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handoutMasterIdLst>
    <p:handoutMasterId r:id="rId81"/>
  </p:handoutMasterIdLst>
  <p:sldIdLst>
    <p:sldId id="257" r:id="rId2"/>
    <p:sldId id="258" r:id="rId3"/>
    <p:sldId id="264" r:id="rId4"/>
    <p:sldId id="1551" r:id="rId5"/>
    <p:sldId id="1538" r:id="rId6"/>
    <p:sldId id="1536" r:id="rId7"/>
    <p:sldId id="1385" r:id="rId8"/>
    <p:sldId id="1386" r:id="rId9"/>
    <p:sldId id="1390" r:id="rId10"/>
    <p:sldId id="1388" r:id="rId11"/>
    <p:sldId id="1391" r:id="rId12"/>
    <p:sldId id="1393" r:id="rId13"/>
    <p:sldId id="1394" r:id="rId14"/>
    <p:sldId id="1395" r:id="rId15"/>
    <p:sldId id="1552" r:id="rId16"/>
    <p:sldId id="1398" r:id="rId17"/>
    <p:sldId id="1519" r:id="rId18"/>
    <p:sldId id="1401" r:id="rId19"/>
    <p:sldId id="1404" r:id="rId20"/>
    <p:sldId id="1408" r:id="rId21"/>
    <p:sldId id="1403" r:id="rId22"/>
    <p:sldId id="1409" r:id="rId23"/>
    <p:sldId id="1412" r:id="rId24"/>
    <p:sldId id="1414" r:id="rId25"/>
    <p:sldId id="1415" r:id="rId26"/>
    <p:sldId id="1135" r:id="rId27"/>
    <p:sldId id="1416" r:id="rId28"/>
    <p:sldId id="1139" r:id="rId29"/>
    <p:sldId id="1419" r:id="rId30"/>
    <p:sldId id="1539" r:id="rId31"/>
    <p:sldId id="1422" r:id="rId32"/>
    <p:sldId id="1427" r:id="rId33"/>
    <p:sldId id="1428" r:id="rId34"/>
    <p:sldId id="1430" r:id="rId35"/>
    <p:sldId id="1513" r:id="rId36"/>
    <p:sldId id="1433" r:id="rId37"/>
    <p:sldId id="1442" r:id="rId38"/>
    <p:sldId id="1445" r:id="rId39"/>
    <p:sldId id="1447" r:id="rId40"/>
    <p:sldId id="1450" r:id="rId41"/>
    <p:sldId id="1525" r:id="rId42"/>
    <p:sldId id="1451" r:id="rId43"/>
    <p:sldId id="1454" r:id="rId44"/>
    <p:sldId id="1455" r:id="rId45"/>
    <p:sldId id="1459" r:id="rId46"/>
    <p:sldId id="1540" r:id="rId47"/>
    <p:sldId id="1461" r:id="rId48"/>
    <p:sldId id="1541" r:id="rId49"/>
    <p:sldId id="1554" r:id="rId50"/>
    <p:sldId id="1542" r:id="rId51"/>
    <p:sldId id="1544" r:id="rId52"/>
    <p:sldId id="1464" r:id="rId53"/>
    <p:sldId id="1463" r:id="rId54"/>
    <p:sldId id="1545" r:id="rId55"/>
    <p:sldId id="1546" r:id="rId56"/>
    <p:sldId id="1547" r:id="rId57"/>
    <p:sldId id="1548" r:id="rId58"/>
    <p:sldId id="1474" r:id="rId59"/>
    <p:sldId id="1549" r:id="rId60"/>
    <p:sldId id="1480" r:id="rId61"/>
    <p:sldId id="1482" r:id="rId62"/>
    <p:sldId id="1481" r:id="rId63"/>
    <p:sldId id="1483" r:id="rId64"/>
    <p:sldId id="1550" r:id="rId65"/>
    <p:sldId id="1511" r:id="rId66"/>
    <p:sldId id="1493" r:id="rId67"/>
    <p:sldId id="1490" r:id="rId68"/>
    <p:sldId id="1494" r:id="rId69"/>
    <p:sldId id="1535" r:id="rId70"/>
    <p:sldId id="1492" r:id="rId71"/>
    <p:sldId id="1504" r:id="rId72"/>
    <p:sldId id="1506" r:id="rId73"/>
    <p:sldId id="1559" r:id="rId74"/>
    <p:sldId id="1560" r:id="rId75"/>
    <p:sldId id="1561" r:id="rId76"/>
    <p:sldId id="1512" r:id="rId77"/>
    <p:sldId id="1510" r:id="rId78"/>
    <p:sldId id="1223"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1707DC-E887-4D88-BEF6-901E465589A9}">
          <p14:sldIdLst>
            <p14:sldId id="257"/>
            <p14:sldId id="258"/>
            <p14:sldId id="264"/>
            <p14:sldId id="1551"/>
            <p14:sldId id="1538"/>
            <p14:sldId id="1536"/>
            <p14:sldId id="1385"/>
            <p14:sldId id="1386"/>
            <p14:sldId id="1390"/>
            <p14:sldId id="1388"/>
            <p14:sldId id="1391"/>
            <p14:sldId id="1393"/>
            <p14:sldId id="1394"/>
            <p14:sldId id="1395"/>
            <p14:sldId id="1552"/>
            <p14:sldId id="1398"/>
            <p14:sldId id="1519"/>
            <p14:sldId id="1401"/>
            <p14:sldId id="1404"/>
            <p14:sldId id="1408"/>
            <p14:sldId id="1403"/>
            <p14:sldId id="1409"/>
            <p14:sldId id="1412"/>
            <p14:sldId id="1414"/>
            <p14:sldId id="1415"/>
            <p14:sldId id="1135"/>
            <p14:sldId id="1416"/>
            <p14:sldId id="1139"/>
            <p14:sldId id="1419"/>
            <p14:sldId id="1539"/>
            <p14:sldId id="1422"/>
            <p14:sldId id="1427"/>
            <p14:sldId id="1428"/>
            <p14:sldId id="1430"/>
            <p14:sldId id="1513"/>
            <p14:sldId id="1433"/>
            <p14:sldId id="1442"/>
            <p14:sldId id="1445"/>
            <p14:sldId id="1447"/>
            <p14:sldId id="1450"/>
            <p14:sldId id="1525"/>
            <p14:sldId id="1451"/>
            <p14:sldId id="1454"/>
            <p14:sldId id="1455"/>
            <p14:sldId id="1459"/>
            <p14:sldId id="1540"/>
            <p14:sldId id="1461"/>
            <p14:sldId id="1541"/>
            <p14:sldId id="1554"/>
            <p14:sldId id="1542"/>
            <p14:sldId id="1544"/>
            <p14:sldId id="1464"/>
            <p14:sldId id="1463"/>
            <p14:sldId id="1545"/>
            <p14:sldId id="1546"/>
            <p14:sldId id="1547"/>
            <p14:sldId id="1548"/>
            <p14:sldId id="1474"/>
            <p14:sldId id="1549"/>
            <p14:sldId id="1480"/>
            <p14:sldId id="1482"/>
            <p14:sldId id="1481"/>
            <p14:sldId id="1483"/>
            <p14:sldId id="1550"/>
            <p14:sldId id="1511"/>
            <p14:sldId id="1493"/>
            <p14:sldId id="1490"/>
            <p14:sldId id="1494"/>
            <p14:sldId id="1535"/>
            <p14:sldId id="1492"/>
            <p14:sldId id="1504"/>
            <p14:sldId id="1506"/>
            <p14:sldId id="1559"/>
            <p14:sldId id="1560"/>
            <p14:sldId id="1561"/>
            <p14:sldId id="1512"/>
            <p14:sldId id="1510"/>
            <p14:sldId id="12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00FF"/>
    <a:srgbClr val="FFCCFF"/>
    <a:srgbClr val="0079D7"/>
    <a:srgbClr val="FFFFFF"/>
    <a:srgbClr val="00FF00"/>
    <a:srgbClr val="F2F2F2"/>
    <a:srgbClr val="0054A3"/>
    <a:srgbClr val="848484"/>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80710" autoAdjust="0"/>
  </p:normalViewPr>
  <p:slideViewPr>
    <p:cSldViewPr snapToGrid="0">
      <p:cViewPr varScale="1">
        <p:scale>
          <a:sx n="63" d="100"/>
          <a:sy n="63" d="100"/>
        </p:scale>
        <p:origin x="909" y="72"/>
      </p:cViewPr>
      <p:guideLst/>
    </p:cSldViewPr>
  </p:slideViewPr>
  <p:outlineViewPr>
    <p:cViewPr>
      <p:scale>
        <a:sx n="33" d="100"/>
        <a:sy n="33" d="100"/>
      </p:scale>
      <p:origin x="0" y="-513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en-US" altLang="zh-CN" dirty="0">
              <a:latin typeface="+mn-lt"/>
              <a:ea typeface="+mn-ea"/>
              <a:cs typeface="+mn-ea"/>
              <a:sym typeface="+mn-lt"/>
            </a:rPr>
            <a:t>1.</a:t>
          </a:r>
          <a:r>
            <a:rPr lang="zh-CN" altLang="en-US" dirty="0">
              <a:latin typeface="+mn-lt"/>
              <a:ea typeface="+mn-ea"/>
              <a:cs typeface="+mn-ea"/>
              <a:sym typeface="+mn-lt"/>
            </a:rPr>
            <a:t>问题的确认与范围</a:t>
          </a: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en-US" altLang="zh-CN" dirty="0">
              <a:latin typeface="+mn-lt"/>
              <a:ea typeface="+mn-ea"/>
              <a:cs typeface="+mn-ea"/>
              <a:sym typeface="+mn-lt"/>
            </a:rPr>
            <a:t>2.</a:t>
          </a:r>
          <a:r>
            <a:rPr lang="zh-CN" altLang="en-US" dirty="0">
              <a:latin typeface="+mn-lt"/>
              <a:ea typeface="+mn-ea"/>
              <a:cs typeface="+mn-ea"/>
              <a:sym typeface="+mn-lt"/>
            </a:rPr>
            <a:t>需求分析与描述</a:t>
          </a: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A8C84B0C-4F7B-4570-9FDB-3A97B8F7726B}">
      <dgm:prSet phldrT="[文本]"/>
      <dgm:spPr/>
      <dgm:t>
        <a:bodyPr/>
        <a:lstStyle/>
        <a:p>
          <a:r>
            <a:rPr lang="en-US" altLang="zh-CN" dirty="0">
              <a:latin typeface="+mn-lt"/>
              <a:ea typeface="+mn-ea"/>
              <a:cs typeface="+mn-ea"/>
              <a:sym typeface="+mn-lt"/>
            </a:rPr>
            <a:t>3.</a:t>
          </a:r>
          <a:r>
            <a:rPr lang="zh-CN" altLang="en-US" dirty="0">
              <a:latin typeface="+mn-lt"/>
              <a:ea typeface="+mn-ea"/>
              <a:cs typeface="+mn-ea"/>
              <a:sym typeface="+mn-lt"/>
            </a:rPr>
            <a:t>系统</a:t>
          </a:r>
          <a:endParaRPr lang="en-US" altLang="zh-CN" dirty="0">
            <a:latin typeface="+mn-lt"/>
            <a:ea typeface="+mn-ea"/>
            <a:cs typeface="+mn-ea"/>
            <a:sym typeface="+mn-lt"/>
          </a:endParaRPr>
        </a:p>
        <a:p>
          <a:r>
            <a:rPr lang="zh-CN" altLang="en-US" dirty="0">
              <a:latin typeface="+mn-lt"/>
              <a:ea typeface="+mn-ea"/>
              <a:cs typeface="+mn-ea"/>
              <a:sym typeface="+mn-lt"/>
            </a:rPr>
            <a:t>设计</a:t>
          </a: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BD07FEDF-46ED-4BFA-8BE8-F6F2CBDE3365}">
      <dgm:prSet phldrT="[文本]"/>
      <dgm:spPr/>
      <dgm:t>
        <a:bodyPr/>
        <a:lstStyle/>
        <a:p>
          <a:r>
            <a:rPr lang="en-US" altLang="zh-CN" dirty="0">
              <a:latin typeface="+mn-lt"/>
              <a:ea typeface="+mn-ea"/>
              <a:cs typeface="+mn-ea"/>
              <a:sym typeface="+mn-lt"/>
            </a:rPr>
            <a:t>4.</a:t>
          </a:r>
          <a:r>
            <a:rPr lang="zh-CN" altLang="en-US" dirty="0">
              <a:latin typeface="+mn-lt"/>
              <a:ea typeface="+mn-ea"/>
              <a:cs typeface="+mn-ea"/>
              <a:sym typeface="+mn-lt"/>
            </a:rPr>
            <a:t>实现</a:t>
          </a:r>
        </a:p>
      </dgm:t>
    </dgm:pt>
    <dgm:pt modelId="{70E2839F-8C9E-422F-B06D-E5D5170E9FFB}" type="parTrans" cxnId="{B6A96B61-107D-4D1F-AC32-833D43B4CF31}">
      <dgm:prSet/>
      <dgm:spPr/>
      <dgm:t>
        <a:bodyPr/>
        <a:lstStyle/>
        <a:p>
          <a:endParaRPr lang="zh-CN" altLang="en-US"/>
        </a:p>
      </dgm:t>
    </dgm:pt>
    <dgm:pt modelId="{3A420B23-29C6-4A0B-AADA-D3283B5D0042}" type="sibTrans" cxnId="{B6A96B61-107D-4D1F-AC32-833D43B4CF31}">
      <dgm:prSet/>
      <dgm:spPr/>
      <dgm:t>
        <a:bodyPr/>
        <a:lstStyle/>
        <a:p>
          <a:endParaRPr lang="zh-CN" altLang="en-US"/>
        </a:p>
      </dgm:t>
    </dgm:pt>
    <dgm:pt modelId="{8BC9C138-07E8-478A-AF8B-78A85228B3CF}">
      <dgm:prSet phldrT="[文本]"/>
      <dgm:spPr>
        <a:solidFill>
          <a:srgbClr val="FF0000"/>
        </a:solidFill>
      </dgm:spPr>
      <dgm:t>
        <a:bodyPr/>
        <a:lstStyle/>
        <a:p>
          <a:r>
            <a:rPr lang="en-US" altLang="zh-CN" dirty="0">
              <a:latin typeface="+mn-lt"/>
              <a:ea typeface="+mn-ea"/>
              <a:cs typeface="+mn-ea"/>
              <a:sym typeface="+mn-lt"/>
            </a:rPr>
            <a:t>5.</a:t>
          </a:r>
          <a:r>
            <a:rPr lang="zh-CN" altLang="en-US" dirty="0">
              <a:latin typeface="+mn-lt"/>
              <a:ea typeface="+mn-ea"/>
              <a:cs typeface="+mn-ea"/>
              <a:sym typeface="+mn-lt"/>
            </a:rPr>
            <a:t>测试与交付</a:t>
          </a:r>
        </a:p>
      </dgm:t>
    </dgm:pt>
    <dgm:pt modelId="{C09C26AC-CF7A-4FF8-B14E-07D27B9BDDFB}" type="parTrans" cxnId="{BBDFF546-0B1E-4177-9AFC-394F0CACBFE2}">
      <dgm:prSet/>
      <dgm:spPr/>
      <dgm:t>
        <a:bodyPr/>
        <a:lstStyle/>
        <a:p>
          <a:endParaRPr lang="zh-CN" altLang="en-US"/>
        </a:p>
      </dgm:t>
    </dgm:pt>
    <dgm:pt modelId="{333F5611-1711-4981-927E-DBC4AA3088C5}" type="sibTrans" cxnId="{BBDFF546-0B1E-4177-9AFC-394F0CACBFE2}">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6.</a:t>
          </a:r>
          <a:r>
            <a:rPr lang="zh-CN" altLang="en-US" dirty="0">
              <a:latin typeface="+mn-lt"/>
              <a:ea typeface="+mn-ea"/>
              <a:cs typeface="+mn-ea"/>
              <a:sym typeface="+mn-lt"/>
            </a:rPr>
            <a:t>软件</a:t>
          </a:r>
          <a:endParaRPr lang="en-US" altLang="zh-CN" dirty="0">
            <a:latin typeface="+mn-lt"/>
            <a:ea typeface="+mn-ea"/>
            <a:cs typeface="+mn-ea"/>
            <a:sym typeface="+mn-lt"/>
          </a:endParaRPr>
        </a:p>
        <a:p>
          <a:r>
            <a:rPr lang="zh-CN" altLang="en-US" dirty="0">
              <a:latin typeface="+mn-lt"/>
              <a:ea typeface="+mn-ea"/>
              <a:cs typeface="+mn-ea"/>
              <a:sym typeface="+mn-lt"/>
            </a:rPr>
            <a:t>维护</a:t>
          </a: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CE590ED1-EDC2-42BA-8A42-5C8E1F9DFE0D}">
      <dgm:prSet phldrT="[文本]"/>
      <dgm:spPr/>
      <dgm:t>
        <a:bodyPr/>
        <a:lstStyle/>
        <a:p>
          <a:r>
            <a:rPr lang="en-US" altLang="zh-CN" dirty="0">
              <a:latin typeface="+mn-lt"/>
              <a:ea typeface="+mn-ea"/>
              <a:cs typeface="+mn-ea"/>
              <a:sym typeface="+mn-lt"/>
            </a:rPr>
            <a:t>7.</a:t>
          </a:r>
          <a:r>
            <a:rPr lang="zh-CN" altLang="en-US" dirty="0">
              <a:latin typeface="+mn-lt"/>
              <a:ea typeface="+mn-ea"/>
              <a:cs typeface="+mn-ea"/>
              <a:sym typeface="+mn-lt"/>
            </a:rPr>
            <a:t>软件淘汰</a:t>
          </a:r>
        </a:p>
      </dgm:t>
    </dgm:pt>
    <dgm:pt modelId="{AE74CC9D-53A2-422D-80A1-CC31D0A219CC}" type="parTrans" cxnId="{67B3E449-AE0B-4B61-BC88-F9BE3C0CE9EE}">
      <dgm:prSet/>
      <dgm:spPr/>
      <dgm:t>
        <a:bodyPr/>
        <a:lstStyle/>
        <a:p>
          <a:endParaRPr lang="zh-CN" altLang="en-US"/>
        </a:p>
      </dgm:t>
    </dgm:pt>
    <dgm:pt modelId="{26DAB3A8-F677-49D3-8BBF-09A8E4CA3AA1}" type="sibTrans" cxnId="{67B3E449-AE0B-4B61-BC88-F9BE3C0CE9EE}">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7">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7">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7">
        <dgm:presLayoutVars>
          <dgm:bulletEnabled val="1"/>
        </dgm:presLayoutVars>
      </dgm:prSet>
      <dgm:spPr/>
    </dgm:pt>
    <dgm:pt modelId="{B7F06F33-B651-4424-9F95-31579012BBAC}" type="pres">
      <dgm:prSet presAssocID="{8969FCFE-BA23-473F-ABF7-5EF94679573D}" presName="sibTrans" presStyleCnt="0"/>
      <dgm:spPr/>
    </dgm:pt>
    <dgm:pt modelId="{C6D392D6-2A75-421C-8620-73601259257C}" type="pres">
      <dgm:prSet presAssocID="{BD07FEDF-46ED-4BFA-8BE8-F6F2CBDE3365}" presName="textNode" presStyleLbl="node1" presStyleIdx="3" presStyleCnt="7">
        <dgm:presLayoutVars>
          <dgm:bulletEnabled val="1"/>
        </dgm:presLayoutVars>
      </dgm:prSet>
      <dgm:spPr/>
    </dgm:pt>
    <dgm:pt modelId="{34F1E9C7-7B74-4001-AD55-60B538BA5804}" type="pres">
      <dgm:prSet presAssocID="{3A420B23-29C6-4A0B-AADA-D3283B5D0042}" presName="sibTrans" presStyleCnt="0"/>
      <dgm:spPr/>
    </dgm:pt>
    <dgm:pt modelId="{30FEFDE0-72C5-43C4-86AB-9A4EB5DF3D13}" type="pres">
      <dgm:prSet presAssocID="{8BC9C138-07E8-478A-AF8B-78A85228B3CF}" presName="textNode" presStyleLbl="node1" presStyleIdx="4" presStyleCnt="7">
        <dgm:presLayoutVars>
          <dgm:bulletEnabled val="1"/>
        </dgm:presLayoutVars>
      </dgm:prSet>
      <dgm:spPr/>
    </dgm:pt>
    <dgm:pt modelId="{CA933ADA-A6CC-4864-AE29-FA0306024C97}" type="pres">
      <dgm:prSet presAssocID="{333F5611-1711-4981-927E-DBC4AA3088C5}" presName="sibTrans" presStyleCnt="0"/>
      <dgm:spPr/>
    </dgm:pt>
    <dgm:pt modelId="{5AD40EA0-F5B0-4336-9071-D126AF3ADCB8}" type="pres">
      <dgm:prSet presAssocID="{FD7BB788-ECDE-4565-9F13-C8C5357DE502}" presName="textNode" presStyleLbl="node1" presStyleIdx="5" presStyleCnt="7">
        <dgm:presLayoutVars>
          <dgm:bulletEnabled val="1"/>
        </dgm:presLayoutVars>
      </dgm:prSet>
      <dgm:spPr/>
    </dgm:pt>
    <dgm:pt modelId="{F022BB1A-1216-41BD-BAC6-1AEF5B4B299E}" type="pres">
      <dgm:prSet presAssocID="{055CB2B4-67C7-4BB0-A19B-73562D2D07E0}" presName="sibTrans" presStyleCnt="0"/>
      <dgm:spPr/>
    </dgm:pt>
    <dgm:pt modelId="{AF8C22EE-F522-4028-ACA1-9EB2A728BF28}" type="pres">
      <dgm:prSet presAssocID="{CE590ED1-EDC2-42BA-8A42-5C8E1F9DFE0D}" presName="textNode" presStyleLbl="node1" presStyleIdx="6" presStyleCnt="7">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E6F0055C-9AC4-41E1-9CC3-7251278DD87F}" type="presOf" srcId="{7A87AAFB-67BF-480C-A170-EBBF8F52C639}" destId="{9AC638AA-4118-46D7-9C19-812A2389F7AF}" srcOrd="0" destOrd="0" presId="urn:microsoft.com/office/officeart/2005/8/layout/hProcess9#2"/>
    <dgm:cxn modelId="{B6A96B61-107D-4D1F-AC32-833D43B4CF31}" srcId="{795CEB20-4012-473F-BDE3-30D70CDB0AEC}" destId="{BD07FEDF-46ED-4BFA-8BE8-F6F2CBDE3365}" srcOrd="3" destOrd="0" parTransId="{70E2839F-8C9E-422F-B06D-E5D5170E9FFB}" sibTransId="{3A420B23-29C6-4A0B-AADA-D3283B5D0042}"/>
    <dgm:cxn modelId="{40223462-067B-4B08-9C4A-51C455F8D9C9}" type="presOf" srcId="{BD07FEDF-46ED-4BFA-8BE8-F6F2CBDE3365}" destId="{C6D392D6-2A75-421C-8620-73601259257C}" srcOrd="0" destOrd="0" presId="urn:microsoft.com/office/officeart/2005/8/layout/hProcess9#2"/>
    <dgm:cxn modelId="{BBDFF546-0B1E-4177-9AFC-394F0CACBFE2}" srcId="{795CEB20-4012-473F-BDE3-30D70CDB0AEC}" destId="{8BC9C138-07E8-478A-AF8B-78A85228B3CF}" srcOrd="4" destOrd="0" parTransId="{C09C26AC-CF7A-4FF8-B14E-07D27B9BDDFB}" sibTransId="{333F5611-1711-4981-927E-DBC4AA3088C5}"/>
    <dgm:cxn modelId="{67B3E449-AE0B-4B61-BC88-F9BE3C0CE9EE}" srcId="{795CEB20-4012-473F-BDE3-30D70CDB0AEC}" destId="{CE590ED1-EDC2-42BA-8A42-5C8E1F9DFE0D}" srcOrd="6" destOrd="0" parTransId="{AE74CC9D-53A2-422D-80A1-CC31D0A219CC}" sibTransId="{26DAB3A8-F677-49D3-8BBF-09A8E4CA3AA1}"/>
    <dgm:cxn modelId="{EA6D2771-BE07-444E-99D5-830C850F546D}" type="presOf" srcId="{8BC9C138-07E8-478A-AF8B-78A85228B3CF}" destId="{30FEFDE0-72C5-43C4-86AB-9A4EB5DF3D13}" srcOrd="0" destOrd="0" presId="urn:microsoft.com/office/officeart/2005/8/layout/hProcess9#2"/>
    <dgm:cxn modelId="{1663B683-1805-429B-BDA2-109D2E01F2C1}" srcId="{795CEB20-4012-473F-BDE3-30D70CDB0AEC}" destId="{7A87AAFB-67BF-480C-A170-EBBF8F52C639}" srcOrd="1" destOrd="0" parTransId="{D75E578B-15CC-4470-9507-67FE92FAB533}" sibTransId="{0A038A12-0596-4356-A39B-FAB38D576F22}"/>
    <dgm:cxn modelId="{E430C99C-5518-456A-8D28-23DC3EE6EA37}" type="presOf" srcId="{FD7BB788-ECDE-4565-9F13-C8C5357DE502}" destId="{5AD40EA0-F5B0-4336-9071-D126AF3ADCB8}" srcOrd="0" destOrd="0" presId="urn:microsoft.com/office/officeart/2005/8/layout/hProcess9#2"/>
    <dgm:cxn modelId="{D9F626B8-7F17-4E58-8737-83EDB3B0B5A8}" srcId="{795CEB20-4012-473F-BDE3-30D70CDB0AEC}" destId="{FD7BB788-ECDE-4565-9F13-C8C5357DE502}" srcOrd="5" destOrd="0" parTransId="{ECF933D7-05B1-40A5-A445-2F035E768308}" sibTransId="{055CB2B4-67C7-4BB0-A19B-73562D2D07E0}"/>
    <dgm:cxn modelId="{7C5502D9-5F42-4E9A-8D37-37203F2D3673}" srcId="{795CEB20-4012-473F-BDE3-30D70CDB0AEC}" destId="{B26A3339-9293-434C-A0C6-127D0B557342}" srcOrd="0" destOrd="0" parTransId="{75956939-D588-46F3-B5FD-16AD7CEB3192}" sibTransId="{1CF9A316-0709-4DE1-9F8A-0E0DDB23A7E6}"/>
    <dgm:cxn modelId="{2A7A46D9-DFC9-4030-B8CE-68580D97FD4C}" type="presOf" srcId="{CE590ED1-EDC2-42BA-8A42-5C8E1F9DFE0D}" destId="{AF8C22EE-F522-4028-ACA1-9EB2A728BF28}" srcOrd="0" destOrd="0" presId="urn:microsoft.com/office/officeart/2005/8/layout/hProcess9#2"/>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F088218F-F57E-45EA-9D49-F692A5ED5826}" type="presParOf" srcId="{A8799634-EC1C-41D1-BBB9-C9B363C1921A}" destId="{C6D392D6-2A75-421C-8620-73601259257C}" srcOrd="6" destOrd="0" presId="urn:microsoft.com/office/officeart/2005/8/layout/hProcess9#2"/>
    <dgm:cxn modelId="{673E1F4F-95DE-4D17-AD2C-E8BB3BCD7EBB}" type="presParOf" srcId="{A8799634-EC1C-41D1-BBB9-C9B363C1921A}" destId="{34F1E9C7-7B74-4001-AD55-60B538BA5804}" srcOrd="7" destOrd="0" presId="urn:microsoft.com/office/officeart/2005/8/layout/hProcess9#2"/>
    <dgm:cxn modelId="{6B16D46F-14A7-4D31-9D46-A478F735F20F}" type="presParOf" srcId="{A8799634-EC1C-41D1-BBB9-C9B363C1921A}" destId="{30FEFDE0-72C5-43C4-86AB-9A4EB5DF3D13}" srcOrd="8" destOrd="0" presId="urn:microsoft.com/office/officeart/2005/8/layout/hProcess9#2"/>
    <dgm:cxn modelId="{8D9EC8A5-0E1D-4870-A7C9-D98FE9B46381}" type="presParOf" srcId="{A8799634-EC1C-41D1-BBB9-C9B363C1921A}" destId="{CA933ADA-A6CC-4864-AE29-FA0306024C97}" srcOrd="9" destOrd="0" presId="urn:microsoft.com/office/officeart/2005/8/layout/hProcess9#2"/>
    <dgm:cxn modelId="{9ED657F1-BB84-401F-85B3-8E24303D7C78}" type="presParOf" srcId="{A8799634-EC1C-41D1-BBB9-C9B363C1921A}" destId="{5AD40EA0-F5B0-4336-9071-D126AF3ADCB8}" srcOrd="10" destOrd="0" presId="urn:microsoft.com/office/officeart/2005/8/layout/hProcess9#2"/>
    <dgm:cxn modelId="{9DBA643F-32C1-453A-A411-680493763162}" type="presParOf" srcId="{A8799634-EC1C-41D1-BBB9-C9B363C1921A}" destId="{F022BB1A-1216-41BD-BAC6-1AEF5B4B299E}" srcOrd="11" destOrd="0" presId="urn:microsoft.com/office/officeart/2005/8/layout/hProcess9#2"/>
    <dgm:cxn modelId="{CB419A98-4F61-48C4-8787-E091080FC0A6}" type="presParOf" srcId="{A8799634-EC1C-41D1-BBB9-C9B363C1921A}" destId="{AF8C22EE-F522-4028-ACA1-9EB2A728BF28}" srcOrd="12"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5CEB20-4012-473F-BDE3-30D70CDB0AEC}" type="doc">
      <dgm:prSet loTypeId="urn:microsoft.com/office/officeart/2005/8/layout/hProcess9#2" loCatId="process" qsTypeId="urn:microsoft.com/office/officeart/2005/8/quickstyle/simple1#4" qsCatId="simple" csTypeId="urn:microsoft.com/office/officeart/2005/8/colors/colorful1#2" csCatId="colorful" phldr="1"/>
      <dgm:spPr/>
    </dgm:pt>
    <dgm:pt modelId="{B26A3339-9293-434C-A0C6-127D0B557342}">
      <dgm:prSet phldrT="[文本]"/>
      <dgm:spPr/>
      <dgm:t>
        <a:bodyPr/>
        <a:lstStyle/>
        <a:p>
          <a:r>
            <a:rPr lang="zh-CN" altLang="en-US" dirty="0">
              <a:latin typeface="+mn-lt"/>
              <a:ea typeface="+mn-ea"/>
              <a:cs typeface="+mn-ea"/>
              <a:sym typeface="+mn-lt"/>
            </a:rPr>
            <a:t>阶段</a:t>
          </a:r>
          <a:r>
            <a:rPr lang="en-US" altLang="zh-CN" dirty="0">
              <a:latin typeface="+mn-lt"/>
              <a:ea typeface="+mn-ea"/>
              <a:cs typeface="+mn-ea"/>
              <a:sym typeface="+mn-lt"/>
            </a:rPr>
            <a:t>1</a:t>
          </a:r>
          <a:endParaRPr lang="zh-CN" altLang="en-US" dirty="0">
            <a:latin typeface="+mn-lt"/>
            <a:ea typeface="+mn-ea"/>
            <a:cs typeface="+mn-ea"/>
            <a:sym typeface="+mn-lt"/>
          </a:endParaRPr>
        </a:p>
      </dgm:t>
    </dgm:pt>
    <dgm:pt modelId="{75956939-D588-46F3-B5FD-16AD7CEB3192}" type="parTrans" cxnId="{7C5502D9-5F42-4E9A-8D37-37203F2D3673}">
      <dgm:prSet/>
      <dgm:spPr/>
      <dgm:t>
        <a:bodyPr/>
        <a:lstStyle/>
        <a:p>
          <a:endParaRPr lang="zh-CN" altLang="en-US"/>
        </a:p>
      </dgm:t>
    </dgm:pt>
    <dgm:pt modelId="{1CF9A316-0709-4DE1-9F8A-0E0DDB23A7E6}" type="sibTrans" cxnId="{7C5502D9-5F42-4E9A-8D37-37203F2D3673}">
      <dgm:prSet/>
      <dgm:spPr/>
      <dgm:t>
        <a:bodyPr/>
        <a:lstStyle/>
        <a:p>
          <a:endParaRPr lang="zh-CN" altLang="en-US"/>
        </a:p>
      </dgm:t>
    </dgm:pt>
    <dgm:pt modelId="{7A87AAFB-67BF-480C-A170-EBBF8F52C639}">
      <dgm:prSet phldrT="[文本]"/>
      <dgm:spPr/>
      <dgm:t>
        <a:bodyPr/>
        <a:lstStyle/>
        <a:p>
          <a:r>
            <a:rPr lang="zh-CN" altLang="en-US" dirty="0">
              <a:latin typeface="+mn-lt"/>
              <a:ea typeface="+mn-ea"/>
              <a:cs typeface="+mn-ea"/>
              <a:sym typeface="+mn-lt"/>
            </a:rPr>
            <a:t>里程</a:t>
          </a:r>
          <a:endParaRPr lang="en-US" altLang="zh-CN" dirty="0">
            <a:latin typeface="+mn-lt"/>
            <a:ea typeface="+mn-ea"/>
            <a:cs typeface="+mn-ea"/>
            <a:sym typeface="+mn-lt"/>
          </a:endParaRPr>
        </a:p>
        <a:p>
          <a:r>
            <a:rPr lang="zh-CN" altLang="en-US" dirty="0">
              <a:latin typeface="+mn-lt"/>
              <a:ea typeface="+mn-ea"/>
              <a:cs typeface="+mn-ea"/>
              <a:sym typeface="+mn-lt"/>
            </a:rPr>
            <a:t>碑</a:t>
          </a:r>
          <a:r>
            <a:rPr lang="en-US" altLang="zh-CN" dirty="0">
              <a:latin typeface="+mn-lt"/>
              <a:ea typeface="+mn-ea"/>
              <a:cs typeface="+mn-ea"/>
              <a:sym typeface="+mn-lt"/>
            </a:rPr>
            <a:t>1</a:t>
          </a:r>
          <a:endParaRPr lang="zh-CN" altLang="en-US" dirty="0">
            <a:latin typeface="+mn-lt"/>
            <a:ea typeface="+mn-ea"/>
            <a:cs typeface="+mn-ea"/>
            <a:sym typeface="+mn-lt"/>
          </a:endParaRPr>
        </a:p>
      </dgm:t>
    </dgm:pt>
    <dgm:pt modelId="{D75E578B-15CC-4470-9507-67FE92FAB533}" type="parTrans" cxnId="{1663B683-1805-429B-BDA2-109D2E01F2C1}">
      <dgm:prSet/>
      <dgm:spPr/>
      <dgm:t>
        <a:bodyPr/>
        <a:lstStyle/>
        <a:p>
          <a:endParaRPr lang="zh-CN" altLang="en-US"/>
        </a:p>
      </dgm:t>
    </dgm:pt>
    <dgm:pt modelId="{0A038A12-0596-4356-A39B-FAB38D576F22}" type="sibTrans" cxnId="{1663B683-1805-429B-BDA2-109D2E01F2C1}">
      <dgm:prSet/>
      <dgm:spPr/>
      <dgm:t>
        <a:bodyPr/>
        <a:lstStyle/>
        <a:p>
          <a:endParaRPr lang="zh-CN" altLang="en-US"/>
        </a:p>
      </dgm:t>
    </dgm:pt>
    <dgm:pt modelId="{A8C84B0C-4F7B-4570-9FDB-3A97B8F7726B}">
      <dgm:prSet phldrT="[文本]"/>
      <dgm:spPr/>
      <dgm:t>
        <a:bodyPr/>
        <a:lstStyle/>
        <a:p>
          <a:r>
            <a:rPr lang="zh-CN" altLang="en-US" dirty="0">
              <a:latin typeface="+mn-lt"/>
              <a:ea typeface="+mn-ea"/>
              <a:cs typeface="+mn-ea"/>
              <a:sym typeface="+mn-lt"/>
            </a:rPr>
            <a:t>用户</a:t>
          </a:r>
          <a:endParaRPr lang="en-US" altLang="zh-CN" dirty="0">
            <a:latin typeface="+mn-lt"/>
            <a:ea typeface="+mn-ea"/>
            <a:cs typeface="+mn-ea"/>
            <a:sym typeface="+mn-lt"/>
          </a:endParaRPr>
        </a:p>
        <a:p>
          <a:r>
            <a:rPr lang="zh-CN" altLang="en-US" dirty="0">
              <a:latin typeface="+mn-lt"/>
              <a:ea typeface="+mn-ea"/>
              <a:cs typeface="+mn-ea"/>
              <a:sym typeface="+mn-lt"/>
            </a:rPr>
            <a:t>确认</a:t>
          </a:r>
          <a:endParaRPr lang="en-US" altLang="zh-CN" dirty="0">
            <a:latin typeface="+mn-lt"/>
            <a:ea typeface="+mn-ea"/>
            <a:cs typeface="+mn-ea"/>
            <a:sym typeface="+mn-lt"/>
          </a:endParaRPr>
        </a:p>
      </dgm:t>
    </dgm:pt>
    <dgm:pt modelId="{2D855070-A5F8-4068-A7D1-46500D5ACFEE}" type="parTrans" cxnId="{76220BF8-DAAA-4508-AB64-6A588BBFCA9B}">
      <dgm:prSet/>
      <dgm:spPr/>
      <dgm:t>
        <a:bodyPr/>
        <a:lstStyle/>
        <a:p>
          <a:endParaRPr lang="zh-CN" altLang="en-US"/>
        </a:p>
      </dgm:t>
    </dgm:pt>
    <dgm:pt modelId="{8969FCFE-BA23-473F-ABF7-5EF94679573D}" type="sibTrans" cxnId="{76220BF8-DAAA-4508-AB64-6A588BBFCA9B}">
      <dgm:prSet/>
      <dgm:spPr/>
      <dgm:t>
        <a:bodyPr/>
        <a:lstStyle/>
        <a:p>
          <a:endParaRPr lang="zh-CN" altLang="en-US"/>
        </a:p>
      </dgm:t>
    </dgm:pt>
    <dgm:pt modelId="{FD7BB788-ECDE-4565-9F13-C8C5357DE502}">
      <dgm:prSet phldrT="[文本]"/>
      <dgm:spPr/>
      <dgm:t>
        <a:bodyPr/>
        <a:lstStyle/>
        <a:p>
          <a:r>
            <a:rPr lang="en-US" altLang="zh-CN" dirty="0">
              <a:latin typeface="+mn-lt"/>
              <a:ea typeface="+mn-ea"/>
              <a:cs typeface="+mn-ea"/>
              <a:sym typeface="+mn-lt"/>
            </a:rPr>
            <a:t>……</a:t>
          </a:r>
          <a:endParaRPr lang="zh-CN" altLang="en-US" dirty="0">
            <a:latin typeface="+mn-lt"/>
            <a:ea typeface="+mn-ea"/>
            <a:cs typeface="+mn-ea"/>
            <a:sym typeface="+mn-lt"/>
          </a:endParaRPr>
        </a:p>
      </dgm:t>
    </dgm:pt>
    <dgm:pt modelId="{ECF933D7-05B1-40A5-A445-2F035E768308}" type="parTrans" cxnId="{D9F626B8-7F17-4E58-8737-83EDB3B0B5A8}">
      <dgm:prSet/>
      <dgm:spPr/>
      <dgm:t>
        <a:bodyPr/>
        <a:lstStyle/>
        <a:p>
          <a:endParaRPr lang="zh-CN" altLang="en-US"/>
        </a:p>
      </dgm:t>
    </dgm:pt>
    <dgm:pt modelId="{055CB2B4-67C7-4BB0-A19B-73562D2D07E0}" type="sibTrans" cxnId="{D9F626B8-7F17-4E58-8737-83EDB3B0B5A8}">
      <dgm:prSet/>
      <dgm:spPr/>
      <dgm:t>
        <a:bodyPr/>
        <a:lstStyle/>
        <a:p>
          <a:endParaRPr lang="zh-CN" altLang="en-US"/>
        </a:p>
      </dgm:t>
    </dgm:pt>
    <dgm:pt modelId="{1D19BCE4-4D42-4EE8-996B-74E699E1785E}">
      <dgm:prSet phldrT="[文本]"/>
      <dgm:spPr/>
      <dgm:t>
        <a:bodyPr/>
        <a:lstStyle/>
        <a:p>
          <a:r>
            <a:rPr lang="zh-CN" altLang="en-US" dirty="0">
              <a:latin typeface="+mn-lt"/>
              <a:ea typeface="+mn-ea"/>
              <a:cs typeface="+mn-ea"/>
              <a:sym typeface="+mn-lt"/>
            </a:rPr>
            <a:t>里程</a:t>
          </a:r>
          <a:endParaRPr lang="en-US" altLang="zh-CN" dirty="0">
            <a:latin typeface="+mn-lt"/>
            <a:ea typeface="+mn-ea"/>
            <a:cs typeface="+mn-ea"/>
            <a:sym typeface="+mn-lt"/>
          </a:endParaRPr>
        </a:p>
        <a:p>
          <a:r>
            <a:rPr lang="zh-CN" altLang="en-US" dirty="0">
              <a:latin typeface="+mn-lt"/>
              <a:ea typeface="+mn-ea"/>
              <a:cs typeface="+mn-ea"/>
              <a:sym typeface="+mn-lt"/>
            </a:rPr>
            <a:t>碑</a:t>
          </a:r>
          <a:r>
            <a:rPr lang="en-US" altLang="zh-CN" dirty="0">
              <a:latin typeface="+mn-lt"/>
              <a:ea typeface="+mn-ea"/>
              <a:cs typeface="+mn-ea"/>
              <a:sym typeface="+mn-lt"/>
            </a:rPr>
            <a:t>2</a:t>
          </a:r>
          <a:endParaRPr lang="zh-CN" altLang="en-US" dirty="0">
            <a:latin typeface="+mn-lt"/>
            <a:ea typeface="+mn-ea"/>
            <a:cs typeface="+mn-ea"/>
            <a:sym typeface="+mn-lt"/>
          </a:endParaRPr>
        </a:p>
      </dgm:t>
    </dgm:pt>
    <dgm:pt modelId="{6894FBB5-437E-425B-AF35-CBE1DB7DB217}" type="parTrans" cxnId="{7951EBFF-D5B0-4DA8-B83B-7DF1872AFB5A}">
      <dgm:prSet/>
      <dgm:spPr/>
      <dgm:t>
        <a:bodyPr/>
        <a:lstStyle/>
        <a:p>
          <a:endParaRPr lang="zh-CN" altLang="en-US"/>
        </a:p>
      </dgm:t>
    </dgm:pt>
    <dgm:pt modelId="{E2379610-F170-4966-AADF-22E99357DEC0}" type="sibTrans" cxnId="{7951EBFF-D5B0-4DA8-B83B-7DF1872AFB5A}">
      <dgm:prSet/>
      <dgm:spPr/>
      <dgm:t>
        <a:bodyPr/>
        <a:lstStyle/>
        <a:p>
          <a:endParaRPr lang="zh-CN" altLang="en-US"/>
        </a:p>
      </dgm:t>
    </dgm:pt>
    <dgm:pt modelId="{8D6BE3E3-90D4-47B0-A2E4-09E34DDBF02C}">
      <dgm:prSet phldrT="[文本]"/>
      <dgm:spPr/>
      <dgm:t>
        <a:bodyPr/>
        <a:lstStyle/>
        <a:p>
          <a:r>
            <a:rPr lang="zh-CN" altLang="en-US" dirty="0">
              <a:latin typeface="+mn-lt"/>
              <a:ea typeface="+mn-ea"/>
              <a:cs typeface="+mn-ea"/>
              <a:sym typeface="+mn-lt"/>
            </a:rPr>
            <a:t>用户</a:t>
          </a:r>
          <a:endParaRPr lang="en-US" altLang="zh-CN" dirty="0">
            <a:latin typeface="+mn-lt"/>
            <a:ea typeface="+mn-ea"/>
            <a:cs typeface="+mn-ea"/>
            <a:sym typeface="+mn-lt"/>
          </a:endParaRPr>
        </a:p>
        <a:p>
          <a:r>
            <a:rPr lang="zh-CN" altLang="en-US" dirty="0">
              <a:latin typeface="+mn-lt"/>
              <a:ea typeface="+mn-ea"/>
              <a:cs typeface="+mn-ea"/>
              <a:sym typeface="+mn-lt"/>
            </a:rPr>
            <a:t>确定</a:t>
          </a:r>
          <a:endParaRPr lang="en-US" altLang="zh-CN" dirty="0">
            <a:latin typeface="+mn-lt"/>
            <a:ea typeface="+mn-ea"/>
            <a:cs typeface="+mn-ea"/>
            <a:sym typeface="+mn-lt"/>
          </a:endParaRPr>
        </a:p>
      </dgm:t>
    </dgm:pt>
    <dgm:pt modelId="{0C058C8D-EDEE-4CD7-AC5D-4248A672560E}" type="parTrans" cxnId="{69DBCE68-5F31-4578-97DD-E5C432E9EE9E}">
      <dgm:prSet/>
      <dgm:spPr/>
      <dgm:t>
        <a:bodyPr/>
        <a:lstStyle/>
        <a:p>
          <a:endParaRPr lang="zh-CN" altLang="en-US"/>
        </a:p>
      </dgm:t>
    </dgm:pt>
    <dgm:pt modelId="{47150C36-4D7E-4211-9C31-60483FFA5B52}" type="sibTrans" cxnId="{69DBCE68-5F31-4578-97DD-E5C432E9EE9E}">
      <dgm:prSet/>
      <dgm:spPr/>
      <dgm:t>
        <a:bodyPr/>
        <a:lstStyle/>
        <a:p>
          <a:endParaRPr lang="zh-CN" altLang="en-US"/>
        </a:p>
      </dgm:t>
    </dgm:pt>
    <dgm:pt modelId="{164DFC53-2654-4397-9EC0-B5DD8364FA09}">
      <dgm:prSet phldrT="[文本]"/>
      <dgm:spPr/>
      <dgm:t>
        <a:bodyPr/>
        <a:lstStyle/>
        <a:p>
          <a:r>
            <a:rPr lang="zh-CN" altLang="en-US" dirty="0">
              <a:latin typeface="+mn-lt"/>
              <a:ea typeface="+mn-ea"/>
              <a:cs typeface="+mn-ea"/>
              <a:sym typeface="+mn-lt"/>
            </a:rPr>
            <a:t>阶段</a:t>
          </a:r>
          <a:r>
            <a:rPr lang="en-US" altLang="zh-CN" dirty="0">
              <a:latin typeface="+mn-lt"/>
              <a:ea typeface="+mn-ea"/>
              <a:cs typeface="+mn-ea"/>
              <a:sym typeface="+mn-lt"/>
            </a:rPr>
            <a:t>2</a:t>
          </a:r>
        </a:p>
      </dgm:t>
    </dgm:pt>
    <dgm:pt modelId="{43233F78-319A-4F8F-876B-9A6CD84276EE}" type="parTrans" cxnId="{1EA1133F-AB2A-4A20-845C-37093F170BA1}">
      <dgm:prSet/>
      <dgm:spPr/>
      <dgm:t>
        <a:bodyPr/>
        <a:lstStyle/>
        <a:p>
          <a:endParaRPr lang="zh-CN" altLang="en-US"/>
        </a:p>
      </dgm:t>
    </dgm:pt>
    <dgm:pt modelId="{FE2B564D-3A52-48AC-9D24-45D7E93D5BF7}" type="sibTrans" cxnId="{1EA1133F-AB2A-4A20-845C-37093F170BA1}">
      <dgm:prSet/>
      <dgm:spPr/>
      <dgm:t>
        <a:bodyPr/>
        <a:lstStyle/>
        <a:p>
          <a:endParaRPr lang="zh-CN" altLang="en-US"/>
        </a:p>
      </dgm:t>
    </dgm:pt>
    <dgm:pt modelId="{86B70C79-1BBA-4D16-BD82-9A40041C139D}" type="pres">
      <dgm:prSet presAssocID="{795CEB20-4012-473F-BDE3-30D70CDB0AEC}" presName="CompostProcess" presStyleCnt="0">
        <dgm:presLayoutVars>
          <dgm:dir/>
          <dgm:resizeHandles val="exact"/>
        </dgm:presLayoutVars>
      </dgm:prSet>
      <dgm:spPr/>
    </dgm:pt>
    <dgm:pt modelId="{675A4596-448F-4DE8-B9E8-945AE8924252}" type="pres">
      <dgm:prSet presAssocID="{795CEB20-4012-473F-BDE3-30D70CDB0AEC}" presName="arrow" presStyleLbl="bgShp" presStyleIdx="0" presStyleCnt="1" custScaleX="117647" custLinFactNeighborX="-4196" custLinFactNeighborY="28183"/>
      <dgm:spPr/>
    </dgm:pt>
    <dgm:pt modelId="{A8799634-EC1C-41D1-BBB9-C9B363C1921A}" type="pres">
      <dgm:prSet presAssocID="{795CEB20-4012-473F-BDE3-30D70CDB0AEC}" presName="linearProcess" presStyleCnt="0"/>
      <dgm:spPr/>
    </dgm:pt>
    <dgm:pt modelId="{B5C9D5C4-62E0-4127-A437-DA4FB9CBFD29}" type="pres">
      <dgm:prSet presAssocID="{B26A3339-9293-434C-A0C6-127D0B557342}" presName="textNode" presStyleLbl="node1" presStyleIdx="0" presStyleCnt="7">
        <dgm:presLayoutVars>
          <dgm:bulletEnabled val="1"/>
        </dgm:presLayoutVars>
      </dgm:prSet>
      <dgm:spPr/>
    </dgm:pt>
    <dgm:pt modelId="{8B2F8BB6-E160-4FC0-8FF7-90B804CD8112}" type="pres">
      <dgm:prSet presAssocID="{1CF9A316-0709-4DE1-9F8A-0E0DDB23A7E6}" presName="sibTrans" presStyleCnt="0"/>
      <dgm:spPr/>
    </dgm:pt>
    <dgm:pt modelId="{9AC638AA-4118-46D7-9C19-812A2389F7AF}" type="pres">
      <dgm:prSet presAssocID="{7A87AAFB-67BF-480C-A170-EBBF8F52C639}" presName="textNode" presStyleLbl="node1" presStyleIdx="1" presStyleCnt="7">
        <dgm:presLayoutVars>
          <dgm:bulletEnabled val="1"/>
        </dgm:presLayoutVars>
      </dgm:prSet>
      <dgm:spPr/>
    </dgm:pt>
    <dgm:pt modelId="{2B12B4A7-4B9A-4A3E-A43A-9560D25644E0}" type="pres">
      <dgm:prSet presAssocID="{0A038A12-0596-4356-A39B-FAB38D576F22}" presName="sibTrans" presStyleCnt="0"/>
      <dgm:spPr/>
    </dgm:pt>
    <dgm:pt modelId="{E61B7969-2C12-430E-B223-CEA08ABCACCD}" type="pres">
      <dgm:prSet presAssocID="{A8C84B0C-4F7B-4570-9FDB-3A97B8F7726B}" presName="textNode" presStyleLbl="node1" presStyleIdx="2" presStyleCnt="7">
        <dgm:presLayoutVars>
          <dgm:bulletEnabled val="1"/>
        </dgm:presLayoutVars>
      </dgm:prSet>
      <dgm:spPr/>
    </dgm:pt>
    <dgm:pt modelId="{B7F06F33-B651-4424-9F95-31579012BBAC}" type="pres">
      <dgm:prSet presAssocID="{8969FCFE-BA23-473F-ABF7-5EF94679573D}" presName="sibTrans" presStyleCnt="0"/>
      <dgm:spPr/>
    </dgm:pt>
    <dgm:pt modelId="{389FD86E-F151-4D02-9053-181ED7C16FF5}" type="pres">
      <dgm:prSet presAssocID="{164DFC53-2654-4397-9EC0-B5DD8364FA09}" presName="textNode" presStyleLbl="node1" presStyleIdx="3" presStyleCnt="7">
        <dgm:presLayoutVars>
          <dgm:bulletEnabled val="1"/>
        </dgm:presLayoutVars>
      </dgm:prSet>
      <dgm:spPr/>
    </dgm:pt>
    <dgm:pt modelId="{B1EC3AA1-4F0E-45ED-803E-819CA7179164}" type="pres">
      <dgm:prSet presAssocID="{FE2B564D-3A52-48AC-9D24-45D7E93D5BF7}" presName="sibTrans" presStyleCnt="0"/>
      <dgm:spPr/>
    </dgm:pt>
    <dgm:pt modelId="{7CE828CD-9263-4C91-8C5A-43CE714C012A}" type="pres">
      <dgm:prSet presAssocID="{1D19BCE4-4D42-4EE8-996B-74E699E1785E}" presName="textNode" presStyleLbl="node1" presStyleIdx="4" presStyleCnt="7">
        <dgm:presLayoutVars>
          <dgm:bulletEnabled val="1"/>
        </dgm:presLayoutVars>
      </dgm:prSet>
      <dgm:spPr/>
    </dgm:pt>
    <dgm:pt modelId="{5A06803E-C677-45D1-A2D9-6B3A04C3FD36}" type="pres">
      <dgm:prSet presAssocID="{E2379610-F170-4966-AADF-22E99357DEC0}" presName="sibTrans" presStyleCnt="0"/>
      <dgm:spPr/>
    </dgm:pt>
    <dgm:pt modelId="{7CB53EE1-34C0-49E7-BBB5-150E26DCF534}" type="pres">
      <dgm:prSet presAssocID="{8D6BE3E3-90D4-47B0-A2E4-09E34DDBF02C}" presName="textNode" presStyleLbl="node1" presStyleIdx="5" presStyleCnt="7">
        <dgm:presLayoutVars>
          <dgm:bulletEnabled val="1"/>
        </dgm:presLayoutVars>
      </dgm:prSet>
      <dgm:spPr/>
    </dgm:pt>
    <dgm:pt modelId="{2C987953-14CA-4C65-B633-2316C88CA055}" type="pres">
      <dgm:prSet presAssocID="{47150C36-4D7E-4211-9C31-60483FFA5B52}" presName="sibTrans" presStyleCnt="0"/>
      <dgm:spPr/>
    </dgm:pt>
    <dgm:pt modelId="{5AD40EA0-F5B0-4336-9071-D126AF3ADCB8}" type="pres">
      <dgm:prSet presAssocID="{FD7BB788-ECDE-4565-9F13-C8C5357DE502}" presName="textNode" presStyleLbl="node1" presStyleIdx="6" presStyleCnt="7">
        <dgm:presLayoutVars>
          <dgm:bulletEnabled val="1"/>
        </dgm:presLayoutVars>
      </dgm:prSet>
      <dgm:spPr/>
    </dgm:pt>
  </dgm:ptLst>
  <dgm:cxnLst>
    <dgm:cxn modelId="{65415D0A-3E3B-44EC-8F32-9E380BB10E46}" type="presOf" srcId="{795CEB20-4012-473F-BDE3-30D70CDB0AEC}" destId="{86B70C79-1BBA-4D16-BD82-9A40041C139D}" srcOrd="0" destOrd="0" presId="urn:microsoft.com/office/officeart/2005/8/layout/hProcess9#2"/>
    <dgm:cxn modelId="{F769311C-FE04-4027-BA79-4C8ED7B7C762}" type="presOf" srcId="{8D6BE3E3-90D4-47B0-A2E4-09E34DDBF02C}" destId="{7CB53EE1-34C0-49E7-BBB5-150E26DCF534}" srcOrd="0" destOrd="0" presId="urn:microsoft.com/office/officeart/2005/8/layout/hProcess9#2"/>
    <dgm:cxn modelId="{CC560035-773A-457A-8873-1A62E0ED52F1}" type="presOf" srcId="{A8C84B0C-4F7B-4570-9FDB-3A97B8F7726B}" destId="{E61B7969-2C12-430E-B223-CEA08ABCACCD}" srcOrd="0" destOrd="0" presId="urn:microsoft.com/office/officeart/2005/8/layout/hProcess9#2"/>
    <dgm:cxn modelId="{1EA1133F-AB2A-4A20-845C-37093F170BA1}" srcId="{795CEB20-4012-473F-BDE3-30D70CDB0AEC}" destId="{164DFC53-2654-4397-9EC0-B5DD8364FA09}" srcOrd="3" destOrd="0" parTransId="{43233F78-319A-4F8F-876B-9A6CD84276EE}" sibTransId="{FE2B564D-3A52-48AC-9D24-45D7E93D5BF7}"/>
    <dgm:cxn modelId="{E6F0055C-9AC4-41E1-9CC3-7251278DD87F}" type="presOf" srcId="{7A87AAFB-67BF-480C-A170-EBBF8F52C639}" destId="{9AC638AA-4118-46D7-9C19-812A2389F7AF}" srcOrd="0" destOrd="0" presId="urn:microsoft.com/office/officeart/2005/8/layout/hProcess9#2"/>
    <dgm:cxn modelId="{69DBCE68-5F31-4578-97DD-E5C432E9EE9E}" srcId="{795CEB20-4012-473F-BDE3-30D70CDB0AEC}" destId="{8D6BE3E3-90D4-47B0-A2E4-09E34DDBF02C}" srcOrd="5" destOrd="0" parTransId="{0C058C8D-EDEE-4CD7-AC5D-4248A672560E}" sibTransId="{47150C36-4D7E-4211-9C31-60483FFA5B52}"/>
    <dgm:cxn modelId="{1663B683-1805-429B-BDA2-109D2E01F2C1}" srcId="{795CEB20-4012-473F-BDE3-30D70CDB0AEC}" destId="{7A87AAFB-67BF-480C-A170-EBBF8F52C639}" srcOrd="1" destOrd="0" parTransId="{D75E578B-15CC-4470-9507-67FE92FAB533}" sibTransId="{0A038A12-0596-4356-A39B-FAB38D576F22}"/>
    <dgm:cxn modelId="{E466D390-6C81-4FCC-916D-7C74EDE3F272}" type="presOf" srcId="{164DFC53-2654-4397-9EC0-B5DD8364FA09}" destId="{389FD86E-F151-4D02-9053-181ED7C16FF5}" srcOrd="0" destOrd="0" presId="urn:microsoft.com/office/officeart/2005/8/layout/hProcess9#2"/>
    <dgm:cxn modelId="{E430C99C-5518-456A-8D28-23DC3EE6EA37}" type="presOf" srcId="{FD7BB788-ECDE-4565-9F13-C8C5357DE502}" destId="{5AD40EA0-F5B0-4336-9071-D126AF3ADCB8}" srcOrd="0" destOrd="0" presId="urn:microsoft.com/office/officeart/2005/8/layout/hProcess9#2"/>
    <dgm:cxn modelId="{E5FBFDA0-D9A9-4476-AA0D-B53527C51BF2}" type="presOf" srcId="{1D19BCE4-4D42-4EE8-996B-74E699E1785E}" destId="{7CE828CD-9263-4C91-8C5A-43CE714C012A}" srcOrd="0" destOrd="0" presId="urn:microsoft.com/office/officeart/2005/8/layout/hProcess9#2"/>
    <dgm:cxn modelId="{D9F626B8-7F17-4E58-8737-83EDB3B0B5A8}" srcId="{795CEB20-4012-473F-BDE3-30D70CDB0AEC}" destId="{FD7BB788-ECDE-4565-9F13-C8C5357DE502}" srcOrd="6" destOrd="0" parTransId="{ECF933D7-05B1-40A5-A445-2F035E768308}" sibTransId="{055CB2B4-67C7-4BB0-A19B-73562D2D07E0}"/>
    <dgm:cxn modelId="{7C5502D9-5F42-4E9A-8D37-37203F2D3673}" srcId="{795CEB20-4012-473F-BDE3-30D70CDB0AEC}" destId="{B26A3339-9293-434C-A0C6-127D0B557342}" srcOrd="0" destOrd="0" parTransId="{75956939-D588-46F3-B5FD-16AD7CEB3192}" sibTransId="{1CF9A316-0709-4DE1-9F8A-0E0DDB23A7E6}"/>
    <dgm:cxn modelId="{33DED7F4-DC54-4194-8000-AC041EF8CB3B}" type="presOf" srcId="{B26A3339-9293-434C-A0C6-127D0B557342}" destId="{B5C9D5C4-62E0-4127-A437-DA4FB9CBFD29}" srcOrd="0" destOrd="0" presId="urn:microsoft.com/office/officeart/2005/8/layout/hProcess9#2"/>
    <dgm:cxn modelId="{76220BF8-DAAA-4508-AB64-6A588BBFCA9B}" srcId="{795CEB20-4012-473F-BDE3-30D70CDB0AEC}" destId="{A8C84B0C-4F7B-4570-9FDB-3A97B8F7726B}" srcOrd="2" destOrd="0" parTransId="{2D855070-A5F8-4068-A7D1-46500D5ACFEE}" sibTransId="{8969FCFE-BA23-473F-ABF7-5EF94679573D}"/>
    <dgm:cxn modelId="{7951EBFF-D5B0-4DA8-B83B-7DF1872AFB5A}" srcId="{795CEB20-4012-473F-BDE3-30D70CDB0AEC}" destId="{1D19BCE4-4D42-4EE8-996B-74E699E1785E}" srcOrd="4" destOrd="0" parTransId="{6894FBB5-437E-425B-AF35-CBE1DB7DB217}" sibTransId="{E2379610-F170-4966-AADF-22E99357DEC0}"/>
    <dgm:cxn modelId="{FE1907F4-5F2E-40F1-B7A8-EEC6CBEC34F4}" type="presParOf" srcId="{86B70C79-1BBA-4D16-BD82-9A40041C139D}" destId="{675A4596-448F-4DE8-B9E8-945AE8924252}" srcOrd="0" destOrd="0" presId="urn:microsoft.com/office/officeart/2005/8/layout/hProcess9#2"/>
    <dgm:cxn modelId="{CC0C917E-2939-4079-9DA0-D205E8B3FA34}" type="presParOf" srcId="{86B70C79-1BBA-4D16-BD82-9A40041C139D}" destId="{A8799634-EC1C-41D1-BBB9-C9B363C1921A}" srcOrd="1" destOrd="0" presId="urn:microsoft.com/office/officeart/2005/8/layout/hProcess9#2"/>
    <dgm:cxn modelId="{86425838-9F6A-4782-A4F2-51E9751C02AB}" type="presParOf" srcId="{A8799634-EC1C-41D1-BBB9-C9B363C1921A}" destId="{B5C9D5C4-62E0-4127-A437-DA4FB9CBFD29}" srcOrd="0" destOrd="0" presId="urn:microsoft.com/office/officeart/2005/8/layout/hProcess9#2"/>
    <dgm:cxn modelId="{9910C6DB-4E8D-4D2B-8367-1BE4CF4AC154}" type="presParOf" srcId="{A8799634-EC1C-41D1-BBB9-C9B363C1921A}" destId="{8B2F8BB6-E160-4FC0-8FF7-90B804CD8112}" srcOrd="1" destOrd="0" presId="urn:microsoft.com/office/officeart/2005/8/layout/hProcess9#2"/>
    <dgm:cxn modelId="{A41D0BAE-AED1-45FC-AF49-350236A3C04F}" type="presParOf" srcId="{A8799634-EC1C-41D1-BBB9-C9B363C1921A}" destId="{9AC638AA-4118-46D7-9C19-812A2389F7AF}" srcOrd="2" destOrd="0" presId="urn:microsoft.com/office/officeart/2005/8/layout/hProcess9#2"/>
    <dgm:cxn modelId="{F96E6FAF-3174-483C-A710-5D957F886C79}" type="presParOf" srcId="{A8799634-EC1C-41D1-BBB9-C9B363C1921A}" destId="{2B12B4A7-4B9A-4A3E-A43A-9560D25644E0}" srcOrd="3" destOrd="0" presId="urn:microsoft.com/office/officeart/2005/8/layout/hProcess9#2"/>
    <dgm:cxn modelId="{726148BD-82D3-4E0C-9317-28A9C75E907D}" type="presParOf" srcId="{A8799634-EC1C-41D1-BBB9-C9B363C1921A}" destId="{E61B7969-2C12-430E-B223-CEA08ABCACCD}" srcOrd="4" destOrd="0" presId="urn:microsoft.com/office/officeart/2005/8/layout/hProcess9#2"/>
    <dgm:cxn modelId="{2B3A7B73-7009-4B88-8CD1-C24D85888F7D}" type="presParOf" srcId="{A8799634-EC1C-41D1-BBB9-C9B363C1921A}" destId="{B7F06F33-B651-4424-9F95-31579012BBAC}" srcOrd="5" destOrd="0" presId="urn:microsoft.com/office/officeart/2005/8/layout/hProcess9#2"/>
    <dgm:cxn modelId="{EC98B6D9-5527-4F90-ACB2-964ED392C86C}" type="presParOf" srcId="{A8799634-EC1C-41D1-BBB9-C9B363C1921A}" destId="{389FD86E-F151-4D02-9053-181ED7C16FF5}" srcOrd="6" destOrd="0" presId="urn:microsoft.com/office/officeart/2005/8/layout/hProcess9#2"/>
    <dgm:cxn modelId="{BE8DFC19-2E67-40E5-BC89-58120572BCAF}" type="presParOf" srcId="{A8799634-EC1C-41D1-BBB9-C9B363C1921A}" destId="{B1EC3AA1-4F0E-45ED-803E-819CA7179164}" srcOrd="7" destOrd="0" presId="urn:microsoft.com/office/officeart/2005/8/layout/hProcess9#2"/>
    <dgm:cxn modelId="{99621A52-2C92-4CB7-870D-D1E7E25FE52D}" type="presParOf" srcId="{A8799634-EC1C-41D1-BBB9-C9B363C1921A}" destId="{7CE828CD-9263-4C91-8C5A-43CE714C012A}" srcOrd="8" destOrd="0" presId="urn:microsoft.com/office/officeart/2005/8/layout/hProcess9#2"/>
    <dgm:cxn modelId="{FB76D334-127F-45DB-AEBC-7B0220B876A1}" type="presParOf" srcId="{A8799634-EC1C-41D1-BBB9-C9B363C1921A}" destId="{5A06803E-C677-45D1-A2D9-6B3A04C3FD36}" srcOrd="9" destOrd="0" presId="urn:microsoft.com/office/officeart/2005/8/layout/hProcess9#2"/>
    <dgm:cxn modelId="{74543798-E666-4295-9811-32011BF46C5A}" type="presParOf" srcId="{A8799634-EC1C-41D1-BBB9-C9B363C1921A}" destId="{7CB53EE1-34C0-49E7-BBB5-150E26DCF534}" srcOrd="10" destOrd="0" presId="urn:microsoft.com/office/officeart/2005/8/layout/hProcess9#2"/>
    <dgm:cxn modelId="{84814A62-BFA3-4CAC-9C36-757526F3DBB9}" type="presParOf" srcId="{A8799634-EC1C-41D1-BBB9-C9B363C1921A}" destId="{2C987953-14CA-4C65-B633-2316C88CA055}" srcOrd="11" destOrd="0" presId="urn:microsoft.com/office/officeart/2005/8/layout/hProcess9#2"/>
    <dgm:cxn modelId="{9ED657F1-BB84-401F-85B3-8E24303D7C78}" type="presParOf" srcId="{A8799634-EC1C-41D1-BBB9-C9B363C1921A}" destId="{5AD40EA0-F5B0-4336-9071-D126AF3ADCB8}" srcOrd="12" destOrd="0" presId="urn:microsoft.com/office/officeart/2005/8/layout/hProcess9#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8995208" cy="286528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6018" y="859586"/>
          <a:ext cx="1224392" cy="11461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1.</a:t>
          </a:r>
          <a:r>
            <a:rPr lang="zh-CN" altLang="en-US" sz="1900" kern="1200" dirty="0">
              <a:latin typeface="+mn-lt"/>
              <a:ea typeface="+mn-ea"/>
              <a:cs typeface="+mn-ea"/>
              <a:sym typeface="+mn-lt"/>
            </a:rPr>
            <a:t>问题的确认与范围</a:t>
          </a:r>
        </a:p>
      </dsp:txBody>
      <dsp:txXfrm>
        <a:off x="61967" y="915535"/>
        <a:ext cx="1112494" cy="1034217"/>
      </dsp:txXfrm>
    </dsp:sp>
    <dsp:sp modelId="{9AC638AA-4118-46D7-9C19-812A2389F7AF}">
      <dsp:nvSpPr>
        <dsp:cNvPr id="0" name=""/>
        <dsp:cNvSpPr/>
      </dsp:nvSpPr>
      <dsp:spPr>
        <a:xfrm>
          <a:off x="1299149" y="859586"/>
          <a:ext cx="1224392" cy="11461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2.</a:t>
          </a:r>
          <a:r>
            <a:rPr lang="zh-CN" altLang="en-US" sz="1900" kern="1200" dirty="0">
              <a:latin typeface="+mn-lt"/>
              <a:ea typeface="+mn-ea"/>
              <a:cs typeface="+mn-ea"/>
              <a:sym typeface="+mn-lt"/>
            </a:rPr>
            <a:t>需求分析与描述</a:t>
          </a:r>
        </a:p>
      </dsp:txBody>
      <dsp:txXfrm>
        <a:off x="1355098" y="915535"/>
        <a:ext cx="1112494" cy="1034217"/>
      </dsp:txXfrm>
    </dsp:sp>
    <dsp:sp modelId="{E61B7969-2C12-430E-B223-CEA08ABCACCD}">
      <dsp:nvSpPr>
        <dsp:cNvPr id="0" name=""/>
        <dsp:cNvSpPr/>
      </dsp:nvSpPr>
      <dsp:spPr>
        <a:xfrm>
          <a:off x="2592279" y="859586"/>
          <a:ext cx="1224392" cy="11461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3.</a:t>
          </a:r>
          <a:r>
            <a:rPr lang="zh-CN" altLang="en-US" sz="1900" kern="1200" dirty="0">
              <a:latin typeface="+mn-lt"/>
              <a:ea typeface="+mn-ea"/>
              <a:cs typeface="+mn-ea"/>
              <a:sym typeface="+mn-lt"/>
            </a:rPr>
            <a:t>系统</a:t>
          </a:r>
          <a:endParaRPr lang="en-US" altLang="zh-CN" sz="1900" kern="1200" dirty="0">
            <a:latin typeface="+mn-lt"/>
            <a:ea typeface="+mn-ea"/>
            <a:cs typeface="+mn-ea"/>
            <a:sym typeface="+mn-lt"/>
          </a:endParaRPr>
        </a:p>
        <a:p>
          <a:pPr marL="0" lvl="0" indent="0" algn="ctr" defTabSz="844550">
            <a:lnSpc>
              <a:spcPct val="90000"/>
            </a:lnSpc>
            <a:spcBef>
              <a:spcPct val="0"/>
            </a:spcBef>
            <a:spcAft>
              <a:spcPct val="35000"/>
            </a:spcAft>
            <a:buNone/>
          </a:pPr>
          <a:r>
            <a:rPr lang="zh-CN" altLang="en-US" sz="1900" kern="1200" dirty="0">
              <a:latin typeface="+mn-lt"/>
              <a:ea typeface="+mn-ea"/>
              <a:cs typeface="+mn-ea"/>
              <a:sym typeface="+mn-lt"/>
            </a:rPr>
            <a:t>设计</a:t>
          </a:r>
        </a:p>
      </dsp:txBody>
      <dsp:txXfrm>
        <a:off x="2648228" y="915535"/>
        <a:ext cx="1112494" cy="1034217"/>
      </dsp:txXfrm>
    </dsp:sp>
    <dsp:sp modelId="{C6D392D6-2A75-421C-8620-73601259257C}">
      <dsp:nvSpPr>
        <dsp:cNvPr id="0" name=""/>
        <dsp:cNvSpPr/>
      </dsp:nvSpPr>
      <dsp:spPr>
        <a:xfrm>
          <a:off x="3885410" y="859586"/>
          <a:ext cx="1224392" cy="11461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4.</a:t>
          </a:r>
          <a:r>
            <a:rPr lang="zh-CN" altLang="en-US" sz="1900" kern="1200" dirty="0">
              <a:latin typeface="+mn-lt"/>
              <a:ea typeface="+mn-ea"/>
              <a:cs typeface="+mn-ea"/>
              <a:sym typeface="+mn-lt"/>
            </a:rPr>
            <a:t>实现</a:t>
          </a:r>
        </a:p>
      </dsp:txBody>
      <dsp:txXfrm>
        <a:off x="3941359" y="915535"/>
        <a:ext cx="1112494" cy="1034217"/>
      </dsp:txXfrm>
    </dsp:sp>
    <dsp:sp modelId="{30FEFDE0-72C5-43C4-86AB-9A4EB5DF3D13}">
      <dsp:nvSpPr>
        <dsp:cNvPr id="0" name=""/>
        <dsp:cNvSpPr/>
      </dsp:nvSpPr>
      <dsp:spPr>
        <a:xfrm>
          <a:off x="5178540" y="859586"/>
          <a:ext cx="1224392" cy="1146115"/>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5.</a:t>
          </a:r>
          <a:r>
            <a:rPr lang="zh-CN" altLang="en-US" sz="1900" kern="1200" dirty="0">
              <a:latin typeface="+mn-lt"/>
              <a:ea typeface="+mn-ea"/>
              <a:cs typeface="+mn-ea"/>
              <a:sym typeface="+mn-lt"/>
            </a:rPr>
            <a:t>测试与交付</a:t>
          </a:r>
        </a:p>
      </dsp:txBody>
      <dsp:txXfrm>
        <a:off x="5234489" y="915535"/>
        <a:ext cx="1112494" cy="1034217"/>
      </dsp:txXfrm>
    </dsp:sp>
    <dsp:sp modelId="{5AD40EA0-F5B0-4336-9071-D126AF3ADCB8}">
      <dsp:nvSpPr>
        <dsp:cNvPr id="0" name=""/>
        <dsp:cNvSpPr/>
      </dsp:nvSpPr>
      <dsp:spPr>
        <a:xfrm>
          <a:off x="6471671" y="859586"/>
          <a:ext cx="1224392" cy="11461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6.</a:t>
          </a:r>
          <a:r>
            <a:rPr lang="zh-CN" altLang="en-US" sz="1900" kern="1200" dirty="0">
              <a:latin typeface="+mn-lt"/>
              <a:ea typeface="+mn-ea"/>
              <a:cs typeface="+mn-ea"/>
              <a:sym typeface="+mn-lt"/>
            </a:rPr>
            <a:t>软件</a:t>
          </a:r>
          <a:endParaRPr lang="en-US" altLang="zh-CN" sz="1900" kern="1200" dirty="0">
            <a:latin typeface="+mn-lt"/>
            <a:ea typeface="+mn-ea"/>
            <a:cs typeface="+mn-ea"/>
            <a:sym typeface="+mn-lt"/>
          </a:endParaRPr>
        </a:p>
        <a:p>
          <a:pPr marL="0" lvl="0" indent="0" algn="ctr" defTabSz="844550">
            <a:lnSpc>
              <a:spcPct val="90000"/>
            </a:lnSpc>
            <a:spcBef>
              <a:spcPct val="0"/>
            </a:spcBef>
            <a:spcAft>
              <a:spcPct val="35000"/>
            </a:spcAft>
            <a:buNone/>
          </a:pPr>
          <a:r>
            <a:rPr lang="zh-CN" altLang="en-US" sz="1900" kern="1200" dirty="0">
              <a:latin typeface="+mn-lt"/>
              <a:ea typeface="+mn-ea"/>
              <a:cs typeface="+mn-ea"/>
              <a:sym typeface="+mn-lt"/>
            </a:rPr>
            <a:t>维护</a:t>
          </a:r>
        </a:p>
      </dsp:txBody>
      <dsp:txXfrm>
        <a:off x="6527620" y="915535"/>
        <a:ext cx="1112494" cy="1034217"/>
      </dsp:txXfrm>
    </dsp:sp>
    <dsp:sp modelId="{AF8C22EE-F522-4028-ACA1-9EB2A728BF28}">
      <dsp:nvSpPr>
        <dsp:cNvPr id="0" name=""/>
        <dsp:cNvSpPr/>
      </dsp:nvSpPr>
      <dsp:spPr>
        <a:xfrm>
          <a:off x="7764801" y="859586"/>
          <a:ext cx="1224392" cy="11461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latin typeface="+mn-lt"/>
              <a:ea typeface="+mn-ea"/>
              <a:cs typeface="+mn-ea"/>
              <a:sym typeface="+mn-lt"/>
            </a:rPr>
            <a:t>7.</a:t>
          </a:r>
          <a:r>
            <a:rPr lang="zh-CN" altLang="en-US" sz="1900" kern="1200" dirty="0">
              <a:latin typeface="+mn-lt"/>
              <a:ea typeface="+mn-ea"/>
              <a:cs typeface="+mn-ea"/>
              <a:sym typeface="+mn-lt"/>
            </a:rPr>
            <a:t>软件淘汰</a:t>
          </a:r>
        </a:p>
      </dsp:txBody>
      <dsp:txXfrm>
        <a:off x="7820750" y="915535"/>
        <a:ext cx="1112494" cy="1034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A4596-448F-4DE8-B9E8-945AE8924252}">
      <dsp:nvSpPr>
        <dsp:cNvPr id="0" name=""/>
        <dsp:cNvSpPr/>
      </dsp:nvSpPr>
      <dsp:spPr>
        <a:xfrm>
          <a:off x="0" y="0"/>
          <a:ext cx="7978541" cy="223787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9D5C4-62E0-4127-A437-DA4FB9CBFD29}">
      <dsp:nvSpPr>
        <dsp:cNvPr id="0" name=""/>
        <dsp:cNvSpPr/>
      </dsp:nvSpPr>
      <dsp:spPr>
        <a:xfrm>
          <a:off x="4041" y="671363"/>
          <a:ext cx="1012414" cy="89515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阶段</a:t>
          </a:r>
          <a:r>
            <a:rPr lang="en-US" altLang="zh-CN" sz="1800" kern="1200" dirty="0">
              <a:latin typeface="+mn-lt"/>
              <a:ea typeface="+mn-ea"/>
              <a:cs typeface="+mn-ea"/>
              <a:sym typeface="+mn-lt"/>
            </a:rPr>
            <a:t>1</a:t>
          </a:r>
          <a:endParaRPr lang="zh-CN" altLang="en-US" sz="1800" kern="1200" dirty="0">
            <a:latin typeface="+mn-lt"/>
            <a:ea typeface="+mn-ea"/>
            <a:cs typeface="+mn-ea"/>
            <a:sym typeface="+mn-lt"/>
          </a:endParaRPr>
        </a:p>
      </dsp:txBody>
      <dsp:txXfrm>
        <a:off x="47739" y="715061"/>
        <a:ext cx="925018" cy="807755"/>
      </dsp:txXfrm>
    </dsp:sp>
    <dsp:sp modelId="{9AC638AA-4118-46D7-9C19-812A2389F7AF}">
      <dsp:nvSpPr>
        <dsp:cNvPr id="0" name=""/>
        <dsp:cNvSpPr/>
      </dsp:nvSpPr>
      <dsp:spPr>
        <a:xfrm>
          <a:off x="1163716" y="671363"/>
          <a:ext cx="1012414" cy="8951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里程</a:t>
          </a:r>
          <a:endParaRPr lang="en-US" altLang="zh-CN" sz="1800" kern="1200" dirty="0">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碑</a:t>
          </a:r>
          <a:r>
            <a:rPr lang="en-US" altLang="zh-CN" sz="1800" kern="1200" dirty="0">
              <a:latin typeface="+mn-lt"/>
              <a:ea typeface="+mn-ea"/>
              <a:cs typeface="+mn-ea"/>
              <a:sym typeface="+mn-lt"/>
            </a:rPr>
            <a:t>1</a:t>
          </a:r>
          <a:endParaRPr lang="zh-CN" altLang="en-US" sz="1800" kern="1200" dirty="0">
            <a:latin typeface="+mn-lt"/>
            <a:ea typeface="+mn-ea"/>
            <a:cs typeface="+mn-ea"/>
            <a:sym typeface="+mn-lt"/>
          </a:endParaRPr>
        </a:p>
      </dsp:txBody>
      <dsp:txXfrm>
        <a:off x="1207414" y="715061"/>
        <a:ext cx="925018" cy="807755"/>
      </dsp:txXfrm>
    </dsp:sp>
    <dsp:sp modelId="{E61B7969-2C12-430E-B223-CEA08ABCACCD}">
      <dsp:nvSpPr>
        <dsp:cNvPr id="0" name=""/>
        <dsp:cNvSpPr/>
      </dsp:nvSpPr>
      <dsp:spPr>
        <a:xfrm>
          <a:off x="2323390" y="671363"/>
          <a:ext cx="1012414" cy="89515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用户</a:t>
          </a:r>
          <a:endParaRPr lang="en-US" altLang="zh-CN" sz="1800" kern="1200" dirty="0">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确认</a:t>
          </a:r>
          <a:endParaRPr lang="en-US" altLang="zh-CN" sz="1800" kern="1200" dirty="0">
            <a:latin typeface="+mn-lt"/>
            <a:ea typeface="+mn-ea"/>
            <a:cs typeface="+mn-ea"/>
            <a:sym typeface="+mn-lt"/>
          </a:endParaRPr>
        </a:p>
      </dsp:txBody>
      <dsp:txXfrm>
        <a:off x="2367088" y="715061"/>
        <a:ext cx="925018" cy="807755"/>
      </dsp:txXfrm>
    </dsp:sp>
    <dsp:sp modelId="{389FD86E-F151-4D02-9053-181ED7C16FF5}">
      <dsp:nvSpPr>
        <dsp:cNvPr id="0" name=""/>
        <dsp:cNvSpPr/>
      </dsp:nvSpPr>
      <dsp:spPr>
        <a:xfrm>
          <a:off x="3483065" y="671363"/>
          <a:ext cx="1012414" cy="89515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阶段</a:t>
          </a:r>
          <a:r>
            <a:rPr lang="en-US" altLang="zh-CN" sz="1800" kern="1200" dirty="0">
              <a:latin typeface="+mn-lt"/>
              <a:ea typeface="+mn-ea"/>
              <a:cs typeface="+mn-ea"/>
              <a:sym typeface="+mn-lt"/>
            </a:rPr>
            <a:t>2</a:t>
          </a:r>
        </a:p>
      </dsp:txBody>
      <dsp:txXfrm>
        <a:off x="3526763" y="715061"/>
        <a:ext cx="925018" cy="807755"/>
      </dsp:txXfrm>
    </dsp:sp>
    <dsp:sp modelId="{7CE828CD-9263-4C91-8C5A-43CE714C012A}">
      <dsp:nvSpPr>
        <dsp:cNvPr id="0" name=""/>
        <dsp:cNvSpPr/>
      </dsp:nvSpPr>
      <dsp:spPr>
        <a:xfrm>
          <a:off x="4642739" y="671363"/>
          <a:ext cx="1012414" cy="89515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里程</a:t>
          </a:r>
          <a:endParaRPr lang="en-US" altLang="zh-CN" sz="1800" kern="1200" dirty="0">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碑</a:t>
          </a:r>
          <a:r>
            <a:rPr lang="en-US" altLang="zh-CN" sz="1800" kern="1200" dirty="0">
              <a:latin typeface="+mn-lt"/>
              <a:ea typeface="+mn-ea"/>
              <a:cs typeface="+mn-ea"/>
              <a:sym typeface="+mn-lt"/>
            </a:rPr>
            <a:t>2</a:t>
          </a:r>
          <a:endParaRPr lang="zh-CN" altLang="en-US" sz="1800" kern="1200" dirty="0">
            <a:latin typeface="+mn-lt"/>
            <a:ea typeface="+mn-ea"/>
            <a:cs typeface="+mn-ea"/>
            <a:sym typeface="+mn-lt"/>
          </a:endParaRPr>
        </a:p>
      </dsp:txBody>
      <dsp:txXfrm>
        <a:off x="4686437" y="715061"/>
        <a:ext cx="925018" cy="807755"/>
      </dsp:txXfrm>
    </dsp:sp>
    <dsp:sp modelId="{7CB53EE1-34C0-49E7-BBB5-150E26DCF534}">
      <dsp:nvSpPr>
        <dsp:cNvPr id="0" name=""/>
        <dsp:cNvSpPr/>
      </dsp:nvSpPr>
      <dsp:spPr>
        <a:xfrm>
          <a:off x="5802414" y="671363"/>
          <a:ext cx="1012414" cy="89515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用户</a:t>
          </a:r>
          <a:endParaRPr lang="en-US" altLang="zh-CN" sz="1800" kern="1200" dirty="0">
            <a:latin typeface="+mn-lt"/>
            <a:ea typeface="+mn-ea"/>
            <a:cs typeface="+mn-ea"/>
            <a:sym typeface="+mn-lt"/>
          </a:endParaRPr>
        </a:p>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确定</a:t>
          </a:r>
          <a:endParaRPr lang="en-US" altLang="zh-CN" sz="1800" kern="1200" dirty="0">
            <a:latin typeface="+mn-lt"/>
            <a:ea typeface="+mn-ea"/>
            <a:cs typeface="+mn-ea"/>
            <a:sym typeface="+mn-lt"/>
          </a:endParaRPr>
        </a:p>
      </dsp:txBody>
      <dsp:txXfrm>
        <a:off x="5846112" y="715061"/>
        <a:ext cx="925018" cy="807755"/>
      </dsp:txXfrm>
    </dsp:sp>
    <dsp:sp modelId="{5AD40EA0-F5B0-4336-9071-D126AF3ADCB8}">
      <dsp:nvSpPr>
        <dsp:cNvPr id="0" name=""/>
        <dsp:cNvSpPr/>
      </dsp:nvSpPr>
      <dsp:spPr>
        <a:xfrm>
          <a:off x="6962088" y="671363"/>
          <a:ext cx="1012414" cy="8951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n-lt"/>
              <a:ea typeface="+mn-ea"/>
              <a:cs typeface="+mn-ea"/>
              <a:sym typeface="+mn-lt"/>
            </a:rPr>
            <a:t>……</a:t>
          </a:r>
          <a:endParaRPr lang="zh-CN" altLang="en-US" sz="1800" kern="1200" dirty="0">
            <a:latin typeface="+mn-lt"/>
            <a:ea typeface="+mn-ea"/>
            <a:cs typeface="+mn-ea"/>
            <a:sym typeface="+mn-lt"/>
          </a:endParaRPr>
        </a:p>
      </dsp:txBody>
      <dsp:txXfrm>
        <a:off x="7005786" y="715061"/>
        <a:ext cx="925018" cy="8077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2">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0054A3"/>
              </a:buClr>
            </a:pPr>
            <a:r>
              <a:rPr lang="zh-CN" altLang="en-US" sz="1200" dirty="0">
                <a:cs typeface="+mn-ea"/>
                <a:sym typeface="+mn-lt"/>
              </a:rPr>
              <a:t>（</a:t>
            </a:r>
            <a:r>
              <a:rPr lang="en-US" altLang="zh-CN" sz="1200" dirty="0">
                <a:cs typeface="+mn-ea"/>
                <a:sym typeface="+mn-lt"/>
              </a:rPr>
              <a:t>1</a:t>
            </a:r>
            <a:r>
              <a:rPr lang="zh-CN" altLang="en-US" sz="1200" dirty="0">
                <a:cs typeface="+mn-ea"/>
                <a:sym typeface="+mn-lt"/>
              </a:rPr>
              <a:t>）调查报告。设计调查表格，由客户填写。</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2</a:t>
            </a:r>
            <a:r>
              <a:rPr lang="zh-CN" altLang="en-US" sz="1200" dirty="0">
                <a:cs typeface="+mn-ea"/>
                <a:sym typeface="+mn-lt"/>
              </a:rPr>
              <a:t>）过程分析。将客户目前的工作流程进行进行记录或录像，分析每一步工作的功能与可能的数据需求，并邀请客户一起参与讨论和分析，并由此制定客户的需求分析报告。</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3</a:t>
            </a:r>
            <a:r>
              <a:rPr lang="zh-CN" altLang="en-US" sz="1200" dirty="0">
                <a:cs typeface="+mn-ea"/>
                <a:sym typeface="+mn-lt"/>
              </a:rPr>
              <a:t>）快速原型。软件系统原型并不能体现用户所有的功能，但应具有输入、输出的模式，界面的定义和工作流程的展示，从而帮助用户更好地确认自己在功能、性能和展现方式上对新软件的具体要求。</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4</a:t>
            </a:r>
            <a:r>
              <a:rPr lang="zh-CN" altLang="en-US" sz="1200" dirty="0">
                <a:cs typeface="+mn-ea"/>
                <a:sym typeface="+mn-lt"/>
              </a:rPr>
              <a:t>）格式约束。在用户数据描述时，往往出现模糊的描述语言，需要工程师进行格式约束。例如支持“多用户”使用，多用户具体是多少用户？“系统响应应快速”等等表达。</a:t>
            </a:r>
            <a:endParaRPr lang="en-US" altLang="zh-CN" sz="1200" dirty="0">
              <a:cs typeface="+mn-ea"/>
              <a:sym typeface="+mn-lt"/>
            </a:endParaRPr>
          </a:p>
          <a:p>
            <a:pPr lvl="1">
              <a:lnSpc>
                <a:spcPct val="150000"/>
              </a:lnSpc>
              <a:buClr>
                <a:srgbClr val="0054A3"/>
              </a:buClr>
            </a:pP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extLst>
      <p:ext uri="{BB962C8B-B14F-4D97-AF65-F5344CB8AC3E}">
        <p14:creationId xmlns:p14="http://schemas.microsoft.com/office/powerpoint/2010/main" val="421058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extLst>
      <p:ext uri="{BB962C8B-B14F-4D97-AF65-F5344CB8AC3E}">
        <p14:creationId xmlns:p14="http://schemas.microsoft.com/office/powerpoint/2010/main" val="3762505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0054A3"/>
              </a:buClr>
            </a:pPr>
            <a:r>
              <a:rPr lang="zh-CN" altLang="en-US" sz="1200" dirty="0">
                <a:cs typeface="+mn-ea"/>
                <a:sym typeface="+mn-lt"/>
              </a:rPr>
              <a:t>（</a:t>
            </a:r>
            <a:r>
              <a:rPr lang="en-US" altLang="zh-CN" sz="1200" dirty="0">
                <a:cs typeface="+mn-ea"/>
                <a:sym typeface="+mn-lt"/>
              </a:rPr>
              <a:t>1</a:t>
            </a:r>
            <a:r>
              <a:rPr lang="zh-CN" altLang="en-US" sz="1200" dirty="0">
                <a:cs typeface="+mn-ea"/>
                <a:sym typeface="+mn-lt"/>
              </a:rPr>
              <a:t>）模糊性。如“高速度”“大流量”“易于操作”等。</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2</a:t>
            </a:r>
            <a:r>
              <a:rPr lang="zh-CN" altLang="en-US" sz="1200" dirty="0">
                <a:cs typeface="+mn-ea"/>
                <a:sym typeface="+mn-lt"/>
              </a:rPr>
              <a:t>）二义性。当控制系统接受到报警信号后，启动应急保护系统，系统应将所有指令恢复到初始状态。“系统”具体指哪个系统。</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3</a:t>
            </a:r>
            <a:r>
              <a:rPr lang="zh-CN" altLang="en-US" sz="1200" dirty="0">
                <a:cs typeface="+mn-ea"/>
                <a:sym typeface="+mn-lt"/>
              </a:rPr>
              <a:t>）不完全性。对系统的功能描述不能仅限于正常状态。如果出现数据错误、指令错误如何处理？</a:t>
            </a:r>
            <a:endParaRPr lang="en-US" altLang="zh-CN" sz="1200" dirty="0">
              <a:cs typeface="+mn-ea"/>
              <a:sym typeface="+mn-lt"/>
            </a:endParaRPr>
          </a:p>
          <a:p>
            <a:pPr lvl="1">
              <a:lnSpc>
                <a:spcPct val="150000"/>
              </a:lnSpc>
              <a:buClr>
                <a:srgbClr val="0054A3"/>
              </a:buClr>
            </a:pPr>
            <a:r>
              <a:rPr lang="zh-CN" altLang="en-US" sz="1200" dirty="0">
                <a:cs typeface="+mn-ea"/>
                <a:sym typeface="+mn-lt"/>
              </a:rPr>
              <a:t>（</a:t>
            </a:r>
            <a:r>
              <a:rPr lang="en-US" altLang="zh-CN" sz="1200" dirty="0">
                <a:cs typeface="+mn-ea"/>
                <a:sym typeface="+mn-lt"/>
              </a:rPr>
              <a:t>4</a:t>
            </a:r>
            <a:r>
              <a:rPr lang="zh-CN" altLang="en-US" sz="1200" dirty="0">
                <a:cs typeface="+mn-ea"/>
                <a:sym typeface="+mn-lt"/>
              </a:rPr>
              <a:t>）矛盾性。软件系统可能很大，而软件需求描述也可能由多人完成，就可能会出现对同一个问题的说明在文件中有矛盾的说法。例如：变量的类型、关联、功能的划分，数据的传递等。</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170482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3405826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0054A3"/>
              </a:buClr>
            </a:pPr>
            <a:r>
              <a:rPr lang="zh-CN" altLang="en-US" sz="1200" dirty="0">
                <a:cs typeface="+mn-ea"/>
                <a:sym typeface="+mn-lt"/>
              </a:rPr>
              <a:t>（</a:t>
            </a:r>
            <a:r>
              <a:rPr lang="en-US" altLang="zh-CN" sz="1200" dirty="0">
                <a:cs typeface="+mn-ea"/>
                <a:sym typeface="+mn-lt"/>
              </a:rPr>
              <a:t>1</a:t>
            </a:r>
            <a:r>
              <a:rPr lang="zh-CN" altLang="en-US" sz="1200" dirty="0">
                <a:cs typeface="+mn-ea"/>
                <a:sym typeface="+mn-lt"/>
              </a:rPr>
              <a:t>）数据结构。建立软件的数据关系与模型，将客户的数据输入转变为计算机能够识别和处理的数据模型和类型。</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2</a:t>
            </a:r>
            <a:r>
              <a:rPr lang="zh-CN" altLang="en-US" sz="1200" dirty="0">
                <a:cs typeface="+mn-ea"/>
                <a:sym typeface="+mn-lt"/>
              </a:rPr>
              <a:t>）算法。实现软件功能的程序处理方法。</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3</a:t>
            </a:r>
            <a:r>
              <a:rPr lang="zh-CN" altLang="en-US" sz="1200" dirty="0">
                <a:cs typeface="+mn-ea"/>
                <a:sym typeface="+mn-lt"/>
              </a:rPr>
              <a:t>）模块划分。为完成软件的功能，而将其分割成更小的独立软件模块的组合。</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4</a:t>
            </a:r>
            <a:r>
              <a:rPr lang="zh-CN" altLang="en-US" sz="1200" dirty="0">
                <a:cs typeface="+mn-ea"/>
                <a:sym typeface="+mn-lt"/>
              </a:rPr>
              <a:t>）内部数据流。程序模块之间（或组件之间）的数据传递与转换关系和序列。</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5</a:t>
            </a:r>
            <a:r>
              <a:rPr lang="zh-CN" altLang="en-US" sz="1200" dirty="0">
                <a:cs typeface="+mn-ea"/>
                <a:sym typeface="+mn-lt"/>
              </a:rPr>
              <a:t>）界面。各个模块的界面设计，这里的界面是指模块的外部特性，即数据的输入、输出，以及事先和事后条件。当然，对于有人机界面要求的模块而言，也要包括人机界面的设计。 </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2579929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1479534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extLst>
      <p:ext uri="{BB962C8B-B14F-4D97-AF65-F5344CB8AC3E}">
        <p14:creationId xmlns:p14="http://schemas.microsoft.com/office/powerpoint/2010/main" val="3492199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2098860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软件实现文档要说明软件模块的功能</a:t>
            </a:r>
            <a:r>
              <a:rPr lang="en-US" altLang="zh-CN" sz="1200" dirty="0">
                <a:cs typeface="+mn-ea"/>
                <a:sym typeface="+mn-lt"/>
              </a:rPr>
              <a:t>(</a:t>
            </a:r>
            <a:r>
              <a:rPr lang="zh-CN" altLang="en-US" sz="1200" dirty="0">
                <a:cs typeface="+mn-ea"/>
                <a:sym typeface="+mn-lt"/>
              </a:rPr>
              <a:t>此功能与详细设计文档应该一致</a:t>
            </a:r>
            <a:r>
              <a:rPr lang="en-US" altLang="zh-CN" sz="1200" dirty="0">
                <a:cs typeface="+mn-ea"/>
                <a:sym typeface="+mn-lt"/>
              </a:rPr>
              <a:t>)</a:t>
            </a:r>
            <a:r>
              <a:rPr lang="zh-CN" altLang="en-US" sz="1200" dirty="0">
                <a:cs typeface="+mn-ea"/>
                <a:sym typeface="+mn-lt"/>
              </a:rPr>
              <a:t>，介绍本模块各个子函数、子过程、方法的调用关系与内部数据处理流程，介绍各个算法的具体实现方法，各个变量的作用与意义，变量的输人、输出条件与限制，输人、输出数据的组织与获取，模块界面的使用方法与实现等，为首次接触本软件模块的人员提供一个全面和细致的说明。</a:t>
            </a:r>
            <a:endParaRPr lang="en-US" altLang="zh-CN" sz="1200" dirty="0">
              <a:cs typeface="+mn-ea"/>
              <a:sym typeface="+mn-lt"/>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126297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软件程序员必须在软件实现阶段完成对软件模块的单元测试工作，即</a:t>
            </a:r>
            <a:r>
              <a:rPr lang="zh-CN" altLang="en-US" sz="1200" dirty="0">
                <a:solidFill>
                  <a:srgbClr val="C00000"/>
                </a:solidFill>
                <a:cs typeface="+mn-ea"/>
                <a:sym typeface="+mn-lt"/>
              </a:rPr>
              <a:t>要求对所编写的程序模块进行软件测试</a:t>
            </a:r>
            <a:r>
              <a:rPr lang="zh-CN" altLang="en-US" sz="1200" dirty="0">
                <a:cs typeface="+mn-ea"/>
                <a:sym typeface="+mn-lt"/>
              </a:rPr>
              <a:t>，测试各种输入条件下程序计算的正确性，应该按照软件测试的要求设计软件测试用例库</a:t>
            </a:r>
            <a:r>
              <a:rPr lang="en-US" altLang="zh-CN" sz="1200" dirty="0">
                <a:cs typeface="+mn-ea"/>
                <a:sym typeface="+mn-lt"/>
              </a:rPr>
              <a:t>(Test Suite)</a:t>
            </a:r>
            <a:r>
              <a:rPr lang="zh-CN" altLang="en-US" sz="1200" dirty="0">
                <a:cs typeface="+mn-ea"/>
                <a:sym typeface="+mn-lt"/>
              </a:rPr>
              <a:t>，满足一定的测试覆盖要求</a:t>
            </a:r>
            <a:r>
              <a:rPr lang="en-US" altLang="zh-CN" sz="1200" dirty="0">
                <a:cs typeface="+mn-ea"/>
                <a:sym typeface="+mn-lt"/>
              </a:rPr>
              <a:t>(</a:t>
            </a:r>
            <a:r>
              <a:rPr lang="zh-CN" altLang="en-US" sz="1200" dirty="0">
                <a:cs typeface="+mn-ea"/>
                <a:sym typeface="+mn-lt"/>
              </a:rPr>
              <a:t>语句覆盖、分支覆盖、路径覆盖等</a:t>
            </a:r>
            <a:r>
              <a:rPr lang="en-US" altLang="zh-CN" sz="1200" dirty="0">
                <a:cs typeface="+mn-ea"/>
                <a:sym typeface="+mn-lt"/>
              </a:rPr>
              <a:t>),</a:t>
            </a:r>
            <a:r>
              <a:rPr lang="zh-CN" altLang="en-US" sz="1200" dirty="0">
                <a:cs typeface="+mn-ea"/>
                <a:sym typeface="+mn-lt"/>
              </a:rPr>
              <a:t>并记录所有的测试过程与测试结果。</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172510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extLst>
      <p:ext uri="{BB962C8B-B14F-4D97-AF65-F5344CB8AC3E}">
        <p14:creationId xmlns:p14="http://schemas.microsoft.com/office/powerpoint/2010/main" val="317480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extLst>
      <p:ext uri="{BB962C8B-B14F-4D97-AF65-F5344CB8AC3E}">
        <p14:creationId xmlns:p14="http://schemas.microsoft.com/office/powerpoint/2010/main" val="3540856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0054A3"/>
              </a:buClr>
            </a:pPr>
            <a:r>
              <a:rPr lang="zh-CN" altLang="en-US" sz="1200" dirty="0">
                <a:cs typeface="+mn-ea"/>
                <a:sym typeface="+mn-lt"/>
              </a:rPr>
              <a:t>（</a:t>
            </a:r>
            <a:r>
              <a:rPr lang="en-US" altLang="zh-CN" sz="1200" dirty="0">
                <a:cs typeface="+mn-ea"/>
                <a:sym typeface="+mn-lt"/>
              </a:rPr>
              <a:t>1</a:t>
            </a:r>
            <a:r>
              <a:rPr lang="zh-CN" altLang="en-US" sz="1200" dirty="0">
                <a:cs typeface="+mn-ea"/>
                <a:sym typeface="+mn-lt"/>
              </a:rPr>
              <a:t>）性能测试：根据需求规格说明书的要求，对软件的性能指标进行测试，如运行速度、网络流量、响应时间等。</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2</a:t>
            </a:r>
            <a:r>
              <a:rPr lang="zh-CN" altLang="en-US" sz="1200" dirty="0">
                <a:cs typeface="+mn-ea"/>
                <a:sym typeface="+mn-lt"/>
              </a:rPr>
              <a:t>）鲁棒性测试：根据需求规格说明书的要求，对系统抗干扰和故障能力的测试，如对错误数据的处理、异常和应急处理能力等。</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3</a:t>
            </a:r>
            <a:r>
              <a:rPr lang="zh-CN" altLang="en-US" sz="1200" dirty="0">
                <a:cs typeface="+mn-ea"/>
                <a:sym typeface="+mn-lt"/>
              </a:rPr>
              <a:t>）安装测试：在客户的计算机及其相关设备上安装软件，进行运行测试，检查新软件不会对客户的现存系统带来负面的影响。</a:t>
            </a:r>
            <a:endParaRPr lang="en-US" altLang="zh-CN" sz="1200" dirty="0">
              <a:cs typeface="+mn-ea"/>
              <a:sym typeface="+mn-lt"/>
            </a:endParaRPr>
          </a:p>
          <a:p>
            <a:pPr>
              <a:lnSpc>
                <a:spcPct val="150000"/>
              </a:lnSpc>
              <a:buClr>
                <a:srgbClr val="0054A3"/>
              </a:buClr>
            </a:pPr>
            <a:r>
              <a:rPr lang="zh-CN" altLang="en-US" sz="1200" dirty="0">
                <a:cs typeface="+mn-ea"/>
                <a:sym typeface="+mn-lt"/>
              </a:rPr>
              <a:t>（</a:t>
            </a:r>
            <a:r>
              <a:rPr lang="en-US" altLang="zh-CN" sz="1200" dirty="0">
                <a:cs typeface="+mn-ea"/>
                <a:sym typeface="+mn-lt"/>
              </a:rPr>
              <a:t>4</a:t>
            </a:r>
            <a:r>
              <a:rPr lang="zh-CN" altLang="en-US" sz="1200" dirty="0">
                <a:cs typeface="+mn-ea"/>
                <a:sym typeface="+mn-lt"/>
              </a:rPr>
              <a:t>）文档测试：检查软件文档的正确性与一致性。</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extLst>
      <p:ext uri="{BB962C8B-B14F-4D97-AF65-F5344CB8AC3E}">
        <p14:creationId xmlns:p14="http://schemas.microsoft.com/office/powerpoint/2010/main" val="2397502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extLst>
      <p:ext uri="{BB962C8B-B14F-4D97-AF65-F5344CB8AC3E}">
        <p14:creationId xmlns:p14="http://schemas.microsoft.com/office/powerpoint/2010/main" val="3581091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在软件维护阶段，开发者需要针对用户提出的问题和需求，确定对软件的修改与扩充需求，设计软件维护方案，实现对软件的修改与扩充，并在交付前对维护后的软件再进行测试。</a:t>
            </a:r>
            <a:endParaRPr lang="en-US" altLang="zh-CN" sz="12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1200" dirty="0">
                <a:cs typeface="+mn-ea"/>
                <a:sym typeface="+mn-lt"/>
              </a:rPr>
              <a:t>此时的测试，不仅要保证修改和新增模块的正确性，还要保证所进行的软件修改不会对原有程序造成负面影响。测试方法不同于单元测试和集成测试，称为回归测试。</a:t>
            </a:r>
            <a:endParaRPr lang="en-US" altLang="zh-CN" sz="12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1200" dirty="0">
                <a:cs typeface="+mn-ea"/>
                <a:sym typeface="+mn-lt"/>
              </a:rPr>
              <a:t>在软件维护阶段，还有一个重要的工作，就是不要忘记每次软件修改和扩充，都需要对软件文档进行更新和修正</a:t>
            </a:r>
            <a:r>
              <a:rPr lang="en-US" altLang="zh-CN" sz="1200" dirty="0">
                <a:cs typeface="+mn-ea"/>
                <a:sym typeface="+mn-lt"/>
              </a:rPr>
              <a:t>,</a:t>
            </a:r>
            <a:r>
              <a:rPr lang="zh-CN" altLang="en-US" sz="1200" dirty="0">
                <a:cs typeface="+mn-ea"/>
                <a:sym typeface="+mn-lt"/>
              </a:rPr>
              <a:t>包括设计、实现、测试的所有文档。要保证软件文档与最新版本软件的一致性，才能在下一次对软件进行更新时得到正确的信息。</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extLst>
      <p:ext uri="{BB962C8B-B14F-4D97-AF65-F5344CB8AC3E}">
        <p14:creationId xmlns:p14="http://schemas.microsoft.com/office/powerpoint/2010/main" val="414381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extLst>
      <p:ext uri="{BB962C8B-B14F-4D97-AF65-F5344CB8AC3E}">
        <p14:creationId xmlns:p14="http://schemas.microsoft.com/office/powerpoint/2010/main" val="237274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1</a:t>
            </a:r>
            <a:r>
              <a:rPr lang="zh-CN" altLang="en-US" sz="1200" dirty="0">
                <a:cs typeface="+mn-ea"/>
                <a:sym typeface="+mn-lt"/>
              </a:rPr>
              <a:t>）复杂性：软件的复杂性在于描述的多样性，对于一个简单的三角形面积计算程序，代码不会超过</a:t>
            </a:r>
            <a:r>
              <a:rPr lang="en-US" altLang="zh-CN" sz="1200" dirty="0">
                <a:cs typeface="+mn-ea"/>
                <a:sym typeface="+mn-lt"/>
              </a:rPr>
              <a:t>30</a:t>
            </a:r>
            <a:r>
              <a:rPr lang="zh-CN" altLang="en-US" sz="1200" dirty="0">
                <a:cs typeface="+mn-ea"/>
                <a:sym typeface="+mn-lt"/>
              </a:rPr>
              <a:t>行，</a:t>
            </a:r>
            <a:r>
              <a:rPr lang="en-US" altLang="zh-CN" sz="1200" dirty="0">
                <a:cs typeface="+mn-ea"/>
                <a:sym typeface="+mn-lt"/>
              </a:rPr>
              <a:t>100</a:t>
            </a:r>
            <a:r>
              <a:rPr lang="zh-CN" altLang="en-US" sz="1200" dirty="0">
                <a:cs typeface="+mn-ea"/>
                <a:sym typeface="+mn-lt"/>
              </a:rPr>
              <a:t>个学生会有</a:t>
            </a:r>
            <a:r>
              <a:rPr lang="en-US" altLang="zh-CN" sz="1200" dirty="0">
                <a:cs typeface="+mn-ea"/>
                <a:sym typeface="+mn-lt"/>
              </a:rPr>
              <a:t>100</a:t>
            </a:r>
            <a:r>
              <a:rPr lang="zh-CN" altLang="en-US" sz="1200" dirty="0">
                <a:cs typeface="+mn-ea"/>
                <a:sym typeface="+mn-lt"/>
              </a:rPr>
              <a:t>个不同的程序。</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2</a:t>
            </a:r>
            <a:r>
              <a:rPr lang="zh-CN" altLang="en-US" sz="1200" dirty="0">
                <a:cs typeface="+mn-ea"/>
                <a:sym typeface="+mn-lt"/>
              </a:rPr>
              <a:t>）一致性：软件产品与其他硬件产品的不同之处还在于它的不一致性。软件的结构、人机界面的设计、数据的格式与运行的模式，都会根据不同客户和用户的要求而改变。同样的一个软件模块，可能在不同的软件中以不同的形式存在，很难想象软件可以像硬件产品一样，具有统一的外形、结构、性能指标和接口关系。</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3</a:t>
            </a:r>
            <a:r>
              <a:rPr lang="zh-CN" altLang="en-US" sz="1200" dirty="0">
                <a:cs typeface="+mn-ea"/>
                <a:sym typeface="+mn-lt"/>
              </a:rPr>
              <a:t>）修改性：软件的维护，基本是从客户需求的角度出发，而极少考虑其修改和扩充对软件设计本身所带来的负面影响。甚至许多软件工程师也认为，增加软件功能不会对现有软件带来影响。而事实上软件的维护和扩充通常会破坏软件初始设计的约束。</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4</a:t>
            </a:r>
            <a:r>
              <a:rPr lang="zh-CN" altLang="en-US" sz="1200" dirty="0">
                <a:cs typeface="+mn-ea"/>
                <a:sym typeface="+mn-lt"/>
              </a:rPr>
              <a:t>）不可见性：软件不可见？软件的源程序可以打开或打印出来阅读，当然是可见的。可事实上，当给出</a:t>
            </a:r>
            <a:r>
              <a:rPr lang="en-US" altLang="zh-CN" sz="1200" dirty="0">
                <a:cs typeface="+mn-ea"/>
                <a:sym typeface="+mn-lt"/>
              </a:rPr>
              <a:t>100</a:t>
            </a:r>
            <a:r>
              <a:rPr lang="zh-CN" altLang="en-US" sz="1200" dirty="0">
                <a:cs typeface="+mn-ea"/>
                <a:sym typeface="+mn-lt"/>
              </a:rPr>
              <a:t>页的源程序，并提出功能修改时，如果仅仅是源代码，你也许根本无法知道这是什么程序你会要求软件文档的支持，还要有程序结构、数据流图、控制流图、状态图等描述。即便如此你可能花费了许多时间去阅读文档，去测试程序，也许你知道了程序的主要功能、结构和层次，可对于修改一段即使很短的代码所产生的后果</a:t>
            </a:r>
            <a:r>
              <a:rPr lang="en-US" altLang="zh-CN" sz="1200" dirty="0">
                <a:cs typeface="+mn-ea"/>
                <a:sym typeface="+mn-lt"/>
              </a:rPr>
              <a:t>,</a:t>
            </a:r>
            <a:r>
              <a:rPr lang="zh-CN" altLang="en-US" sz="1200" dirty="0">
                <a:cs typeface="+mn-ea"/>
                <a:sym typeface="+mn-lt"/>
              </a:rPr>
              <a:t>可能仍是难以预测的。</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extLst>
      <p:ext uri="{BB962C8B-B14F-4D97-AF65-F5344CB8AC3E}">
        <p14:creationId xmlns:p14="http://schemas.microsoft.com/office/powerpoint/2010/main" val="262789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extLst>
      <p:ext uri="{BB962C8B-B14F-4D97-AF65-F5344CB8AC3E}">
        <p14:creationId xmlns:p14="http://schemas.microsoft.com/office/powerpoint/2010/main" val="223673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extLst>
      <p:ext uri="{BB962C8B-B14F-4D97-AF65-F5344CB8AC3E}">
        <p14:creationId xmlns:p14="http://schemas.microsoft.com/office/powerpoint/2010/main" val="3077065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Clr>
                <a:srgbClr val="0054A3"/>
              </a:buClr>
              <a:buFont typeface="Wingdings" panose="05000000000000000000" pitchFamily="2" charset="2"/>
              <a:buChar char="p"/>
            </a:pPr>
            <a:r>
              <a:rPr lang="zh-CN" altLang="en-US" sz="1200" dirty="0">
                <a:cs typeface="+mn-ea"/>
                <a:sym typeface="+mn-lt"/>
              </a:rPr>
              <a:t>例如，客户需要一个</a:t>
            </a:r>
            <a:r>
              <a:rPr lang="en-US" altLang="zh-CN" sz="1200" dirty="0">
                <a:cs typeface="+mn-ea"/>
                <a:sym typeface="+mn-lt"/>
              </a:rPr>
              <a:t>ATM</a:t>
            </a:r>
            <a:r>
              <a:rPr lang="zh-CN" altLang="en-US" sz="1200" dirty="0">
                <a:cs typeface="+mn-ea"/>
                <a:sym typeface="+mn-lt"/>
              </a:rPr>
              <a:t>软件，可以先设计一个仅包含用户刷卡、密码检测、数据输人和账单打印的原型软件提供给客户。此时还不包括网络处理与数据库存取以及数据应急、故障处理等服务。</a:t>
            </a:r>
            <a:endParaRPr lang="en-US" altLang="zh-CN" sz="12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1200" dirty="0">
                <a:cs typeface="+mn-ea"/>
                <a:sym typeface="+mn-lt"/>
              </a:rPr>
              <a:t>由客户在这个直观的软件基础上，明确自己软件的界面和功能要求。此时的原型软件，包括客户的部分功能，具有大部分的界面显示，可以执行主要的工作流程，但大部分功能的实现可以用规定数据或代码代替。</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extLst>
      <p:ext uri="{BB962C8B-B14F-4D97-AF65-F5344CB8AC3E}">
        <p14:creationId xmlns:p14="http://schemas.microsoft.com/office/powerpoint/2010/main" val="3285716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因为软件的需求和设计都是基于快速原型而进行的，所以快速原型的程序还将在实现阶段被使用。而快速原型往往是在规定时间内为争取项目而开发出来的，其软件质量往往不能达到应有的水平，甚至缺少必要的文档支持。软件开发者们需要在设计和实现时，重新完成快速原型软件所有的分析与设计文档，以及必要的软件代码的完善，以保证软件的质量和可靠性。而不能以为直接在快速原型的基础上，简单地进行功能扩充和模块完善就可以了。</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extLst>
      <p:ext uri="{BB962C8B-B14F-4D97-AF65-F5344CB8AC3E}">
        <p14:creationId xmlns:p14="http://schemas.microsoft.com/office/powerpoint/2010/main" val="2465725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例如，开发一个企业管理信息系统（</a:t>
            </a:r>
            <a:r>
              <a:rPr lang="en-US" altLang="zh-CN" sz="1200" dirty="0">
                <a:cs typeface="+mn-ea"/>
                <a:sym typeface="+mn-lt"/>
              </a:rPr>
              <a:t>Management Information System</a:t>
            </a:r>
            <a:r>
              <a:rPr lang="zh-CN" altLang="en-US" sz="1200" dirty="0">
                <a:cs typeface="+mn-ea"/>
                <a:sym typeface="+mn-lt"/>
              </a:rPr>
              <a:t>，</a:t>
            </a:r>
            <a:r>
              <a:rPr lang="en-US" altLang="zh-CN" sz="1200" dirty="0">
                <a:cs typeface="+mn-ea"/>
                <a:sym typeface="+mn-lt"/>
              </a:rPr>
              <a:t>MIS</a:t>
            </a:r>
            <a:r>
              <a:rPr lang="zh-CN" altLang="en-US" sz="1200" dirty="0">
                <a:cs typeface="+mn-ea"/>
                <a:sym typeface="+mn-lt"/>
              </a:rPr>
              <a:t>），可以首先实现其生产控制管理程序，然后增加库料分配与管理程序、再增加财务分析与管理程序、再增加办公与文件处理程序、再增加企业网站与销售服务程序等。</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extLst>
      <p:ext uri="{BB962C8B-B14F-4D97-AF65-F5344CB8AC3E}">
        <p14:creationId xmlns:p14="http://schemas.microsoft.com/office/powerpoint/2010/main" val="3970330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extLst>
      <p:ext uri="{BB962C8B-B14F-4D97-AF65-F5344CB8AC3E}">
        <p14:creationId xmlns:p14="http://schemas.microsoft.com/office/powerpoint/2010/main" val="2708715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extLst>
      <p:ext uri="{BB962C8B-B14F-4D97-AF65-F5344CB8AC3E}">
        <p14:creationId xmlns:p14="http://schemas.microsoft.com/office/powerpoint/2010/main" val="1822454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螺旋模型中，每个阶段都开始与坐标的第二象限，决定本阶段的目标、选择和约束。</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然后顺时针进入第一象限，对本阶段的工作进行风险评估，为了分析的有效性，可能需要原型或仿真系统进行实验，</a:t>
            </a:r>
            <a:endParaRPr lang="en-US" altLang="zh-CN" sz="12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1200" dirty="0">
                <a:cs typeface="+mn-ea"/>
                <a:sym typeface="+mn-lt"/>
              </a:rPr>
              <a:t>如果风险分析的结论是有无法克服的风险，将就此终止软件的进一步开发；</a:t>
            </a:r>
            <a:endParaRPr lang="en-US" altLang="zh-CN" sz="12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1200" dirty="0">
                <a:cs typeface="+mn-ea"/>
                <a:sym typeface="+mn-lt"/>
              </a:rPr>
              <a:t>如果所有风险问题都得到了解决，继续顺时针，进入本阶段相关的软件开发工作，也就是第四象限。</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在本阶段软件开发工作完成后，对本阶段工作进行验证，然后继续顺时针进入第三象限，制订下一阶段的工作计划。</a:t>
            </a: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extLst>
      <p:ext uri="{BB962C8B-B14F-4D97-AF65-F5344CB8AC3E}">
        <p14:creationId xmlns:p14="http://schemas.microsoft.com/office/powerpoint/2010/main" val="2354037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0054A3"/>
              </a:buClr>
              <a:defRPr/>
            </a:pPr>
            <a:r>
              <a:rPr lang="zh-CN" altLang="en-US" sz="2400" dirty="0">
                <a:cs typeface="+mn-ea"/>
                <a:sym typeface="+mn-lt"/>
              </a:rPr>
              <a:t>螺旋模型的优点：</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1</a:t>
            </a:r>
            <a:r>
              <a:rPr lang="zh-CN" altLang="en-US" sz="2400" dirty="0">
                <a:cs typeface="+mn-ea"/>
                <a:sym typeface="+mn-lt"/>
              </a:rPr>
              <a:t>）支持软件重用。选择成熟软件模块的风险明显小于重新开发。</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2</a:t>
            </a:r>
            <a:r>
              <a:rPr lang="zh-CN" altLang="en-US" sz="2400" dirty="0">
                <a:cs typeface="+mn-ea"/>
                <a:sym typeface="+mn-lt"/>
              </a:rPr>
              <a:t>）更加广泛的测试。软件验证成为每个阶段的重要任务，而此时的验证不仅有软件功能的验证，还包括了软件风险的验证。</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3</a:t>
            </a:r>
            <a:r>
              <a:rPr lang="zh-CN" altLang="en-US" sz="2400" dirty="0">
                <a:cs typeface="+mn-ea"/>
                <a:sym typeface="+mn-lt"/>
              </a:rPr>
              <a:t>）无缝地过渡到维护阶段。对于维护而言，只是再次重新一个新的循环而已。</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螺旋模型的不足之处：</a:t>
            </a:r>
            <a:endParaRPr lang="en-US" altLang="zh-CN" sz="2400" dirty="0">
              <a:cs typeface="+mn-ea"/>
              <a:sym typeface="+mn-lt"/>
            </a:endParaRPr>
          </a:p>
          <a:p>
            <a:pPr lvl="1">
              <a:lnSpc>
                <a:spcPct val="150000"/>
              </a:lnSpc>
              <a:buClr>
                <a:srgbClr val="0054A3"/>
              </a:buClr>
            </a:pPr>
            <a:r>
              <a:rPr lang="zh-CN" altLang="en-US" sz="2400" dirty="0">
                <a:cs typeface="+mn-ea"/>
                <a:sym typeface="+mn-lt"/>
              </a:rPr>
              <a:t>（</a:t>
            </a:r>
            <a:r>
              <a:rPr lang="en-US" altLang="zh-CN" sz="2400" dirty="0">
                <a:cs typeface="+mn-ea"/>
                <a:sym typeface="+mn-lt"/>
              </a:rPr>
              <a:t>1</a:t>
            </a:r>
            <a:r>
              <a:rPr lang="zh-CN" altLang="en-US" sz="2400" dirty="0">
                <a:cs typeface="+mn-ea"/>
                <a:sym typeface="+mn-lt"/>
              </a:rPr>
              <a:t>）仅适合内部开发的软件，开发者可以选择不同的方法、评估风险，甚至终止开发。对于来自外部的软件开发，一般有严格的合同约束，并不能轻易更改需求、方案和模块功能。</a:t>
            </a:r>
            <a:endParaRPr lang="en-US" altLang="zh-CN" sz="2400" dirty="0">
              <a:cs typeface="+mn-ea"/>
              <a:sym typeface="+mn-lt"/>
            </a:endParaRPr>
          </a:p>
          <a:p>
            <a:pPr lvl="1">
              <a:lnSpc>
                <a:spcPct val="150000"/>
              </a:lnSpc>
              <a:buClr>
                <a:srgbClr val="0054A3"/>
              </a:buClr>
            </a:pPr>
            <a:r>
              <a:rPr lang="zh-CN" altLang="en-US" sz="2400" dirty="0">
                <a:cs typeface="+mn-ea"/>
                <a:sym typeface="+mn-lt"/>
              </a:rPr>
              <a:t>（</a:t>
            </a:r>
            <a:r>
              <a:rPr lang="en-US" altLang="zh-CN" sz="2400" dirty="0">
                <a:cs typeface="+mn-ea"/>
                <a:sym typeface="+mn-lt"/>
              </a:rPr>
              <a:t>2</a:t>
            </a:r>
            <a:r>
              <a:rPr lang="zh-CN" altLang="en-US" sz="2400" dirty="0">
                <a:cs typeface="+mn-ea"/>
                <a:sym typeface="+mn-lt"/>
              </a:rPr>
              <a:t>）一般仅用于大型软件开发，对于小规模的软件开发，每个阶段的风险分析是没有必要的，而且也浪费了成本和时间。</a:t>
            </a:r>
            <a:endParaRPr lang="en-US" altLang="zh-CN" sz="2400" dirty="0">
              <a:cs typeface="+mn-ea"/>
              <a:sym typeface="+mn-lt"/>
            </a:endParaRPr>
          </a:p>
          <a:p>
            <a:pPr lvl="1">
              <a:lnSpc>
                <a:spcPct val="150000"/>
              </a:lnSpc>
              <a:buClr>
                <a:srgbClr val="0054A3"/>
              </a:buClr>
            </a:pPr>
            <a:r>
              <a:rPr lang="zh-CN" altLang="en-US" sz="2400" dirty="0">
                <a:cs typeface="+mn-ea"/>
                <a:sym typeface="+mn-lt"/>
              </a:rPr>
              <a:t>（</a:t>
            </a:r>
            <a:r>
              <a:rPr lang="en-US" altLang="zh-CN" sz="2400" dirty="0">
                <a:cs typeface="+mn-ea"/>
                <a:sym typeface="+mn-lt"/>
              </a:rPr>
              <a:t>3</a:t>
            </a:r>
            <a:r>
              <a:rPr lang="zh-CN" altLang="en-US" sz="2400" dirty="0">
                <a:cs typeface="+mn-ea"/>
                <a:sym typeface="+mn-lt"/>
              </a:rPr>
              <a:t>）软件风险分析人员的能力和水平是决定螺旋模型软件开发是否成功的关键因素。</a:t>
            </a:r>
            <a:endParaRPr lang="en-US" altLang="zh-CN" sz="24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extLst>
      <p:ext uri="{BB962C8B-B14F-4D97-AF65-F5344CB8AC3E}">
        <p14:creationId xmlns:p14="http://schemas.microsoft.com/office/powerpoint/2010/main" val="558856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extLst>
      <p:ext uri="{BB962C8B-B14F-4D97-AF65-F5344CB8AC3E}">
        <p14:creationId xmlns:p14="http://schemas.microsoft.com/office/powerpoint/2010/main" val="344353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2958141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extLst>
      <p:ext uri="{BB962C8B-B14F-4D97-AF65-F5344CB8AC3E}">
        <p14:creationId xmlns:p14="http://schemas.microsoft.com/office/powerpoint/2010/main" val="1703616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extLst>
      <p:ext uri="{BB962C8B-B14F-4D97-AF65-F5344CB8AC3E}">
        <p14:creationId xmlns:p14="http://schemas.microsoft.com/office/powerpoint/2010/main" val="3926456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Clr>
                <a:srgbClr val="0054A3"/>
              </a:buClr>
              <a:buFont typeface="Wingdings" panose="05000000000000000000" pitchFamily="2" charset="2"/>
              <a:buChar char="p"/>
            </a:pPr>
            <a:r>
              <a:rPr lang="en-US" altLang="zh-CN" sz="2400" kern="100" dirty="0">
                <a:latin typeface="+mn-ea"/>
              </a:rPr>
              <a:t>6</a:t>
            </a:r>
            <a:r>
              <a:rPr lang="zh-CN" altLang="en-US" sz="2400" kern="100" dirty="0">
                <a:latin typeface="+mn-ea"/>
              </a:rPr>
              <a:t>个核心工作流：</a:t>
            </a:r>
            <a:endParaRPr lang="en-US" altLang="zh-CN" sz="2400" kern="100" dirty="0">
              <a:latin typeface="+mn-ea"/>
            </a:endParaRPr>
          </a:p>
          <a:p>
            <a:pPr lvl="1">
              <a:lnSpc>
                <a:spcPct val="150000"/>
              </a:lnSpc>
              <a:buClr>
                <a:srgbClr val="0054A3"/>
              </a:buClr>
            </a:pPr>
            <a:r>
              <a:rPr lang="zh-CN" altLang="en-US" sz="2400" kern="100" dirty="0">
                <a:effectLst/>
                <a:latin typeface="+mn-ea"/>
              </a:rPr>
              <a:t>（</a:t>
            </a:r>
            <a:r>
              <a:rPr lang="en-US" altLang="zh-CN" sz="2400" kern="100" dirty="0">
                <a:effectLst/>
                <a:latin typeface="+mn-ea"/>
              </a:rPr>
              <a:t>1</a:t>
            </a:r>
            <a:r>
              <a:rPr lang="zh-CN" altLang="en-US" sz="2400" kern="100" dirty="0">
                <a:effectLst/>
                <a:latin typeface="+mn-ea"/>
              </a:rPr>
              <a:t>）</a:t>
            </a:r>
            <a:r>
              <a:rPr lang="zh-CN" altLang="zh-CN" sz="2400" kern="100" dirty="0">
                <a:effectLst/>
                <a:latin typeface="+mn-ea"/>
              </a:rPr>
              <a:t>业务建模工作流。用商业用例为商业过程建立文档。</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a:t>
            </a:r>
            <a:r>
              <a:rPr lang="zh-CN" altLang="zh-CN" sz="2400" kern="100" dirty="0">
                <a:effectLst/>
                <a:latin typeface="+mn-ea"/>
              </a:rPr>
              <a:t>需求工作流。目标是描述系统应该做什么，确保开发人员构建正确的系统。为此，需明确系统的功能需求（约束）和非功能需求。</a:t>
            </a:r>
            <a:endParaRPr lang="en-US" altLang="zh-CN" sz="2400" kern="100" dirty="0">
              <a:effectLst/>
              <a:latin typeface="+mn-ea"/>
            </a:endParaRPr>
          </a:p>
          <a:p>
            <a:pPr lvl="1">
              <a:lnSpc>
                <a:spcPct val="150000"/>
              </a:lnSpc>
              <a:buClr>
                <a:srgbClr val="0054A3"/>
              </a:buClr>
            </a:pPr>
            <a:r>
              <a:rPr lang="zh-CN" altLang="en-US" sz="2400" kern="100" dirty="0">
                <a:effectLst/>
                <a:latin typeface="+mn-ea"/>
              </a:rPr>
              <a:t>（</a:t>
            </a:r>
            <a:r>
              <a:rPr lang="en-US" altLang="zh-CN" sz="2400" kern="100" dirty="0">
                <a:effectLst/>
                <a:latin typeface="+mn-ea"/>
              </a:rPr>
              <a:t>3</a:t>
            </a:r>
            <a:r>
              <a:rPr lang="zh-CN" altLang="en-US" sz="2400" kern="100" dirty="0">
                <a:effectLst/>
                <a:latin typeface="+mn-ea"/>
              </a:rPr>
              <a:t>）</a:t>
            </a:r>
            <a:r>
              <a:rPr lang="zh-CN" altLang="zh-CN" sz="2400" kern="100" dirty="0">
                <a:effectLst/>
                <a:latin typeface="+mn-ea"/>
              </a:rPr>
              <a:t>分析和设计工作流。其目标是说明如何做，结果是分析模型和设计模型。</a:t>
            </a:r>
            <a:endParaRPr lang="en-US" altLang="zh-CN" sz="2400" kern="100" dirty="0">
              <a:latin typeface="+mn-ea"/>
            </a:endParaRPr>
          </a:p>
          <a:p>
            <a:pPr lvl="1">
              <a:lnSpc>
                <a:spcPct val="150000"/>
              </a:lnSpc>
              <a:buClr>
                <a:srgbClr val="0054A3"/>
              </a:buClr>
            </a:pPr>
            <a:r>
              <a:rPr lang="zh-CN" altLang="en-US" sz="1200" kern="100" dirty="0">
                <a:effectLst/>
                <a:latin typeface="+mn-ea"/>
              </a:rPr>
              <a:t>（</a:t>
            </a:r>
            <a:r>
              <a:rPr lang="en-US" altLang="zh-CN" sz="1200" kern="100" dirty="0">
                <a:effectLst/>
                <a:latin typeface="+mn-ea"/>
              </a:rPr>
              <a:t>4</a:t>
            </a:r>
            <a:r>
              <a:rPr lang="zh-CN" altLang="en-US" sz="1200" kern="100" dirty="0">
                <a:effectLst/>
                <a:latin typeface="+mn-ea"/>
              </a:rPr>
              <a:t>）</a:t>
            </a:r>
            <a:r>
              <a:rPr lang="zh-CN" altLang="zh-CN" sz="1200" kern="100" dirty="0">
                <a:effectLst/>
                <a:latin typeface="+mn-ea"/>
              </a:rPr>
              <a:t>实现工作流。用分层的方式组织代码的结构，用构件的形式来实现类，对构件进行单元测试，将构件集成到可执行的系统中。</a:t>
            </a:r>
            <a:endParaRPr lang="en-US" altLang="zh-CN" sz="1200" kern="100" dirty="0">
              <a:latin typeface="+mn-ea"/>
            </a:endParaRPr>
          </a:p>
          <a:p>
            <a:pPr lvl="1">
              <a:lnSpc>
                <a:spcPct val="150000"/>
              </a:lnSpc>
              <a:buClr>
                <a:srgbClr val="0054A3"/>
              </a:buClr>
            </a:pPr>
            <a:r>
              <a:rPr lang="zh-CN" altLang="en-US" sz="1200" kern="100" dirty="0">
                <a:effectLst/>
                <a:latin typeface="+mn-ea"/>
              </a:rPr>
              <a:t>（</a:t>
            </a:r>
            <a:r>
              <a:rPr lang="en-US" altLang="zh-CN" sz="1200" kern="100" dirty="0">
                <a:effectLst/>
                <a:latin typeface="+mn-ea"/>
              </a:rPr>
              <a:t>5</a:t>
            </a:r>
            <a:r>
              <a:rPr lang="zh-CN" altLang="en-US" sz="1200" kern="100" dirty="0">
                <a:effectLst/>
                <a:latin typeface="+mn-ea"/>
              </a:rPr>
              <a:t>）</a:t>
            </a:r>
            <a:r>
              <a:rPr lang="zh-CN" altLang="zh-CN" sz="1200" kern="100" dirty="0">
                <a:effectLst/>
                <a:latin typeface="+mn-ea"/>
              </a:rPr>
              <a:t>测试工作流。验证对象之间的交互，验证是否集成了所有构件，验证是否正确实现了所有需求，查错并改正。</a:t>
            </a:r>
            <a:endParaRPr lang="en-US" altLang="zh-CN" sz="1200" kern="100" dirty="0">
              <a:latin typeface="+mn-ea"/>
            </a:endParaRPr>
          </a:p>
          <a:p>
            <a:pPr lvl="1">
              <a:lnSpc>
                <a:spcPct val="150000"/>
              </a:lnSpc>
              <a:buClr>
                <a:srgbClr val="0054A3"/>
              </a:buClr>
            </a:pPr>
            <a:r>
              <a:rPr lang="zh-CN" altLang="en-US" sz="1200" kern="100" dirty="0">
                <a:effectLst/>
                <a:latin typeface="+mn-ea"/>
              </a:rPr>
              <a:t>（</a:t>
            </a:r>
            <a:r>
              <a:rPr lang="en-US" altLang="zh-CN" sz="1200" kern="100" dirty="0">
                <a:effectLst/>
                <a:latin typeface="+mn-ea"/>
              </a:rPr>
              <a:t>6</a:t>
            </a:r>
            <a:r>
              <a:rPr lang="zh-CN" altLang="en-US" sz="1200" kern="100" dirty="0">
                <a:effectLst/>
                <a:latin typeface="+mn-ea"/>
              </a:rPr>
              <a:t>）</a:t>
            </a:r>
            <a:r>
              <a:rPr lang="zh-CN" altLang="zh-CN" sz="1200" kern="100" dirty="0">
                <a:effectLst/>
                <a:latin typeface="+mn-ea"/>
              </a:rPr>
              <a:t>部署工作流。制作软件的外部版本、软件打包、分发、为用户提供帮助和支持。</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extLst>
      <p:ext uri="{BB962C8B-B14F-4D97-AF65-F5344CB8AC3E}">
        <p14:creationId xmlns:p14="http://schemas.microsoft.com/office/powerpoint/2010/main" val="2540317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extLst>
      <p:ext uri="{BB962C8B-B14F-4D97-AF65-F5344CB8AC3E}">
        <p14:creationId xmlns:p14="http://schemas.microsoft.com/office/powerpoint/2010/main" val="3250720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en-US" sz="2400" kern="100" dirty="0">
                <a:effectLst/>
                <a:latin typeface="+mn-ea"/>
              </a:rPr>
              <a:t>作为一种系统化和规范化的软件开发过程模型，具有以下优点：</a:t>
            </a:r>
            <a:endParaRPr lang="en-US" altLang="zh-CN" sz="2400" kern="100" dirty="0">
              <a:effectLst/>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）可定制性：</a:t>
            </a:r>
            <a:r>
              <a:rPr lang="en-US" altLang="zh-CN" sz="2400" kern="100" dirty="0">
                <a:latin typeface="+mn-ea"/>
              </a:rPr>
              <a:t>RUP</a:t>
            </a:r>
            <a:r>
              <a:rPr lang="zh-CN" altLang="en-US" sz="2400" kern="100" dirty="0">
                <a:latin typeface="+mn-ea"/>
              </a:rPr>
              <a:t>可以根据团队和项目的具体需求进行定制，能够适应不同规模和复杂度的软件开发项目。</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）风险管理：</a:t>
            </a:r>
            <a:r>
              <a:rPr lang="en-US" altLang="zh-CN" sz="2400" kern="100" dirty="0">
                <a:latin typeface="+mn-ea"/>
              </a:rPr>
              <a:t>RUP</a:t>
            </a:r>
            <a:r>
              <a:rPr lang="zh-CN" altLang="en-US" sz="2400" kern="100" dirty="0">
                <a:latin typeface="+mn-ea"/>
              </a:rPr>
              <a:t>强调风险管理和控制，这样可以在项目早期发现和解决问题，避免在后期出现无法控制的风险。（</a:t>
            </a:r>
            <a:r>
              <a:rPr lang="en-US" altLang="zh-CN" sz="2400" kern="100" dirty="0">
                <a:latin typeface="+mn-ea"/>
              </a:rPr>
              <a:t>3</a:t>
            </a:r>
            <a:r>
              <a:rPr lang="zh-CN" altLang="en-US" sz="2400" kern="100" dirty="0">
                <a:latin typeface="+mn-ea"/>
              </a:rPr>
              <a:t>）迭代开发：</a:t>
            </a:r>
            <a:r>
              <a:rPr lang="en-US" altLang="zh-CN" sz="2400" kern="100" dirty="0">
                <a:latin typeface="+mn-ea"/>
              </a:rPr>
              <a:t>RUP</a:t>
            </a:r>
            <a:r>
              <a:rPr lang="zh-CN" altLang="en-US" sz="2400" kern="100" dirty="0">
                <a:latin typeface="+mn-ea"/>
              </a:rPr>
              <a:t>采用迭代开发的方式，每个迭代都会产生可用的软件产品，并可根据反馈和修改进行修改。这种方法有助于在项目早期发现和解决问题，同时增加团队和客户的合作与参与。</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4</a:t>
            </a:r>
            <a:r>
              <a:rPr lang="zh-CN" altLang="en-US" sz="2400" kern="100" dirty="0">
                <a:latin typeface="+mn-ea"/>
              </a:rPr>
              <a:t>）文档化：</a:t>
            </a:r>
            <a:r>
              <a:rPr lang="en-US" altLang="zh-CN" sz="2400" kern="100" dirty="0">
                <a:latin typeface="+mn-ea"/>
              </a:rPr>
              <a:t>RUP</a:t>
            </a:r>
            <a:r>
              <a:rPr lang="zh-CN" altLang="en-US" sz="2400" kern="100" dirty="0">
                <a:latin typeface="+mn-ea"/>
              </a:rPr>
              <a:t>强调文档化和可交付的重要性，确保项目具有高质量的文档和可交付物，使团队和客户更好地理解和掌握项目的现状和进展情况。</a:t>
            </a:r>
            <a:endParaRPr lang="en-US" altLang="zh-CN" sz="2400" kern="100" dirty="0">
              <a:latin typeface="+mn-ea"/>
            </a:endParaRPr>
          </a:p>
          <a:p>
            <a:pPr marL="457200" marR="0" lvl="1" indent="0" algn="l" defTabSz="914400" rtl="0" eaLnBrk="1" fontAlgn="auto" latinLnBrk="0" hangingPunct="1">
              <a:lnSpc>
                <a:spcPct val="150000"/>
              </a:lnSpc>
              <a:spcBef>
                <a:spcPts val="0"/>
              </a:spcBef>
              <a:spcAft>
                <a:spcPts val="0"/>
              </a:spcAft>
              <a:buClr>
                <a:srgbClr val="0054A3"/>
              </a:buClr>
              <a:buSzTx/>
              <a:buFontTx/>
              <a:buNone/>
              <a:tabLst/>
              <a:defRPr/>
            </a:pPr>
            <a:r>
              <a:rPr lang="zh-CN" altLang="en-US" sz="2400" kern="100" dirty="0">
                <a:latin typeface="+mn-ea"/>
              </a:rPr>
              <a:t>（</a:t>
            </a:r>
            <a:r>
              <a:rPr lang="en-US" altLang="zh-CN" sz="2400" kern="100" dirty="0">
                <a:latin typeface="+mn-ea"/>
              </a:rPr>
              <a:t>5</a:t>
            </a:r>
            <a:r>
              <a:rPr lang="zh-CN" altLang="en-US" sz="2400" kern="100" dirty="0">
                <a:latin typeface="+mn-ea"/>
              </a:rPr>
              <a:t>）统一的过程：</a:t>
            </a:r>
            <a:r>
              <a:rPr lang="en-US" altLang="zh-CN" sz="2400" kern="100" dirty="0">
                <a:latin typeface="+mn-ea"/>
              </a:rPr>
              <a:t>RUP</a:t>
            </a:r>
            <a:r>
              <a:rPr lang="zh-CN" altLang="en-US" sz="2400" kern="100" dirty="0">
                <a:latin typeface="+mn-ea"/>
              </a:rPr>
              <a:t>提供了一个统一的开发过程模型，有助于团队更好地组织和管理软件开发过程，提高开发效率和质量。</a:t>
            </a:r>
            <a:endParaRPr lang="en-US" altLang="zh-CN" sz="2400" kern="100" dirty="0">
              <a:latin typeface="+mn-ea"/>
            </a:endParaRPr>
          </a:p>
          <a:p>
            <a:pPr marL="342900"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en-US" sz="2400" kern="100" dirty="0">
                <a:effectLst/>
                <a:latin typeface="+mn-ea"/>
              </a:rPr>
              <a:t>也存在一些缺点，包括：</a:t>
            </a:r>
            <a:endParaRPr lang="en-US" altLang="zh-CN" sz="2400" kern="100" dirty="0">
              <a:effectLst/>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）复杂性：</a:t>
            </a:r>
            <a:r>
              <a:rPr lang="en-US" altLang="zh-CN" sz="2400" kern="100" dirty="0">
                <a:effectLst/>
                <a:latin typeface="+mn-ea"/>
              </a:rPr>
              <a:t>RUP</a:t>
            </a:r>
            <a:r>
              <a:rPr lang="zh-CN" altLang="zh-CN" sz="2400" kern="100" dirty="0">
                <a:effectLst/>
                <a:latin typeface="+mn-ea"/>
                <a:cs typeface="Times New Roman" panose="02020603050405020304" pitchFamily="18" charset="0"/>
              </a:rPr>
              <a:t>本身比较复杂，需要团队有足够的经验和能力才能正确使用和应用。同时，由于</a:t>
            </a:r>
            <a:r>
              <a:rPr lang="en-US" altLang="zh-CN" sz="2400" kern="100" dirty="0">
                <a:effectLst/>
                <a:latin typeface="+mn-ea"/>
              </a:rPr>
              <a:t>RUP</a:t>
            </a:r>
            <a:r>
              <a:rPr lang="zh-CN" altLang="zh-CN" sz="2400" kern="100" dirty="0">
                <a:effectLst/>
                <a:latin typeface="+mn-ea"/>
                <a:cs typeface="Times New Roman" panose="02020603050405020304" pitchFamily="18" charset="0"/>
              </a:rPr>
              <a:t>是一种可定制的开发方法，因此需要投入大量的时间和精力来适应和实施。</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）代价高昂：由于本身比较复杂，团队。</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3</a:t>
            </a:r>
            <a:r>
              <a:rPr lang="zh-CN" altLang="en-US" sz="2400" kern="100" dirty="0">
                <a:latin typeface="+mn-ea"/>
              </a:rPr>
              <a:t>）过程烦琐：</a:t>
            </a:r>
            <a:r>
              <a:rPr lang="en-US" altLang="zh-CN" sz="2400" kern="100" dirty="0">
                <a:latin typeface="+mn-ea"/>
              </a:rPr>
              <a:t>RUP</a:t>
            </a:r>
            <a:r>
              <a:rPr lang="zh-CN" altLang="en-US" sz="2400" kern="100" dirty="0">
                <a:latin typeface="+mn-ea"/>
              </a:rPr>
              <a:t>采用迭代开发的方式，每个迭代都会产生可用的软件产品，并可根据反馈和修改进行修改。这种方法有助于在项目早期发现和解决问题，同时增加团队和客户的合作与参与。</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4</a:t>
            </a:r>
            <a:r>
              <a:rPr lang="zh-CN" altLang="en-US" sz="2400" kern="100" dirty="0">
                <a:latin typeface="+mn-ea"/>
              </a:rPr>
              <a:t>）学习曲线陡峭：由于</a:t>
            </a:r>
            <a:r>
              <a:rPr lang="en-US" altLang="zh-CN" sz="2400" kern="100" dirty="0">
                <a:latin typeface="+mn-ea"/>
              </a:rPr>
              <a:t>RUP</a:t>
            </a:r>
            <a:r>
              <a:rPr lang="zh-CN" altLang="en-US" sz="2400" kern="100" dirty="0">
                <a:latin typeface="+mn-ea"/>
              </a:rPr>
              <a:t>是一种复杂的开发方法，因此团队成员需要学习并对其进行培训，才能够正确地应用和实施。</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5</a:t>
            </a:r>
            <a:r>
              <a:rPr lang="zh-CN" altLang="en-US" sz="2400" kern="100" dirty="0">
                <a:latin typeface="+mn-ea"/>
              </a:rPr>
              <a:t>）不适用于小型项目：</a:t>
            </a:r>
            <a:r>
              <a:rPr lang="en-US" altLang="zh-CN" sz="2400" kern="100" dirty="0">
                <a:latin typeface="+mn-ea"/>
              </a:rPr>
              <a:t>RUP</a:t>
            </a:r>
            <a:r>
              <a:rPr lang="zh-CN" altLang="en-US" sz="2400" kern="100" dirty="0">
                <a:latin typeface="+mn-ea"/>
              </a:rPr>
              <a:t>适用大型和复杂的软件开发项目，不适用于小型项目或敏捷开发团队。</a:t>
            </a:r>
            <a:endParaRPr lang="en-US" altLang="zh-CN" sz="2400" kern="100" dirty="0">
              <a:latin typeface="+mn-ea"/>
            </a:endParaRPr>
          </a:p>
          <a:p>
            <a:pPr lvl="1">
              <a:lnSpc>
                <a:spcPct val="150000"/>
              </a:lnSpc>
              <a:buClr>
                <a:srgbClr val="0054A3"/>
              </a:buClr>
            </a:pPr>
            <a:endParaRPr lang="en-US" altLang="zh-CN" sz="2400" kern="100" dirty="0">
              <a:latin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extLst>
      <p:ext uri="{BB962C8B-B14F-4D97-AF65-F5344CB8AC3E}">
        <p14:creationId xmlns:p14="http://schemas.microsoft.com/office/powerpoint/2010/main" val="2922853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extLst>
      <p:ext uri="{BB962C8B-B14F-4D97-AF65-F5344CB8AC3E}">
        <p14:creationId xmlns:p14="http://schemas.microsoft.com/office/powerpoint/2010/main" val="3101174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extLst>
      <p:ext uri="{BB962C8B-B14F-4D97-AF65-F5344CB8AC3E}">
        <p14:creationId xmlns:p14="http://schemas.microsoft.com/office/powerpoint/2010/main" val="361670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extLst>
      <p:ext uri="{BB962C8B-B14F-4D97-AF65-F5344CB8AC3E}">
        <p14:creationId xmlns:p14="http://schemas.microsoft.com/office/powerpoint/2010/main" val="2849839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extLst>
      <p:ext uri="{BB962C8B-B14F-4D97-AF65-F5344CB8AC3E}">
        <p14:creationId xmlns:p14="http://schemas.microsoft.com/office/powerpoint/2010/main" val="793430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extLst>
      <p:ext uri="{BB962C8B-B14F-4D97-AF65-F5344CB8AC3E}">
        <p14:creationId xmlns:p14="http://schemas.microsoft.com/office/powerpoint/2010/main" val="155119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3786048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extLst>
      <p:ext uri="{BB962C8B-B14F-4D97-AF65-F5344CB8AC3E}">
        <p14:creationId xmlns:p14="http://schemas.microsoft.com/office/powerpoint/2010/main" val="1967927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extLst>
      <p:ext uri="{BB962C8B-B14F-4D97-AF65-F5344CB8AC3E}">
        <p14:creationId xmlns:p14="http://schemas.microsoft.com/office/powerpoint/2010/main" val="1678759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extLst>
      <p:ext uri="{BB962C8B-B14F-4D97-AF65-F5344CB8AC3E}">
        <p14:creationId xmlns:p14="http://schemas.microsoft.com/office/powerpoint/2010/main" val="3840183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extLst>
      <p:ext uri="{BB962C8B-B14F-4D97-AF65-F5344CB8AC3E}">
        <p14:creationId xmlns:p14="http://schemas.microsoft.com/office/powerpoint/2010/main" val="1181575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extLst>
      <p:ext uri="{BB962C8B-B14F-4D97-AF65-F5344CB8AC3E}">
        <p14:creationId xmlns:p14="http://schemas.microsoft.com/office/powerpoint/2010/main" val="3003721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0054A3"/>
              </a:buClr>
            </a:pPr>
            <a:r>
              <a:rPr lang="zh-CN" altLang="en-US" sz="1200" kern="100" dirty="0">
                <a:latin typeface="+mn-ea"/>
              </a:rPr>
              <a:t>（</a:t>
            </a:r>
            <a:r>
              <a:rPr lang="en-US" altLang="zh-CN" sz="1200" kern="100" dirty="0">
                <a:latin typeface="+mn-ea"/>
              </a:rPr>
              <a:t>1</a:t>
            </a:r>
            <a:r>
              <a:rPr lang="zh-CN" altLang="en-US" sz="1200" kern="100" dirty="0">
                <a:latin typeface="+mn-ea"/>
              </a:rPr>
              <a:t>）快速迭代：相对于半年一次的大版本发布，小版本的需求、开发和测试更加简单快速。</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2</a:t>
            </a:r>
            <a:r>
              <a:rPr lang="zh-CN" altLang="en-US" sz="1200" kern="100" dirty="0">
                <a:latin typeface="+mn-ea"/>
              </a:rPr>
              <a:t>）以人为本：敏捷开发重视团队成员之间的沟通和协作，鼓励团队成员在自组织和自我管理方面具有更大的自主权和责任感。</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3</a:t>
            </a:r>
            <a:r>
              <a:rPr lang="zh-CN" altLang="en-US" sz="1200" kern="100" dirty="0">
                <a:latin typeface="+mn-ea"/>
              </a:rPr>
              <a:t>）持续交付：敏捷开发通过短周期的迭代开发和持续交付有价值的软件来满足客户的需求，从而缩短了开发周期，减少了浪费，增强了客户的满意度。</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4</a:t>
            </a:r>
            <a:r>
              <a:rPr lang="zh-CN" altLang="en-US" sz="1200" kern="100" dirty="0">
                <a:latin typeface="+mn-ea"/>
              </a:rPr>
              <a:t>）面向客户：</a:t>
            </a:r>
            <a:r>
              <a:rPr lang="zh-CN" altLang="zh-CN" sz="1200" kern="100" dirty="0">
                <a:effectLst/>
                <a:latin typeface="+mn-ea"/>
                <a:cs typeface="Times New Roman" panose="02020603050405020304" pitchFamily="18" charset="0"/>
              </a:rPr>
              <a:t>敏捷开发的核心是满足客户的需求和期望，将客户的利益放在首位，以持续的交付和及时的反馈来实现客户的满意度。</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5</a:t>
            </a:r>
            <a:r>
              <a:rPr lang="zh-CN" altLang="en-US" sz="1200" kern="100" dirty="0">
                <a:latin typeface="+mn-ea"/>
              </a:rPr>
              <a:t>）响应变化：</a:t>
            </a:r>
            <a:r>
              <a:rPr lang="zh-CN" altLang="zh-CN" sz="1200" kern="100" dirty="0">
                <a:effectLst/>
                <a:latin typeface="+mn-ea"/>
                <a:cs typeface="Times New Roman" panose="02020603050405020304" pitchFamily="18" charset="0"/>
              </a:rPr>
              <a:t>敏捷开发能够适应变化，不断反思和调整开发计划，以更好地满足客户的需求。</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6</a:t>
            </a:r>
            <a:r>
              <a:rPr lang="zh-CN" altLang="en-US" sz="1200" kern="100" dirty="0">
                <a:latin typeface="+mn-ea"/>
              </a:rPr>
              <a:t>）注重质量：</a:t>
            </a:r>
            <a:r>
              <a:rPr lang="zh-CN" altLang="zh-CN" sz="1200" kern="100" dirty="0">
                <a:effectLst/>
                <a:latin typeface="+mn-ea"/>
              </a:rPr>
              <a:t>敏捷开发注重软件开发过程的质量和可维护性，强调开发团队的技术卓越性和良好的设计，保证开发出高质量的软件产品。</a:t>
            </a:r>
            <a:endParaRPr lang="en-US" altLang="zh-CN" sz="1200" kern="100" dirty="0">
              <a:latin typeface="+mn-ea"/>
            </a:endParaRPr>
          </a:p>
          <a:p>
            <a:pPr>
              <a:lnSpc>
                <a:spcPct val="150000"/>
              </a:lnSpc>
              <a:buClr>
                <a:srgbClr val="0054A3"/>
              </a:buClr>
            </a:pPr>
            <a:r>
              <a:rPr lang="zh-CN" altLang="en-US" sz="1200" kern="100" dirty="0">
                <a:latin typeface="+mn-ea"/>
              </a:rPr>
              <a:t>（</a:t>
            </a:r>
            <a:r>
              <a:rPr lang="en-US" altLang="zh-CN" sz="1200" kern="100" dirty="0">
                <a:latin typeface="+mn-ea"/>
              </a:rPr>
              <a:t>7</a:t>
            </a:r>
            <a:r>
              <a:rPr lang="zh-CN" altLang="en-US" sz="1200" kern="100" dirty="0">
                <a:latin typeface="+mn-ea"/>
              </a:rPr>
              <a:t>）常思常新：</a:t>
            </a:r>
            <a:r>
              <a:rPr lang="zh-CN" altLang="zh-CN" sz="1200" kern="100" dirty="0">
                <a:effectLst/>
                <a:latin typeface="+mn-ea"/>
              </a:rPr>
              <a:t>敏捷开发注重团队成员的学习和提高，鼓励他们不断学习新的技能和知识，以适应不断变化的市场需求和技术发展。</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extLst>
      <p:ext uri="{BB962C8B-B14F-4D97-AF65-F5344CB8AC3E}">
        <p14:creationId xmlns:p14="http://schemas.microsoft.com/office/powerpoint/2010/main" val="2355577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extLst>
      <p:ext uri="{BB962C8B-B14F-4D97-AF65-F5344CB8AC3E}">
        <p14:creationId xmlns:p14="http://schemas.microsoft.com/office/powerpoint/2010/main" val="38537631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Clr>
                <a:srgbClr val="0054A3"/>
              </a:buClr>
            </a:pPr>
            <a:r>
              <a:rPr lang="zh-CN" altLang="en-US" sz="2400" kern="100" dirty="0">
                <a:latin typeface="+mn-ea"/>
              </a:rPr>
              <a:t>极限编程的核心理念包括：</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）快速反馈：尽早尽快地获取并反馈有关软件的信息，以帮助团队迅速识别和解决问题。</a:t>
            </a: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）简单性：通过简单的设计和代码来避免过度工程化和复杂性，同时提高可维护性和可扩展性。</a:t>
            </a:r>
          </a:p>
          <a:p>
            <a:pPr lvl="1">
              <a:lnSpc>
                <a:spcPct val="150000"/>
              </a:lnSpc>
              <a:buClr>
                <a:srgbClr val="0054A3"/>
              </a:buClr>
            </a:pPr>
            <a:r>
              <a:rPr lang="zh-CN" altLang="en-US" sz="2400" kern="100" dirty="0">
                <a:latin typeface="+mn-ea"/>
              </a:rPr>
              <a:t>（</a:t>
            </a:r>
            <a:r>
              <a:rPr lang="en-US" altLang="zh-CN" sz="2400" kern="100" dirty="0">
                <a:latin typeface="+mn-ea"/>
              </a:rPr>
              <a:t>3</a:t>
            </a:r>
            <a:r>
              <a:rPr lang="zh-CN" altLang="en-US" sz="2400" kern="100" dirty="0">
                <a:latin typeface="+mn-ea"/>
              </a:rPr>
              <a:t>）持续改进：不断地寻找和实施改进，以提高开发团队的生产力和产品的质量。</a:t>
            </a:r>
          </a:p>
          <a:p>
            <a:pPr lvl="1">
              <a:lnSpc>
                <a:spcPct val="150000"/>
              </a:lnSpc>
              <a:buClr>
                <a:srgbClr val="0054A3"/>
              </a:buClr>
            </a:pPr>
            <a:r>
              <a:rPr lang="zh-CN" altLang="en-US" sz="1200" kern="100" dirty="0">
                <a:latin typeface="+mn-ea"/>
              </a:rPr>
              <a:t>（</a:t>
            </a:r>
            <a:r>
              <a:rPr lang="en-US" altLang="zh-CN" sz="1200" kern="100" dirty="0">
                <a:latin typeface="+mn-ea"/>
              </a:rPr>
              <a:t>4</a:t>
            </a:r>
            <a:r>
              <a:rPr lang="zh-CN" altLang="en-US" sz="1200" kern="100" dirty="0">
                <a:latin typeface="+mn-ea"/>
              </a:rPr>
              <a:t>）测试驱动开发：先编写测试，再编写代码以通过这些测试，以确保代码质量和功能的正确性。</a:t>
            </a:r>
          </a:p>
          <a:p>
            <a:pPr lvl="1">
              <a:lnSpc>
                <a:spcPct val="150000"/>
              </a:lnSpc>
              <a:buClr>
                <a:srgbClr val="0054A3"/>
              </a:buClr>
            </a:pPr>
            <a:r>
              <a:rPr lang="zh-CN" altLang="en-US" sz="1200" kern="100" dirty="0">
                <a:latin typeface="+mn-ea"/>
              </a:rPr>
              <a:t>（</a:t>
            </a:r>
            <a:r>
              <a:rPr lang="en-US" altLang="zh-CN" sz="1200" kern="100" dirty="0">
                <a:latin typeface="+mn-ea"/>
              </a:rPr>
              <a:t>5</a:t>
            </a:r>
            <a:r>
              <a:rPr lang="zh-CN" altLang="en-US" sz="1200" kern="100" dirty="0">
                <a:latin typeface="+mn-ea"/>
              </a:rPr>
              <a:t>）集体代码所有权：整个团队共同拥有和维护代码库，以确保高质量的代码和代码的一致性。</a:t>
            </a:r>
          </a:p>
          <a:p>
            <a:pPr lvl="1">
              <a:lnSpc>
                <a:spcPct val="150000"/>
              </a:lnSpc>
              <a:buClr>
                <a:srgbClr val="0054A3"/>
              </a:buClr>
            </a:pPr>
            <a:r>
              <a:rPr lang="zh-CN" altLang="en-US" sz="1200" kern="100" dirty="0">
                <a:latin typeface="+mn-ea"/>
              </a:rPr>
              <a:t>（</a:t>
            </a:r>
            <a:r>
              <a:rPr lang="en-US" altLang="zh-CN" sz="1200" kern="100" dirty="0">
                <a:latin typeface="+mn-ea"/>
              </a:rPr>
              <a:t>6</a:t>
            </a:r>
            <a:r>
              <a:rPr lang="zh-CN" altLang="en-US" sz="1200" kern="100" dirty="0">
                <a:latin typeface="+mn-ea"/>
              </a:rPr>
              <a:t>）程序员的舒适度：为开发者提供最适合他们的工具、技术和环境，以提高生产力和满意度。</a:t>
            </a:r>
          </a:p>
          <a:p>
            <a:pPr lvl="1">
              <a:lnSpc>
                <a:spcPct val="150000"/>
              </a:lnSpc>
              <a:buClr>
                <a:srgbClr val="0054A3"/>
              </a:buClr>
            </a:pPr>
            <a:r>
              <a:rPr lang="zh-CN" altLang="en-US" sz="1200" kern="100" dirty="0">
                <a:latin typeface="+mn-ea"/>
              </a:rPr>
              <a:t>（</a:t>
            </a:r>
            <a:r>
              <a:rPr lang="en-US" altLang="zh-CN" sz="1200" kern="100" dirty="0">
                <a:latin typeface="+mn-ea"/>
              </a:rPr>
              <a:t>7</a:t>
            </a:r>
            <a:r>
              <a:rPr lang="zh-CN" altLang="en-US" sz="1200" kern="100" dirty="0">
                <a:latin typeface="+mn-ea"/>
              </a:rPr>
              <a:t>）可持续性：强调团队成员的工作效率和可持续性，避免过度加班和疲劳。</a:t>
            </a:r>
          </a:p>
          <a:p>
            <a:pPr lvl="1">
              <a:lnSpc>
                <a:spcPct val="150000"/>
              </a:lnSpc>
              <a:buClr>
                <a:srgbClr val="0054A3"/>
              </a:buClr>
            </a:pPr>
            <a:r>
              <a:rPr lang="zh-CN" altLang="en-US" sz="1200" kern="100" dirty="0">
                <a:latin typeface="+mn-ea"/>
              </a:rPr>
              <a:t>（</a:t>
            </a:r>
            <a:r>
              <a:rPr lang="en-US" altLang="zh-CN" sz="1200" kern="100" dirty="0">
                <a:latin typeface="+mn-ea"/>
              </a:rPr>
              <a:t>8</a:t>
            </a:r>
            <a:r>
              <a:rPr lang="zh-CN" altLang="en-US" sz="1200" kern="100" dirty="0">
                <a:latin typeface="+mn-ea"/>
              </a:rPr>
              <a:t>）小团队：倡导小型开发团队，以便更好地协作和沟通。</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extLst>
      <p:ext uri="{BB962C8B-B14F-4D97-AF65-F5344CB8AC3E}">
        <p14:creationId xmlns:p14="http://schemas.microsoft.com/office/powerpoint/2010/main" val="219176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rPr>
              <a:t>首先，项目组针对客户代表提出的“用户故事”（描述功能需求）进行讨论，提出隐喻，在此项活动中可能需要对体系结构进行“试探”（提出试探性解决方案）。</a:t>
            </a:r>
            <a:endParaRPr lang="en-US" altLang="zh-CN" sz="1200" kern="1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rPr>
              <a:t>然后，项目组在隐喻和用户故事的基础上，根据客户设定的优先级制订交付计划。</a:t>
            </a:r>
            <a:endParaRPr lang="en-US" altLang="zh-CN" sz="1200" kern="1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rPr>
              <a:t>接下来开始多个迭代过程（</a:t>
            </a:r>
            <a:r>
              <a:rPr lang="en-US" altLang="zh-CN" sz="1200" kern="100" dirty="0">
                <a:latin typeface="+mn-ea"/>
              </a:rPr>
              <a:t>1~3</a:t>
            </a:r>
            <a:r>
              <a:rPr lang="zh-CN" altLang="en-US" sz="1200" kern="100" dirty="0">
                <a:latin typeface="+mn-ea"/>
              </a:rPr>
              <a:t>周），在迭代期内新产生的用户故事不在本次迭代内解决，以保证本次开发过程不受干扰。</a:t>
            </a:r>
            <a:endParaRPr lang="en-US" altLang="zh-CN" sz="1200" kern="1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rPr>
              <a:t>开发出的新版本软件通过验收测试之后交付用户使用。</a:t>
            </a:r>
            <a:endParaRPr lang="en-US" altLang="zh-CN" sz="1200" kern="100" dirty="0">
              <a:latin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extLst>
      <p:ext uri="{BB962C8B-B14F-4D97-AF65-F5344CB8AC3E}">
        <p14:creationId xmlns:p14="http://schemas.microsoft.com/office/powerpoint/2010/main" val="1223229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extLst>
      <p:ext uri="{BB962C8B-B14F-4D97-AF65-F5344CB8AC3E}">
        <p14:creationId xmlns:p14="http://schemas.microsoft.com/office/powerpoint/2010/main" val="133485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对各种方案进行评估和比较，包括技术可行性、成本效益、风险和时间等方面。</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1</a:t>
            </a:r>
            <a:r>
              <a:rPr lang="zh-CN" altLang="en-US" sz="1200" dirty="0">
                <a:cs typeface="+mn-ea"/>
                <a:sym typeface="+mn-lt"/>
              </a:rPr>
              <a:t>）初始需求清单：将客户对软件的全部初级功能要求罗列在一起的功能汇总。如：支持网络订购，支持银行卡付款，每天进行货物盘带，商品要有图片存储，等等。</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2</a:t>
            </a:r>
            <a:r>
              <a:rPr lang="zh-CN" altLang="en-US" sz="1200" dirty="0">
                <a:cs typeface="+mn-ea"/>
                <a:sym typeface="+mn-lt"/>
              </a:rPr>
              <a:t>）用户范围约束：基于对软件的“最小”条件约束。例如：软件最小要支持同时</a:t>
            </a:r>
            <a:r>
              <a:rPr lang="en-US" altLang="zh-CN" sz="1200" dirty="0">
                <a:cs typeface="+mn-ea"/>
                <a:sym typeface="+mn-lt"/>
              </a:rPr>
              <a:t>200</a:t>
            </a:r>
            <a:r>
              <a:rPr lang="zh-CN" altLang="en-US" sz="1200" dirty="0">
                <a:cs typeface="+mn-ea"/>
                <a:sym typeface="+mn-lt"/>
              </a:rPr>
              <a:t>人在线服务，软件最少要支持</a:t>
            </a:r>
            <a:r>
              <a:rPr lang="en-US" altLang="zh-CN" sz="1200" dirty="0">
                <a:cs typeface="+mn-ea"/>
                <a:sym typeface="+mn-lt"/>
              </a:rPr>
              <a:t>20</a:t>
            </a:r>
            <a:r>
              <a:rPr lang="zh-CN" altLang="en-US" sz="1200" dirty="0">
                <a:cs typeface="+mn-ea"/>
                <a:sym typeface="+mn-lt"/>
              </a:rPr>
              <a:t>台终端收音机的联网工作，数据库最低要</a:t>
            </a:r>
            <a:r>
              <a:rPr lang="en-US" altLang="zh-CN" sz="1200" dirty="0">
                <a:cs typeface="+mn-ea"/>
                <a:sym typeface="+mn-lt"/>
              </a:rPr>
              <a:t>Oracle 8.0</a:t>
            </a:r>
            <a:r>
              <a:rPr lang="zh-CN" altLang="en-US" sz="1200" dirty="0">
                <a:cs typeface="+mn-ea"/>
                <a:sym typeface="+mn-lt"/>
              </a:rPr>
              <a:t>以上等。</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ea"/>
                <a:sym typeface="+mn-lt"/>
              </a:rPr>
              <a:t>（</a:t>
            </a:r>
            <a:r>
              <a:rPr lang="en-US" altLang="zh-CN" sz="1200" dirty="0">
                <a:cs typeface="+mn-ea"/>
                <a:sym typeface="+mn-lt"/>
              </a:rPr>
              <a:t>3</a:t>
            </a:r>
            <a:r>
              <a:rPr lang="zh-CN" altLang="en-US" sz="1200" dirty="0">
                <a:cs typeface="+mn-ea"/>
                <a:sym typeface="+mn-lt"/>
              </a:rPr>
              <a:t>）开发者范围约束：对于用户的初始功能需求开发者往往有多种选择来满足用户的需求。开发者总是选择最简单和最易于是西安 的一种方式。另外，基于对软件的“最大”条件约束，也被加入到最后的需求之中。如：软件最多支持同时</a:t>
            </a:r>
            <a:r>
              <a:rPr lang="en-US" altLang="zh-CN" sz="1200" dirty="0">
                <a:cs typeface="+mn-ea"/>
                <a:sym typeface="+mn-lt"/>
              </a:rPr>
              <a:t>500</a:t>
            </a:r>
            <a:r>
              <a:rPr lang="zh-CN" altLang="en-US" sz="1200" dirty="0">
                <a:cs typeface="+mn-ea"/>
                <a:sym typeface="+mn-lt"/>
              </a:rPr>
              <a:t>人在线服务，软件最大支持</a:t>
            </a:r>
            <a:r>
              <a:rPr lang="en-US" altLang="zh-CN" sz="1200" dirty="0">
                <a:cs typeface="+mn-ea"/>
                <a:sym typeface="+mn-lt"/>
              </a:rPr>
              <a:t>30</a:t>
            </a:r>
            <a:r>
              <a:rPr lang="zh-CN" altLang="en-US" sz="1200" dirty="0">
                <a:cs typeface="+mn-ea"/>
                <a:sym typeface="+mn-lt"/>
              </a:rPr>
              <a:t>台终端收银机的联网工作，数据库必须在</a:t>
            </a:r>
            <a:r>
              <a:rPr lang="en-US" altLang="zh-CN" sz="1200" dirty="0">
                <a:cs typeface="+mn-ea"/>
                <a:sym typeface="+mn-lt"/>
              </a:rPr>
              <a:t>Oracle 8.0</a:t>
            </a:r>
            <a:r>
              <a:rPr lang="zh-CN" altLang="en-US" sz="1200" dirty="0">
                <a:cs typeface="+mn-ea"/>
                <a:sym typeface="+mn-lt"/>
              </a:rPr>
              <a:t>支持下运行等。</a:t>
            </a:r>
            <a:endParaRPr lang="en-US" altLang="zh-CN" sz="12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cs typeface="+mn-ea"/>
              <a:sym typeface="+mn-lt"/>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2683311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extLst>
      <p:ext uri="{BB962C8B-B14F-4D97-AF65-F5344CB8AC3E}">
        <p14:creationId xmlns:p14="http://schemas.microsoft.com/office/powerpoint/2010/main" val="3354836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extLst>
      <p:ext uri="{BB962C8B-B14F-4D97-AF65-F5344CB8AC3E}">
        <p14:creationId xmlns:p14="http://schemas.microsoft.com/office/powerpoint/2010/main" val="1947924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extLst>
      <p:ext uri="{BB962C8B-B14F-4D97-AF65-F5344CB8AC3E}">
        <p14:creationId xmlns:p14="http://schemas.microsoft.com/office/powerpoint/2010/main" val="1677934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rPr>
              <a:t>（</a:t>
            </a:r>
            <a:r>
              <a:rPr lang="en-US" altLang="zh-CN" sz="1200" kern="100" dirty="0">
                <a:effectLst/>
                <a:latin typeface="+mn-ea"/>
              </a:rPr>
              <a:t>1</a:t>
            </a:r>
            <a:r>
              <a:rPr lang="zh-CN" altLang="en-US" sz="1200" kern="100" dirty="0">
                <a:effectLst/>
                <a:latin typeface="+mn-ea"/>
              </a:rPr>
              <a:t>）规划阶段：在此阶段中，项目团队需要了解业务需求和目标，并对其进行建模和文档化。同时，团队需要识别系统级别的需求，并将其转化为详细的系统规格说明书。此阶段的重点是确保所有的需求都已经被识别和记录，并且团队和客户已经就需求的准确性达成了共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rPr>
              <a:t>（</a:t>
            </a:r>
            <a:r>
              <a:rPr lang="en-US" altLang="zh-CN" sz="1200" kern="100" dirty="0">
                <a:effectLst/>
                <a:latin typeface="+mn-ea"/>
              </a:rPr>
              <a:t>2</a:t>
            </a:r>
            <a:r>
              <a:rPr lang="zh-CN" altLang="en-US" sz="1200" kern="100" dirty="0">
                <a:effectLst/>
                <a:latin typeface="+mn-ea"/>
              </a:rPr>
              <a:t>）设计阶段：在此阶段中，团队将根据系统规格说明书开始系统设计，并进行文档化。此阶段的结果是一个详细的系统设计规格说明书。</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rPr>
              <a:t>（</a:t>
            </a:r>
            <a:r>
              <a:rPr lang="en-US" altLang="zh-CN" sz="1200" kern="100" dirty="0">
                <a:effectLst/>
                <a:latin typeface="+mn-ea"/>
              </a:rPr>
              <a:t>3</a:t>
            </a:r>
            <a:r>
              <a:rPr lang="zh-CN" altLang="en-US" sz="1200" kern="100" dirty="0">
                <a:effectLst/>
                <a:latin typeface="+mn-ea"/>
              </a:rPr>
              <a:t>）开发阶段：在此阶段中，团队开始编写和测试系统代码，以确保其符合系统设计规格说明书中所述的要求。此阶段的结果是可工作的软件系统。</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rPr>
              <a:t>（</a:t>
            </a:r>
            <a:r>
              <a:rPr lang="en-US" altLang="zh-CN" sz="1200" kern="100" dirty="0">
                <a:effectLst/>
                <a:latin typeface="+mn-ea"/>
              </a:rPr>
              <a:t>4</a:t>
            </a:r>
            <a:r>
              <a:rPr lang="zh-CN" altLang="en-US" sz="1200" kern="100" dirty="0">
                <a:effectLst/>
                <a:latin typeface="+mn-ea"/>
              </a:rPr>
              <a:t>）稳定阶段：在此阶段中，团队对软件系统进行测试，以确保其质量和功能符合规格说明书中所述的要求。此阶段的结果是一个可交付的软件系统。</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mn-ea"/>
              </a:rPr>
              <a:t>（</a:t>
            </a:r>
            <a:r>
              <a:rPr lang="en-US" altLang="zh-CN" sz="1200" kern="100" dirty="0">
                <a:effectLst/>
                <a:latin typeface="+mn-ea"/>
              </a:rPr>
              <a:t>5</a:t>
            </a:r>
            <a:r>
              <a:rPr lang="zh-CN" altLang="en-US" sz="1200" kern="100" dirty="0">
                <a:effectLst/>
                <a:latin typeface="+mn-ea"/>
              </a:rPr>
              <a:t>）发布阶段：在此阶段中，软件系统将会发布并进行部署。此阶段的重点是确保软件系统的稳定性和可靠性，并将其成功地交付给最终用户。</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extLst>
      <p:ext uri="{BB962C8B-B14F-4D97-AF65-F5344CB8AC3E}">
        <p14:creationId xmlns:p14="http://schemas.microsoft.com/office/powerpoint/2010/main" val="656580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extLst>
      <p:ext uri="{BB962C8B-B14F-4D97-AF65-F5344CB8AC3E}">
        <p14:creationId xmlns:p14="http://schemas.microsoft.com/office/powerpoint/2010/main" val="630761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extLst>
      <p:ext uri="{BB962C8B-B14F-4D97-AF65-F5344CB8AC3E}">
        <p14:creationId xmlns:p14="http://schemas.microsoft.com/office/powerpoint/2010/main" val="25074429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extLst>
      <p:ext uri="{BB962C8B-B14F-4D97-AF65-F5344CB8AC3E}">
        <p14:creationId xmlns:p14="http://schemas.microsoft.com/office/powerpoint/2010/main" val="34636787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extLst>
      <p:ext uri="{BB962C8B-B14F-4D97-AF65-F5344CB8AC3E}">
        <p14:creationId xmlns:p14="http://schemas.microsoft.com/office/powerpoint/2010/main" val="3130149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extLst>
      <p:ext uri="{BB962C8B-B14F-4D97-AF65-F5344CB8AC3E}">
        <p14:creationId xmlns:p14="http://schemas.microsoft.com/office/powerpoint/2010/main" val="34893590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extLst>
      <p:ext uri="{BB962C8B-B14F-4D97-AF65-F5344CB8AC3E}">
        <p14:creationId xmlns:p14="http://schemas.microsoft.com/office/powerpoint/2010/main" val="375147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extLst>
      <p:ext uri="{BB962C8B-B14F-4D97-AF65-F5344CB8AC3E}">
        <p14:creationId xmlns:p14="http://schemas.microsoft.com/office/powerpoint/2010/main" val="30046262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70</a:t>
            </a:fld>
            <a:endParaRPr lang="zh-CN" altLang="en-US"/>
          </a:p>
        </p:txBody>
      </p:sp>
    </p:spTree>
    <p:extLst>
      <p:ext uri="{BB962C8B-B14F-4D97-AF65-F5344CB8AC3E}">
        <p14:creationId xmlns:p14="http://schemas.microsoft.com/office/powerpoint/2010/main" val="1225483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71</a:t>
            </a:fld>
            <a:endParaRPr lang="zh-CN" altLang="en-US"/>
          </a:p>
        </p:txBody>
      </p:sp>
    </p:spTree>
    <p:extLst>
      <p:ext uri="{BB962C8B-B14F-4D97-AF65-F5344CB8AC3E}">
        <p14:creationId xmlns:p14="http://schemas.microsoft.com/office/powerpoint/2010/main" val="897225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72</a:t>
            </a:fld>
            <a:endParaRPr lang="zh-CN" altLang="en-US"/>
          </a:p>
        </p:txBody>
      </p:sp>
    </p:spTree>
    <p:extLst>
      <p:ext uri="{BB962C8B-B14F-4D97-AF65-F5344CB8AC3E}">
        <p14:creationId xmlns:p14="http://schemas.microsoft.com/office/powerpoint/2010/main" val="105168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73</a:t>
            </a:fld>
            <a:endParaRPr lang="zh-CN" altLang="en-US"/>
          </a:p>
        </p:txBody>
      </p:sp>
    </p:spTree>
    <p:extLst>
      <p:ext uri="{BB962C8B-B14F-4D97-AF65-F5344CB8AC3E}">
        <p14:creationId xmlns:p14="http://schemas.microsoft.com/office/powerpoint/2010/main" val="36753666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74</a:t>
            </a:fld>
            <a:endParaRPr lang="zh-CN" altLang="en-US"/>
          </a:p>
        </p:txBody>
      </p:sp>
    </p:spTree>
    <p:extLst>
      <p:ext uri="{BB962C8B-B14F-4D97-AF65-F5344CB8AC3E}">
        <p14:creationId xmlns:p14="http://schemas.microsoft.com/office/powerpoint/2010/main" val="16974975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8EDA1-ECEB-5416-31B5-BE1FC20BEF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E0315D-0D5B-2D2C-FA57-8FEF80BF16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776DF6-48E3-E66B-A55B-BD275187D340}"/>
              </a:ext>
            </a:extLst>
          </p:cNvPr>
          <p:cNvSpPr>
            <a:spLocks noGrp="1"/>
          </p:cNvSpPr>
          <p:nvPr>
            <p:ph type="body" idx="1"/>
          </p:nvPr>
        </p:nvSpPr>
        <p:spPr/>
        <p:txBody>
          <a:bodyPr/>
          <a:lstStyle/>
          <a:p>
            <a:endParaRPr lang="zh-CN" altLang="en-US" dirty="0">
              <a:sym typeface="+mn-ea"/>
            </a:endParaRPr>
          </a:p>
        </p:txBody>
      </p:sp>
      <p:sp>
        <p:nvSpPr>
          <p:cNvPr id="4" name="灯片编号占位符 3">
            <a:extLst>
              <a:ext uri="{FF2B5EF4-FFF2-40B4-BE49-F238E27FC236}">
                <a16:creationId xmlns:a16="http://schemas.microsoft.com/office/drawing/2014/main" id="{865E7A82-CBBD-50E7-0323-BF9CC10472FB}"/>
              </a:ext>
            </a:extLst>
          </p:cNvPr>
          <p:cNvSpPr>
            <a:spLocks noGrp="1"/>
          </p:cNvSpPr>
          <p:nvPr>
            <p:ph type="sldNum" sz="quarter" idx="10"/>
          </p:nvPr>
        </p:nvSpPr>
        <p:spPr/>
        <p:txBody>
          <a:bodyPr/>
          <a:lstStyle/>
          <a:p>
            <a:fld id="{5EF711DA-82CB-44C8-99EC-9CE596A896FB}" type="slidenum">
              <a:rPr lang="zh-CN" altLang="en-US" smtClean="0"/>
              <a:t>75</a:t>
            </a:fld>
            <a:endParaRPr lang="zh-CN" altLang="en-US"/>
          </a:p>
        </p:txBody>
      </p:sp>
    </p:spTree>
    <p:extLst>
      <p:ext uri="{BB962C8B-B14F-4D97-AF65-F5344CB8AC3E}">
        <p14:creationId xmlns:p14="http://schemas.microsoft.com/office/powerpoint/2010/main" val="1005405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76</a:t>
            </a:fld>
            <a:endParaRPr lang="zh-CN" altLang="en-US"/>
          </a:p>
        </p:txBody>
      </p:sp>
    </p:spTree>
    <p:extLst>
      <p:ext uri="{BB962C8B-B14F-4D97-AF65-F5344CB8AC3E}">
        <p14:creationId xmlns:p14="http://schemas.microsoft.com/office/powerpoint/2010/main" val="24200026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77</a:t>
            </a:fld>
            <a:endParaRPr lang="zh-CN" altLang="en-US"/>
          </a:p>
        </p:txBody>
      </p:sp>
    </p:spTree>
    <p:extLst>
      <p:ext uri="{BB962C8B-B14F-4D97-AF65-F5344CB8AC3E}">
        <p14:creationId xmlns:p14="http://schemas.microsoft.com/office/powerpoint/2010/main" val="13060250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2039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3782921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6.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21.vsdx"/><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43.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jpeg"/><Relationship Id="rId26" Type="http://schemas.openxmlformats.org/officeDocument/2006/relationships/image" Target="../media/image80.jpeg"/><Relationship Id="rId3" Type="http://schemas.openxmlformats.org/officeDocument/2006/relationships/image" Target="../media/image57.png"/><Relationship Id="rId21" Type="http://schemas.openxmlformats.org/officeDocument/2006/relationships/image" Target="../media/image75.png"/><Relationship Id="rId34" Type="http://schemas.openxmlformats.org/officeDocument/2006/relationships/image" Target="../media/image6.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jpeg"/><Relationship Id="rId2" Type="http://schemas.openxmlformats.org/officeDocument/2006/relationships/notesSlide" Target="../notesSlides/notesSlide45.xml"/><Relationship Id="rId16" Type="http://schemas.openxmlformats.org/officeDocument/2006/relationships/image" Target="../media/image70.jpeg"/><Relationship Id="rId20" Type="http://schemas.openxmlformats.org/officeDocument/2006/relationships/image" Target="../media/image74.jpeg"/><Relationship Id="rId29"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60.jpeg"/><Relationship Id="rId11" Type="http://schemas.openxmlformats.org/officeDocument/2006/relationships/image" Target="../media/image65.jpeg"/><Relationship Id="rId24" Type="http://schemas.openxmlformats.org/officeDocument/2006/relationships/image" Target="../media/image78.jpeg"/><Relationship Id="rId32" Type="http://schemas.openxmlformats.org/officeDocument/2006/relationships/image" Target="../media/image86.jpeg"/><Relationship Id="rId5" Type="http://schemas.openxmlformats.org/officeDocument/2006/relationships/image" Target="../media/image59.jpe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jpeg"/><Relationship Id="rId10" Type="http://schemas.openxmlformats.org/officeDocument/2006/relationships/image" Target="../media/image64.jpeg"/><Relationship Id="rId19" Type="http://schemas.openxmlformats.org/officeDocument/2006/relationships/image" Target="../media/image73.jpeg"/><Relationship Id="rId31" Type="http://schemas.openxmlformats.org/officeDocument/2006/relationships/image" Target="../media/image85.png"/><Relationship Id="rId4" Type="http://schemas.openxmlformats.org/officeDocument/2006/relationships/image" Target="../media/image58.jpeg"/><Relationship Id="rId9" Type="http://schemas.openxmlformats.org/officeDocument/2006/relationships/image" Target="../media/image63.jpeg"/><Relationship Id="rId14" Type="http://schemas.openxmlformats.org/officeDocument/2006/relationships/image" Target="../media/image68.png"/><Relationship Id="rId22" Type="http://schemas.openxmlformats.org/officeDocument/2006/relationships/image" Target="../media/image76.jpeg"/><Relationship Id="rId27" Type="http://schemas.openxmlformats.org/officeDocument/2006/relationships/image" Target="../media/image81.png"/><Relationship Id="rId30" Type="http://schemas.openxmlformats.org/officeDocument/2006/relationships/image" Target="../media/image84.jpeg"/><Relationship Id="rId8"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6.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50.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5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6.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20.emf"/></Relationships>
</file>

<file path=ppt/slides/_rels/slide5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jpeg"/><Relationship Id="rId7"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6.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0.emf"/></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32.emf"/></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467717" y="2430300"/>
            <a:ext cx="7534656" cy="1014730"/>
          </a:xfrm>
          <a:prstGeom prst="rect">
            <a:avLst/>
          </a:prstGeom>
          <a:noFill/>
        </p:spPr>
        <p:txBody>
          <a:bodyPr wrap="square" rtlCol="0">
            <a:spAutoFit/>
          </a:bodyPr>
          <a:lstStyle/>
          <a:p>
            <a:pPr algn="ctr"/>
            <a:r>
              <a:rPr lang="zh-CN" altLang="en-US" sz="6000" b="1" dirty="0">
                <a:solidFill>
                  <a:schemeClr val="bg1">
                    <a:lumMod val="95000"/>
                  </a:schemeClr>
                </a:solidFill>
                <a:cs typeface="+mn-ea"/>
                <a:sym typeface="+mn-lt"/>
              </a:rPr>
              <a:t>软件工程</a:t>
            </a:r>
          </a:p>
        </p:txBody>
      </p:sp>
      <p:sp>
        <p:nvSpPr>
          <p:cNvPr id="16" name="TextBox 10"/>
          <p:cNvSpPr txBox="1"/>
          <p:nvPr/>
        </p:nvSpPr>
        <p:spPr>
          <a:xfrm>
            <a:off x="3313501" y="4369292"/>
            <a:ext cx="58430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黑体" panose="02010609060101010101" pitchFamily="49" charset="-122"/>
                <a:ea typeface="+mn-ea"/>
                <a:cs typeface="+mn-ea"/>
                <a:sym typeface="+mn-lt"/>
              </a:rPr>
              <a:t>西北工业大学软件学院</a:t>
            </a:r>
            <a:endParaRPr lang="en-US" altLang="zh-CN" sz="2800" dirty="0">
              <a:solidFill>
                <a:schemeClr val="bg1">
                  <a:lumMod val="95000"/>
                </a:schemeClr>
              </a:solidFill>
              <a:latin typeface="黑体" panose="02010609060101010101" pitchFamily="49" charset="-122"/>
              <a:ea typeface="+mn-ea"/>
              <a:cs typeface="+mn-ea"/>
              <a:sym typeface="+mn-lt"/>
            </a:endParaRPr>
          </a:p>
        </p:txBody>
      </p:sp>
      <p:grpSp>
        <p:nvGrpSpPr>
          <p:cNvPr id="2" name="组合 1"/>
          <p:cNvGrpSpPr/>
          <p:nvPr/>
        </p:nvGrpSpPr>
        <p:grpSpPr>
          <a:xfrm>
            <a:off x="4903470" y="5587365"/>
            <a:ext cx="2527300" cy="466090"/>
            <a:chOff x="5664" y="8778"/>
            <a:chExt cx="3980" cy="734"/>
          </a:xfrm>
        </p:grpSpPr>
        <p:sp>
          <p:nvSpPr>
            <p:cNvPr id="13" name="TextBox 6"/>
            <p:cNvSpPr txBox="1"/>
            <p:nvPr/>
          </p:nvSpPr>
          <p:spPr>
            <a:xfrm>
              <a:off x="6518" y="8890"/>
              <a:ext cx="3126" cy="58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90000"/>
                </a:lnSpc>
              </a:pPr>
              <a:r>
                <a:rPr lang="zh-CN" altLang="en-US" b="1" dirty="0">
                  <a:solidFill>
                    <a:srgbClr val="0070C0"/>
                  </a:solidFill>
                  <a:latin typeface="+mn-lt"/>
                  <a:cs typeface="+mn-ea"/>
                  <a:sym typeface="+mn-lt"/>
                </a:rPr>
                <a:t>主讲人</a:t>
              </a:r>
              <a:r>
                <a:rPr lang="zh-CN" altLang="en-US" dirty="0">
                  <a:solidFill>
                    <a:srgbClr val="0070C0"/>
                  </a:solidFill>
                  <a:latin typeface="+mn-lt"/>
                  <a:cs typeface="+mn-ea"/>
                  <a:sym typeface="+mn-lt"/>
                </a:rPr>
                <a:t>：郑江滨</a:t>
              </a:r>
              <a:endParaRPr lang="zh-CN" altLang="en-US" dirty="0">
                <a:solidFill>
                  <a:schemeClr val="tx1"/>
                </a:solidFill>
                <a:latin typeface="+mn-lt"/>
                <a:cs typeface="+mn-ea"/>
                <a:sym typeface="+mn-lt"/>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endParaRPr lang="zh-CN" altLang="en-US">
                <a:solidFill>
                  <a:schemeClr val="bg1"/>
                </a:solidFill>
                <a:cs typeface="+mn-ea"/>
                <a:sym typeface="+mn-lt"/>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500"/>
                            </p:stCondLst>
                            <p:childTnLst>
                              <p:par>
                                <p:cTn id="24" presetID="50" presetClass="entr" presetSubtype="0" decel="10000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3"/>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childTnLst>
                          </p:cTn>
                        </p:par>
                        <p:par>
                          <p:cTn id="29" fill="hold">
                            <p:stCondLst>
                              <p:cond delay="3800"/>
                            </p:stCondLst>
                            <p:childTnLst>
                              <p:par>
                                <p:cTn id="30" presetID="8" presetClass="entr" presetSubtype="32" fill="hold" grpId="0" nodeType="after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diamond(ou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20" name="文本框 19">
            <a:extLst>
              <a:ext uri="{FF2B5EF4-FFF2-40B4-BE49-F238E27FC236}">
                <a16:creationId xmlns:a16="http://schemas.microsoft.com/office/drawing/2014/main" id="{81646644-47A8-4E9D-AC3C-95B219F54436}"/>
              </a:ext>
            </a:extLst>
          </p:cNvPr>
          <p:cNvSpPr txBox="1"/>
          <p:nvPr/>
        </p:nvSpPr>
        <p:spPr>
          <a:xfrm>
            <a:off x="620498" y="2308289"/>
            <a:ext cx="10343515" cy="1128579"/>
          </a:xfrm>
          <a:prstGeom prst="rect">
            <a:avLst/>
          </a:prstGeom>
          <a:noFill/>
        </p:spPr>
        <p:txBody>
          <a:bodyPr wrap="square" rtlCol="0">
            <a:spAutoFit/>
          </a:bodyPr>
          <a:lstStyle/>
          <a:p>
            <a:pPr lvl="1">
              <a:lnSpc>
                <a:spcPct val="150000"/>
              </a:lnSpc>
              <a:buClr>
                <a:srgbClr val="0054A3"/>
              </a:buClr>
            </a:pPr>
            <a:r>
              <a:rPr lang="en-US" altLang="zh-CN" sz="2400" dirty="0">
                <a:cs typeface="+mn-ea"/>
                <a:sym typeface="+mn-lt"/>
              </a:rPr>
              <a:t>	</a:t>
            </a:r>
            <a:r>
              <a:rPr lang="zh-CN" altLang="en-US" sz="2400" dirty="0">
                <a:cs typeface="+mn-ea"/>
                <a:sym typeface="+mn-lt"/>
              </a:rPr>
              <a:t>为了</a:t>
            </a:r>
            <a:r>
              <a:rPr lang="zh-CN" altLang="en-US" sz="2400" dirty="0">
                <a:solidFill>
                  <a:srgbClr val="C00000"/>
                </a:solidFill>
                <a:cs typeface="+mn-ea"/>
                <a:sym typeface="+mn-lt"/>
              </a:rPr>
              <a:t>避免上述问题</a:t>
            </a:r>
            <a:r>
              <a:rPr lang="zh-CN" altLang="en-US" sz="2400" dirty="0">
                <a:cs typeface="+mn-ea"/>
                <a:sym typeface="+mn-lt"/>
              </a:rPr>
              <a:t>，在需求工程分析过程中，软件工程师可以采取以下方法：</a:t>
            </a:r>
            <a:endParaRPr lang="en-US" altLang="zh-CN" sz="2400" dirty="0">
              <a:cs typeface="+mn-ea"/>
              <a:sym typeface="+mn-lt"/>
            </a:endParaRPr>
          </a:p>
        </p:txBody>
      </p:sp>
      <p:sp>
        <p:nvSpPr>
          <p:cNvPr id="46" name="object 3">
            <a:extLst>
              <a:ext uri="{FF2B5EF4-FFF2-40B4-BE49-F238E27FC236}">
                <a16:creationId xmlns:a16="http://schemas.microsoft.com/office/drawing/2014/main" id="{0E63B802-E8A0-480B-99DB-165868A3E84B}"/>
              </a:ext>
            </a:extLst>
          </p:cNvPr>
          <p:cNvSpPr/>
          <p:nvPr/>
        </p:nvSpPr>
        <p:spPr>
          <a:xfrm>
            <a:off x="2885428" y="3243365"/>
            <a:ext cx="4935309" cy="2960866"/>
          </a:xfrm>
          <a:custGeom>
            <a:avLst/>
            <a:gdLst/>
            <a:ahLst/>
            <a:cxnLst/>
            <a:rect l="l" t="t" r="r" b="b"/>
            <a:pathLst>
              <a:path w="5781040" h="3534410">
                <a:moveTo>
                  <a:pt x="5780635" y="0"/>
                </a:moveTo>
                <a:lnTo>
                  <a:pt x="0" y="3534288"/>
                </a:lnTo>
              </a:path>
            </a:pathLst>
          </a:custGeom>
          <a:ln w="12903">
            <a:solidFill>
              <a:srgbClr val="A88200"/>
            </a:solidFill>
          </a:ln>
        </p:spPr>
        <p:txBody>
          <a:bodyPr wrap="square" lIns="0" tIns="0" rIns="0" bIns="0" rtlCol="0"/>
          <a:lstStyle/>
          <a:p>
            <a:endParaRPr/>
          </a:p>
        </p:txBody>
      </p:sp>
      <p:sp>
        <p:nvSpPr>
          <p:cNvPr id="47" name="object 4">
            <a:extLst>
              <a:ext uri="{FF2B5EF4-FFF2-40B4-BE49-F238E27FC236}">
                <a16:creationId xmlns:a16="http://schemas.microsoft.com/office/drawing/2014/main" id="{6317AEF4-1563-4C66-BD10-6509E731706D}"/>
              </a:ext>
            </a:extLst>
          </p:cNvPr>
          <p:cNvSpPr/>
          <p:nvPr/>
        </p:nvSpPr>
        <p:spPr>
          <a:xfrm>
            <a:off x="2882989" y="3118274"/>
            <a:ext cx="5067582" cy="3051298"/>
          </a:xfrm>
          <a:custGeom>
            <a:avLst/>
            <a:gdLst/>
            <a:ahLst/>
            <a:cxnLst/>
            <a:rect l="l" t="t" r="r" b="b"/>
            <a:pathLst>
              <a:path w="5935980" h="3642360">
                <a:moveTo>
                  <a:pt x="5935473" y="3642223"/>
                </a:moveTo>
                <a:lnTo>
                  <a:pt x="0" y="0"/>
                </a:lnTo>
              </a:path>
            </a:pathLst>
          </a:custGeom>
          <a:ln w="12903">
            <a:solidFill>
              <a:srgbClr val="A88200"/>
            </a:solidFill>
          </a:ln>
        </p:spPr>
        <p:txBody>
          <a:bodyPr wrap="square" lIns="0" tIns="0" rIns="0" bIns="0" rtlCol="0"/>
          <a:lstStyle/>
          <a:p>
            <a:endParaRPr/>
          </a:p>
        </p:txBody>
      </p:sp>
      <p:sp>
        <p:nvSpPr>
          <p:cNvPr id="48" name="object 5">
            <a:extLst>
              <a:ext uri="{FF2B5EF4-FFF2-40B4-BE49-F238E27FC236}">
                <a16:creationId xmlns:a16="http://schemas.microsoft.com/office/drawing/2014/main" id="{63091705-63F7-43DB-BBFA-2DF8B9DE6713}"/>
              </a:ext>
            </a:extLst>
          </p:cNvPr>
          <p:cNvSpPr/>
          <p:nvPr/>
        </p:nvSpPr>
        <p:spPr>
          <a:xfrm>
            <a:off x="4529494" y="4121784"/>
            <a:ext cx="1134080" cy="1775668"/>
          </a:xfrm>
          <a:custGeom>
            <a:avLst/>
            <a:gdLst/>
            <a:ahLst/>
            <a:cxnLst/>
            <a:rect l="l" t="t" r="r" b="b"/>
            <a:pathLst>
              <a:path w="1328420" h="2119629">
                <a:moveTo>
                  <a:pt x="2030" y="0"/>
                </a:moveTo>
                <a:lnTo>
                  <a:pt x="0" y="1674075"/>
                </a:lnTo>
                <a:lnTo>
                  <a:pt x="1327967" y="2119308"/>
                </a:lnTo>
                <a:lnTo>
                  <a:pt x="1317815" y="1841780"/>
                </a:lnTo>
                <a:lnTo>
                  <a:pt x="237572" y="1522696"/>
                </a:lnTo>
                <a:lnTo>
                  <a:pt x="237572" y="163252"/>
                </a:lnTo>
                <a:lnTo>
                  <a:pt x="2030" y="0"/>
                </a:lnTo>
                <a:close/>
              </a:path>
            </a:pathLst>
          </a:custGeom>
          <a:solidFill>
            <a:srgbClr val="FDCF3E"/>
          </a:solidFill>
        </p:spPr>
        <p:txBody>
          <a:bodyPr wrap="square" lIns="0" tIns="0" rIns="0" bIns="0" rtlCol="0"/>
          <a:lstStyle/>
          <a:p>
            <a:endParaRPr/>
          </a:p>
        </p:txBody>
      </p:sp>
      <p:sp>
        <p:nvSpPr>
          <p:cNvPr id="49" name="object 6">
            <a:extLst>
              <a:ext uri="{FF2B5EF4-FFF2-40B4-BE49-F238E27FC236}">
                <a16:creationId xmlns:a16="http://schemas.microsoft.com/office/drawing/2014/main" id="{6964EDC6-E1CC-4B0D-9AA2-ED2326BB70FA}"/>
              </a:ext>
            </a:extLst>
          </p:cNvPr>
          <p:cNvSpPr/>
          <p:nvPr/>
        </p:nvSpPr>
        <p:spPr>
          <a:xfrm>
            <a:off x="5847310" y="4129203"/>
            <a:ext cx="1163354" cy="1768221"/>
          </a:xfrm>
          <a:custGeom>
            <a:avLst/>
            <a:gdLst/>
            <a:ahLst/>
            <a:cxnLst/>
            <a:rect l="l" t="t" r="r" b="b"/>
            <a:pathLst>
              <a:path w="1362709" h="2110740">
                <a:moveTo>
                  <a:pt x="1327967" y="0"/>
                </a:moveTo>
                <a:lnTo>
                  <a:pt x="1047753" y="164736"/>
                </a:lnTo>
                <a:lnTo>
                  <a:pt x="1053846" y="1495983"/>
                </a:lnTo>
                <a:lnTo>
                  <a:pt x="0" y="1835844"/>
                </a:lnTo>
                <a:lnTo>
                  <a:pt x="4061" y="2110404"/>
                </a:lnTo>
                <a:lnTo>
                  <a:pt x="1362487" y="1653298"/>
                </a:lnTo>
                <a:lnTo>
                  <a:pt x="1327967" y="0"/>
                </a:lnTo>
                <a:close/>
              </a:path>
            </a:pathLst>
          </a:custGeom>
          <a:solidFill>
            <a:srgbClr val="FCE7BD"/>
          </a:solidFill>
        </p:spPr>
        <p:txBody>
          <a:bodyPr wrap="square" lIns="0" tIns="0" rIns="0" bIns="0" rtlCol="0"/>
          <a:lstStyle/>
          <a:p>
            <a:endParaRPr/>
          </a:p>
        </p:txBody>
      </p:sp>
      <p:sp>
        <p:nvSpPr>
          <p:cNvPr id="50" name="object 7">
            <a:extLst>
              <a:ext uri="{FF2B5EF4-FFF2-40B4-BE49-F238E27FC236}">
                <a16:creationId xmlns:a16="http://schemas.microsoft.com/office/drawing/2014/main" id="{41B8BB74-3DE9-4773-BF5E-BAA59354EC8A}"/>
              </a:ext>
            </a:extLst>
          </p:cNvPr>
          <p:cNvSpPr/>
          <p:nvPr/>
        </p:nvSpPr>
        <p:spPr>
          <a:xfrm>
            <a:off x="4531525" y="3734432"/>
            <a:ext cx="2260571" cy="469185"/>
          </a:xfrm>
          <a:custGeom>
            <a:avLst/>
            <a:gdLst/>
            <a:ahLst/>
            <a:cxnLst/>
            <a:rect l="l" t="t" r="r" b="b"/>
            <a:pathLst>
              <a:path w="2647950" h="560069">
                <a:moveTo>
                  <a:pt x="2079254" y="230036"/>
                </a:moveTo>
                <a:lnTo>
                  <a:pt x="1295480" y="230036"/>
                </a:lnTo>
                <a:lnTo>
                  <a:pt x="2363538" y="559509"/>
                </a:lnTo>
                <a:lnTo>
                  <a:pt x="2647812" y="394773"/>
                </a:lnTo>
                <a:lnTo>
                  <a:pt x="2079254" y="230036"/>
                </a:lnTo>
                <a:close/>
              </a:path>
              <a:path w="2647950" h="560069">
                <a:moveTo>
                  <a:pt x="1285326" y="0"/>
                </a:moveTo>
                <a:lnTo>
                  <a:pt x="0" y="387352"/>
                </a:lnTo>
                <a:lnTo>
                  <a:pt x="237572" y="555057"/>
                </a:lnTo>
                <a:lnTo>
                  <a:pt x="1295480" y="230036"/>
                </a:lnTo>
                <a:lnTo>
                  <a:pt x="2079254" y="230036"/>
                </a:lnTo>
                <a:lnTo>
                  <a:pt x="1285326" y="0"/>
                </a:lnTo>
                <a:close/>
              </a:path>
            </a:pathLst>
          </a:custGeom>
          <a:solidFill>
            <a:srgbClr val="FEFBDE"/>
          </a:solidFill>
        </p:spPr>
        <p:txBody>
          <a:bodyPr wrap="square" lIns="0" tIns="0" rIns="0" bIns="0" rtlCol="0"/>
          <a:lstStyle/>
          <a:p>
            <a:endParaRPr/>
          </a:p>
        </p:txBody>
      </p:sp>
      <p:sp>
        <p:nvSpPr>
          <p:cNvPr id="51" name="object 8">
            <a:extLst>
              <a:ext uri="{FF2B5EF4-FFF2-40B4-BE49-F238E27FC236}">
                <a16:creationId xmlns:a16="http://schemas.microsoft.com/office/drawing/2014/main" id="{E276B7C6-49B7-4075-961A-091C56D16BE9}"/>
              </a:ext>
            </a:extLst>
          </p:cNvPr>
          <p:cNvSpPr/>
          <p:nvPr/>
        </p:nvSpPr>
        <p:spPr>
          <a:xfrm>
            <a:off x="4763005" y="3962983"/>
            <a:ext cx="917239" cy="1409150"/>
          </a:xfrm>
          <a:custGeom>
            <a:avLst/>
            <a:gdLst/>
            <a:ahLst/>
            <a:cxnLst/>
            <a:rect l="l" t="t" r="r" b="b"/>
            <a:pathLst>
              <a:path w="1074420" h="1682114">
                <a:moveTo>
                  <a:pt x="1063998" y="0"/>
                </a:moveTo>
                <a:lnTo>
                  <a:pt x="4060" y="323536"/>
                </a:lnTo>
                <a:lnTo>
                  <a:pt x="0" y="1681497"/>
                </a:lnTo>
                <a:lnTo>
                  <a:pt x="1074150" y="1303049"/>
                </a:lnTo>
                <a:lnTo>
                  <a:pt x="1063998" y="0"/>
                </a:lnTo>
                <a:close/>
              </a:path>
            </a:pathLst>
          </a:custGeom>
          <a:solidFill>
            <a:srgbClr val="FEEEC9"/>
          </a:solidFill>
        </p:spPr>
        <p:txBody>
          <a:bodyPr wrap="square" lIns="0" tIns="0" rIns="0" bIns="0" rtlCol="0"/>
          <a:lstStyle/>
          <a:p>
            <a:endParaRPr/>
          </a:p>
        </p:txBody>
      </p:sp>
      <p:sp>
        <p:nvSpPr>
          <p:cNvPr id="52" name="object 9">
            <a:extLst>
              <a:ext uri="{FF2B5EF4-FFF2-40B4-BE49-F238E27FC236}">
                <a16:creationId xmlns:a16="http://schemas.microsoft.com/office/drawing/2014/main" id="{D761D42C-7C1A-4725-99BA-DFA82726A225}"/>
              </a:ext>
            </a:extLst>
          </p:cNvPr>
          <p:cNvSpPr/>
          <p:nvPr/>
        </p:nvSpPr>
        <p:spPr>
          <a:xfrm>
            <a:off x="5829034" y="3964469"/>
            <a:ext cx="915613" cy="1396384"/>
          </a:xfrm>
          <a:custGeom>
            <a:avLst/>
            <a:gdLst/>
            <a:ahLst/>
            <a:cxnLst/>
            <a:rect l="l" t="t" r="r" b="b"/>
            <a:pathLst>
              <a:path w="1072515" h="1666875">
                <a:moveTo>
                  <a:pt x="0" y="0"/>
                </a:moveTo>
                <a:lnTo>
                  <a:pt x="0" y="1304532"/>
                </a:lnTo>
                <a:lnTo>
                  <a:pt x="1072121" y="1666655"/>
                </a:lnTo>
                <a:lnTo>
                  <a:pt x="1070090" y="329472"/>
                </a:lnTo>
                <a:lnTo>
                  <a:pt x="0" y="0"/>
                </a:lnTo>
                <a:close/>
              </a:path>
            </a:pathLst>
          </a:custGeom>
          <a:solidFill>
            <a:srgbClr val="FDCF3E"/>
          </a:solidFill>
        </p:spPr>
        <p:txBody>
          <a:bodyPr wrap="square" lIns="0" tIns="0" rIns="0" bIns="0" rtlCol="0"/>
          <a:lstStyle/>
          <a:p>
            <a:endParaRPr/>
          </a:p>
        </p:txBody>
      </p:sp>
      <p:sp>
        <p:nvSpPr>
          <p:cNvPr id="53" name="object 10">
            <a:extLst>
              <a:ext uri="{FF2B5EF4-FFF2-40B4-BE49-F238E27FC236}">
                <a16:creationId xmlns:a16="http://schemas.microsoft.com/office/drawing/2014/main" id="{DA0F92C6-0BEE-4D1E-A524-41B9E1964820}"/>
              </a:ext>
            </a:extLst>
          </p:cNvPr>
          <p:cNvSpPr/>
          <p:nvPr/>
        </p:nvSpPr>
        <p:spPr>
          <a:xfrm>
            <a:off x="4756914" y="5269001"/>
            <a:ext cx="1839357" cy="583555"/>
          </a:xfrm>
          <a:custGeom>
            <a:avLst/>
            <a:gdLst/>
            <a:ahLst/>
            <a:cxnLst/>
            <a:rect l="l" t="t" r="r" b="b"/>
            <a:pathLst>
              <a:path w="2154554" h="696595">
                <a:moveTo>
                  <a:pt x="1070090" y="0"/>
                </a:moveTo>
                <a:lnTo>
                  <a:pt x="0" y="373995"/>
                </a:lnTo>
                <a:lnTo>
                  <a:pt x="1090395" y="696047"/>
                </a:lnTo>
                <a:lnTo>
                  <a:pt x="2154394" y="357671"/>
                </a:lnTo>
                <a:lnTo>
                  <a:pt x="1070090" y="0"/>
                </a:lnTo>
                <a:close/>
              </a:path>
            </a:pathLst>
          </a:custGeom>
          <a:solidFill>
            <a:srgbClr val="FFEEC8"/>
          </a:solidFill>
        </p:spPr>
        <p:txBody>
          <a:bodyPr wrap="square" lIns="0" tIns="0" rIns="0" bIns="0" rtlCol="0"/>
          <a:lstStyle/>
          <a:p>
            <a:endParaRPr/>
          </a:p>
        </p:txBody>
      </p:sp>
      <p:sp>
        <p:nvSpPr>
          <p:cNvPr id="54" name="object 11">
            <a:extLst>
              <a:ext uri="{FF2B5EF4-FFF2-40B4-BE49-F238E27FC236}">
                <a16:creationId xmlns:a16="http://schemas.microsoft.com/office/drawing/2014/main" id="{BA7ED84F-4E73-48A6-B6BD-DEE442A5E5A7}"/>
              </a:ext>
            </a:extLst>
          </p:cNvPr>
          <p:cNvSpPr/>
          <p:nvPr/>
        </p:nvSpPr>
        <p:spPr>
          <a:xfrm>
            <a:off x="4839130" y="4182981"/>
            <a:ext cx="1714257" cy="1369054"/>
          </a:xfrm>
          <a:prstGeom prst="rect">
            <a:avLst/>
          </a:prstGeom>
          <a:blipFill>
            <a:blip r:embed="rId3" cstate="print"/>
            <a:stretch>
              <a:fillRect/>
            </a:stretch>
          </a:blipFill>
        </p:spPr>
        <p:txBody>
          <a:bodyPr wrap="square" lIns="0" tIns="0" rIns="0" bIns="0" rtlCol="0"/>
          <a:lstStyle/>
          <a:p>
            <a:endParaRPr/>
          </a:p>
        </p:txBody>
      </p:sp>
      <p:sp>
        <p:nvSpPr>
          <p:cNvPr id="55" name="object 12">
            <a:extLst>
              <a:ext uri="{FF2B5EF4-FFF2-40B4-BE49-F238E27FC236}">
                <a16:creationId xmlns:a16="http://schemas.microsoft.com/office/drawing/2014/main" id="{E22487AC-959D-422B-8014-108884EB32B2}"/>
              </a:ext>
            </a:extLst>
          </p:cNvPr>
          <p:cNvSpPr/>
          <p:nvPr/>
        </p:nvSpPr>
        <p:spPr>
          <a:xfrm>
            <a:off x="4834290" y="4178138"/>
            <a:ext cx="1750451" cy="1399575"/>
          </a:xfrm>
          <a:custGeom>
            <a:avLst/>
            <a:gdLst/>
            <a:ahLst/>
            <a:cxnLst/>
            <a:rect l="l" t="t" r="r" b="b"/>
            <a:pathLst>
              <a:path w="2050415" h="1670685">
                <a:moveTo>
                  <a:pt x="1025009" y="0"/>
                </a:moveTo>
                <a:lnTo>
                  <a:pt x="1129834" y="4452"/>
                </a:lnTo>
                <a:lnTo>
                  <a:pt x="1231441" y="17001"/>
                </a:lnTo>
                <a:lnTo>
                  <a:pt x="1329412" y="37647"/>
                </a:lnTo>
                <a:lnTo>
                  <a:pt x="1423752" y="65585"/>
                </a:lnTo>
                <a:lnTo>
                  <a:pt x="1513253" y="100818"/>
                </a:lnTo>
                <a:lnTo>
                  <a:pt x="1597490" y="142532"/>
                </a:lnTo>
                <a:lnTo>
                  <a:pt x="1676484" y="190333"/>
                </a:lnTo>
                <a:lnTo>
                  <a:pt x="1749427" y="244231"/>
                </a:lnTo>
                <a:lnTo>
                  <a:pt x="1815498" y="303411"/>
                </a:lnTo>
                <a:lnTo>
                  <a:pt x="1874695" y="367878"/>
                </a:lnTo>
                <a:lnTo>
                  <a:pt x="1926210" y="436835"/>
                </a:lnTo>
                <a:lnTo>
                  <a:pt x="1969221" y="509872"/>
                </a:lnTo>
                <a:lnTo>
                  <a:pt x="2003689" y="586513"/>
                </a:lnTo>
                <a:lnTo>
                  <a:pt x="2017511" y="625946"/>
                </a:lnTo>
                <a:lnTo>
                  <a:pt x="2029287" y="666554"/>
                </a:lnTo>
                <a:lnTo>
                  <a:pt x="2038225" y="707586"/>
                </a:lnTo>
                <a:lnTo>
                  <a:pt x="2044720" y="749805"/>
                </a:lnTo>
                <a:lnTo>
                  <a:pt x="2048781" y="792040"/>
                </a:lnTo>
                <a:lnTo>
                  <a:pt x="2049999" y="835082"/>
                </a:lnTo>
                <a:lnTo>
                  <a:pt x="2048781" y="878125"/>
                </a:lnTo>
                <a:lnTo>
                  <a:pt x="2044720" y="920359"/>
                </a:lnTo>
                <a:lnTo>
                  <a:pt x="2038225" y="962579"/>
                </a:lnTo>
                <a:lnTo>
                  <a:pt x="2029287" y="1003611"/>
                </a:lnTo>
                <a:lnTo>
                  <a:pt x="2017511" y="1044218"/>
                </a:lnTo>
                <a:lnTo>
                  <a:pt x="2003689" y="1083652"/>
                </a:lnTo>
                <a:lnTo>
                  <a:pt x="1969221" y="1160292"/>
                </a:lnTo>
                <a:lnTo>
                  <a:pt x="1926210" y="1233330"/>
                </a:lnTo>
                <a:lnTo>
                  <a:pt x="1874695" y="1302286"/>
                </a:lnTo>
                <a:lnTo>
                  <a:pt x="1815498" y="1366753"/>
                </a:lnTo>
                <a:lnTo>
                  <a:pt x="1749427" y="1425934"/>
                </a:lnTo>
                <a:lnTo>
                  <a:pt x="1676484" y="1479831"/>
                </a:lnTo>
                <a:lnTo>
                  <a:pt x="1597490" y="1527633"/>
                </a:lnTo>
                <a:lnTo>
                  <a:pt x="1513253" y="1569347"/>
                </a:lnTo>
                <a:lnTo>
                  <a:pt x="1423752" y="1604580"/>
                </a:lnTo>
                <a:lnTo>
                  <a:pt x="1329412" y="1632518"/>
                </a:lnTo>
                <a:lnTo>
                  <a:pt x="1231440" y="1653164"/>
                </a:lnTo>
                <a:lnTo>
                  <a:pt x="1129430" y="1665713"/>
                </a:lnTo>
                <a:lnTo>
                  <a:pt x="1024999" y="1670166"/>
                </a:lnTo>
                <a:lnTo>
                  <a:pt x="920164" y="1665713"/>
                </a:lnTo>
                <a:lnTo>
                  <a:pt x="818558" y="1653164"/>
                </a:lnTo>
                <a:lnTo>
                  <a:pt x="720586" y="1632518"/>
                </a:lnTo>
                <a:lnTo>
                  <a:pt x="626247" y="1604580"/>
                </a:lnTo>
                <a:lnTo>
                  <a:pt x="536747" y="1569347"/>
                </a:lnTo>
                <a:lnTo>
                  <a:pt x="452509" y="1527633"/>
                </a:lnTo>
                <a:lnTo>
                  <a:pt x="373514" y="1479831"/>
                </a:lnTo>
                <a:lnTo>
                  <a:pt x="300571" y="1425934"/>
                </a:lnTo>
                <a:lnTo>
                  <a:pt x="234500" y="1366753"/>
                </a:lnTo>
                <a:lnTo>
                  <a:pt x="175304" y="1302286"/>
                </a:lnTo>
                <a:lnTo>
                  <a:pt x="123789" y="1233330"/>
                </a:lnTo>
                <a:lnTo>
                  <a:pt x="80778" y="1160292"/>
                </a:lnTo>
                <a:lnTo>
                  <a:pt x="46310" y="1083652"/>
                </a:lnTo>
                <a:lnTo>
                  <a:pt x="32488" y="1044218"/>
                </a:lnTo>
                <a:lnTo>
                  <a:pt x="20712" y="1003611"/>
                </a:lnTo>
                <a:lnTo>
                  <a:pt x="11774" y="962579"/>
                </a:lnTo>
                <a:lnTo>
                  <a:pt x="5279" y="920359"/>
                </a:lnTo>
                <a:lnTo>
                  <a:pt x="1218" y="878125"/>
                </a:lnTo>
                <a:lnTo>
                  <a:pt x="0" y="835082"/>
                </a:lnTo>
                <a:lnTo>
                  <a:pt x="1218" y="792040"/>
                </a:lnTo>
                <a:lnTo>
                  <a:pt x="5279" y="749805"/>
                </a:lnTo>
                <a:lnTo>
                  <a:pt x="11774" y="707586"/>
                </a:lnTo>
                <a:lnTo>
                  <a:pt x="20712" y="666554"/>
                </a:lnTo>
                <a:lnTo>
                  <a:pt x="32488" y="625946"/>
                </a:lnTo>
                <a:lnTo>
                  <a:pt x="46310" y="586513"/>
                </a:lnTo>
                <a:lnTo>
                  <a:pt x="80778" y="509872"/>
                </a:lnTo>
                <a:lnTo>
                  <a:pt x="123789" y="436835"/>
                </a:lnTo>
                <a:lnTo>
                  <a:pt x="175304" y="367878"/>
                </a:lnTo>
                <a:lnTo>
                  <a:pt x="234500" y="303411"/>
                </a:lnTo>
                <a:lnTo>
                  <a:pt x="300571" y="244231"/>
                </a:lnTo>
                <a:lnTo>
                  <a:pt x="373510" y="190337"/>
                </a:lnTo>
                <a:lnTo>
                  <a:pt x="452097" y="142537"/>
                </a:lnTo>
                <a:lnTo>
                  <a:pt x="536751" y="100412"/>
                </a:lnTo>
                <a:lnTo>
                  <a:pt x="626247" y="65586"/>
                </a:lnTo>
                <a:lnTo>
                  <a:pt x="720586" y="37243"/>
                </a:lnTo>
                <a:lnTo>
                  <a:pt x="818558" y="17002"/>
                </a:lnTo>
                <a:lnTo>
                  <a:pt x="920164" y="4048"/>
                </a:lnTo>
                <a:lnTo>
                  <a:pt x="1025009" y="0"/>
                </a:lnTo>
                <a:close/>
              </a:path>
            </a:pathLst>
          </a:custGeom>
          <a:ln w="9677">
            <a:solidFill>
              <a:srgbClr val="D9D7D7"/>
            </a:solidFill>
          </a:ln>
        </p:spPr>
        <p:txBody>
          <a:bodyPr wrap="square" lIns="0" tIns="0" rIns="0" bIns="0" rtlCol="0"/>
          <a:lstStyle/>
          <a:p>
            <a:endParaRPr/>
          </a:p>
        </p:txBody>
      </p:sp>
      <p:sp>
        <p:nvSpPr>
          <p:cNvPr id="56" name="object 14">
            <a:extLst>
              <a:ext uri="{FF2B5EF4-FFF2-40B4-BE49-F238E27FC236}">
                <a16:creationId xmlns:a16="http://schemas.microsoft.com/office/drawing/2014/main" id="{3BF536B1-D367-4279-B34D-1BC70372112D}"/>
              </a:ext>
            </a:extLst>
          </p:cNvPr>
          <p:cNvSpPr txBox="1"/>
          <p:nvPr/>
        </p:nvSpPr>
        <p:spPr>
          <a:xfrm>
            <a:off x="3318546" y="4348054"/>
            <a:ext cx="665213" cy="751488"/>
          </a:xfrm>
          <a:prstGeom prst="rect">
            <a:avLst/>
          </a:prstGeom>
        </p:spPr>
        <p:txBody>
          <a:bodyPr vert="horz" wrap="square" lIns="0" tIns="33020" rIns="0" bIns="0" rtlCol="0">
            <a:spAutoFit/>
          </a:bodyPr>
          <a:lstStyle/>
          <a:p>
            <a:pPr marL="12700" marR="5080">
              <a:lnSpc>
                <a:spcPts val="2800"/>
              </a:lnSpc>
              <a:spcBef>
                <a:spcPts val="260"/>
              </a:spcBef>
            </a:pPr>
            <a:r>
              <a:rPr lang="zh-CN" altLang="en-US" sz="2400" dirty="0">
                <a:latin typeface="黑体" panose="02010609060101010101" pitchFamily="49" charset="-122"/>
                <a:cs typeface="微软雅黑"/>
              </a:rPr>
              <a:t>格式约束</a:t>
            </a:r>
            <a:endParaRPr sz="2400" dirty="0">
              <a:latin typeface="黑体" panose="02010609060101010101" pitchFamily="49" charset="-122"/>
              <a:cs typeface="微软雅黑"/>
            </a:endParaRPr>
          </a:p>
        </p:txBody>
      </p:sp>
      <p:sp>
        <p:nvSpPr>
          <p:cNvPr id="57" name="object 16">
            <a:extLst>
              <a:ext uri="{FF2B5EF4-FFF2-40B4-BE49-F238E27FC236}">
                <a16:creationId xmlns:a16="http://schemas.microsoft.com/office/drawing/2014/main" id="{CF7BA3FC-8AF6-43EA-B02D-183AB0BEF6B5}"/>
              </a:ext>
            </a:extLst>
          </p:cNvPr>
          <p:cNvSpPr txBox="1"/>
          <p:nvPr/>
        </p:nvSpPr>
        <p:spPr>
          <a:xfrm>
            <a:off x="7289768" y="4458583"/>
            <a:ext cx="768844" cy="751488"/>
          </a:xfrm>
          <a:prstGeom prst="rect">
            <a:avLst/>
          </a:prstGeom>
        </p:spPr>
        <p:txBody>
          <a:bodyPr vert="horz" wrap="square" lIns="0" tIns="33020" rIns="0" bIns="0" rtlCol="0">
            <a:spAutoFit/>
          </a:bodyPr>
          <a:lstStyle/>
          <a:p>
            <a:pPr marL="12700" marR="5080">
              <a:lnSpc>
                <a:spcPts val="2800"/>
              </a:lnSpc>
              <a:spcBef>
                <a:spcPts val="260"/>
              </a:spcBef>
            </a:pPr>
            <a:r>
              <a:rPr lang="zh-CN" altLang="en-US" sz="2400" dirty="0">
                <a:latin typeface="黑体" panose="02010609060101010101" pitchFamily="49" charset="-122"/>
                <a:cs typeface="微软雅黑"/>
              </a:rPr>
              <a:t>过程分析</a:t>
            </a:r>
            <a:endParaRPr sz="2400" dirty="0">
              <a:latin typeface="黑体" panose="02010609060101010101" pitchFamily="49" charset="-122"/>
              <a:cs typeface="微软雅黑"/>
            </a:endParaRPr>
          </a:p>
        </p:txBody>
      </p:sp>
      <p:sp>
        <p:nvSpPr>
          <p:cNvPr id="58" name="object 18">
            <a:extLst>
              <a:ext uri="{FF2B5EF4-FFF2-40B4-BE49-F238E27FC236}">
                <a16:creationId xmlns:a16="http://schemas.microsoft.com/office/drawing/2014/main" id="{461D3D53-837B-4B96-A9B9-21D374506EEE}"/>
              </a:ext>
            </a:extLst>
          </p:cNvPr>
          <p:cNvSpPr txBox="1"/>
          <p:nvPr/>
        </p:nvSpPr>
        <p:spPr>
          <a:xfrm>
            <a:off x="5350224" y="2875367"/>
            <a:ext cx="884064" cy="751488"/>
          </a:xfrm>
          <a:prstGeom prst="rect">
            <a:avLst/>
          </a:prstGeom>
        </p:spPr>
        <p:txBody>
          <a:bodyPr vert="horz" wrap="square" lIns="0" tIns="33020" rIns="0" bIns="0" rtlCol="0">
            <a:spAutoFit/>
          </a:bodyPr>
          <a:lstStyle/>
          <a:p>
            <a:pPr marL="12700" marR="5080">
              <a:lnSpc>
                <a:spcPts val="2800"/>
              </a:lnSpc>
              <a:spcBef>
                <a:spcPts val="260"/>
              </a:spcBef>
            </a:pPr>
            <a:r>
              <a:rPr lang="zh-CN" altLang="en-US" sz="2400" dirty="0">
                <a:latin typeface="黑体" panose="02010609060101010101" pitchFamily="49" charset="-122"/>
                <a:cs typeface="微软雅黑"/>
              </a:rPr>
              <a:t>调查报告</a:t>
            </a:r>
            <a:endParaRPr sz="2400" dirty="0">
              <a:latin typeface="黑体" panose="02010609060101010101" pitchFamily="49" charset="-122"/>
              <a:cs typeface="微软雅黑"/>
            </a:endParaRPr>
          </a:p>
        </p:txBody>
      </p:sp>
      <p:sp>
        <p:nvSpPr>
          <p:cNvPr id="59" name="object 20">
            <a:extLst>
              <a:ext uri="{FF2B5EF4-FFF2-40B4-BE49-F238E27FC236}">
                <a16:creationId xmlns:a16="http://schemas.microsoft.com/office/drawing/2014/main" id="{A90F887B-5107-4C17-B349-F957AEA5DF46}"/>
              </a:ext>
            </a:extLst>
          </p:cNvPr>
          <p:cNvSpPr txBox="1"/>
          <p:nvPr/>
        </p:nvSpPr>
        <p:spPr>
          <a:xfrm>
            <a:off x="5363207" y="5983555"/>
            <a:ext cx="764727" cy="751487"/>
          </a:xfrm>
          <a:prstGeom prst="rect">
            <a:avLst/>
          </a:prstGeom>
        </p:spPr>
        <p:txBody>
          <a:bodyPr vert="horz" wrap="square" lIns="0" tIns="33019" rIns="0" bIns="0" rtlCol="0">
            <a:spAutoFit/>
          </a:bodyPr>
          <a:lstStyle/>
          <a:p>
            <a:pPr marL="12700" marR="5080">
              <a:lnSpc>
                <a:spcPts val="2800"/>
              </a:lnSpc>
              <a:spcBef>
                <a:spcPts val="259"/>
              </a:spcBef>
            </a:pPr>
            <a:r>
              <a:rPr lang="zh-CN" altLang="en-US" sz="2400" dirty="0">
                <a:latin typeface="黑体" panose="02010609060101010101" pitchFamily="49" charset="-122"/>
                <a:cs typeface="微软雅黑"/>
              </a:rPr>
              <a:t>快速原型</a:t>
            </a:r>
            <a:endParaRPr sz="2400" dirty="0">
              <a:latin typeface="黑体" panose="02010609060101010101" pitchFamily="49" charset="-122"/>
              <a:cs typeface="微软雅黑"/>
            </a:endParaRPr>
          </a:p>
        </p:txBody>
      </p:sp>
      <p:sp>
        <p:nvSpPr>
          <p:cNvPr id="60" name="object 6">
            <a:extLst>
              <a:ext uri="{FF2B5EF4-FFF2-40B4-BE49-F238E27FC236}">
                <a16:creationId xmlns:a16="http://schemas.microsoft.com/office/drawing/2014/main" id="{DCEAA6EE-0923-45A5-9124-27A3F771EC40}"/>
              </a:ext>
            </a:extLst>
          </p:cNvPr>
          <p:cNvSpPr/>
          <p:nvPr/>
        </p:nvSpPr>
        <p:spPr>
          <a:xfrm>
            <a:off x="8337716" y="4322375"/>
            <a:ext cx="1594560" cy="946626"/>
          </a:xfrm>
          <a:prstGeom prst="rect">
            <a:avLst/>
          </a:prstGeom>
          <a:blipFill>
            <a:blip r:embed="rId4" cstate="print"/>
            <a:stretch>
              <a:fillRect/>
            </a:stretch>
          </a:blipFill>
        </p:spPr>
        <p:txBody>
          <a:bodyPr wrap="square" lIns="0" tIns="0" rIns="0" bIns="0" rtlCol="0"/>
          <a:lstStyle/>
          <a:p>
            <a:endParaRPr/>
          </a:p>
        </p:txBody>
      </p:sp>
      <p:sp>
        <p:nvSpPr>
          <p:cNvPr id="61" name="object 3">
            <a:extLst>
              <a:ext uri="{FF2B5EF4-FFF2-40B4-BE49-F238E27FC236}">
                <a16:creationId xmlns:a16="http://schemas.microsoft.com/office/drawing/2014/main" id="{75D787D2-DA90-43B3-B2D8-C2B63F2CC625}"/>
              </a:ext>
            </a:extLst>
          </p:cNvPr>
          <p:cNvSpPr/>
          <p:nvPr/>
        </p:nvSpPr>
        <p:spPr>
          <a:xfrm>
            <a:off x="6398189" y="5994427"/>
            <a:ext cx="880148" cy="693406"/>
          </a:xfrm>
          <a:prstGeom prst="rect">
            <a:avLst/>
          </a:prstGeom>
          <a:blipFill>
            <a:blip r:embed="rId5" cstate="print"/>
            <a:stretch>
              <a:fillRect/>
            </a:stretch>
          </a:blipFill>
        </p:spPr>
        <p:txBody>
          <a:bodyPr wrap="square" lIns="0" tIns="0" rIns="0" bIns="0" rtlCol="0"/>
          <a:lstStyle/>
          <a:p>
            <a:endParaRPr/>
          </a:p>
        </p:txBody>
      </p:sp>
      <p:pic>
        <p:nvPicPr>
          <p:cNvPr id="6" name="图片 5">
            <a:extLst>
              <a:ext uri="{FF2B5EF4-FFF2-40B4-BE49-F238E27FC236}">
                <a16:creationId xmlns:a16="http://schemas.microsoft.com/office/drawing/2014/main" id="{048BAC03-5031-4878-AF65-19B2098F8257}"/>
              </a:ext>
            </a:extLst>
          </p:cNvPr>
          <p:cNvPicPr>
            <a:picLocks noChangeAspect="1"/>
          </p:cNvPicPr>
          <p:nvPr/>
        </p:nvPicPr>
        <p:blipFill>
          <a:blip r:embed="rId6"/>
          <a:stretch>
            <a:fillRect/>
          </a:stretch>
        </p:blipFill>
        <p:spPr>
          <a:xfrm>
            <a:off x="6205874" y="2867562"/>
            <a:ext cx="789624" cy="847684"/>
          </a:xfrm>
          <a:prstGeom prst="rect">
            <a:avLst/>
          </a:prstGeom>
        </p:spPr>
      </p:pic>
      <p:pic>
        <p:nvPicPr>
          <p:cNvPr id="8" name="图片 7">
            <a:extLst>
              <a:ext uri="{FF2B5EF4-FFF2-40B4-BE49-F238E27FC236}">
                <a16:creationId xmlns:a16="http://schemas.microsoft.com/office/drawing/2014/main" id="{7EA0943E-171B-47A4-AA61-1D4731B7B90E}"/>
              </a:ext>
            </a:extLst>
          </p:cNvPr>
          <p:cNvPicPr>
            <a:picLocks noChangeAspect="1"/>
          </p:cNvPicPr>
          <p:nvPr/>
        </p:nvPicPr>
        <p:blipFill>
          <a:blip r:embed="rId7"/>
          <a:stretch>
            <a:fillRect/>
          </a:stretch>
        </p:blipFill>
        <p:spPr>
          <a:xfrm>
            <a:off x="1879282" y="4190022"/>
            <a:ext cx="1086065" cy="1170831"/>
          </a:xfrm>
          <a:prstGeom prst="rect">
            <a:avLst/>
          </a:prstGeom>
        </p:spPr>
      </p:pic>
      <p:grpSp>
        <p:nvGrpSpPr>
          <p:cNvPr id="65" name="组合 64">
            <a:extLst>
              <a:ext uri="{FF2B5EF4-FFF2-40B4-BE49-F238E27FC236}">
                <a16:creationId xmlns:a16="http://schemas.microsoft.com/office/drawing/2014/main" id="{D73B7F19-FD36-4709-A320-2547A825C52B}"/>
              </a:ext>
            </a:extLst>
          </p:cNvPr>
          <p:cNvGrpSpPr/>
          <p:nvPr/>
        </p:nvGrpSpPr>
        <p:grpSpPr>
          <a:xfrm>
            <a:off x="827740" y="1742224"/>
            <a:ext cx="4808220" cy="460375"/>
            <a:chOff x="797704" y="1573079"/>
            <a:chExt cx="6184668" cy="460375"/>
          </a:xfrm>
        </p:grpSpPr>
        <p:sp>
          <p:nvSpPr>
            <p:cNvPr id="66" name="矩形 65">
              <a:extLst>
                <a:ext uri="{FF2B5EF4-FFF2-40B4-BE49-F238E27FC236}">
                  <a16:creationId xmlns:a16="http://schemas.microsoft.com/office/drawing/2014/main" id="{CAA458DE-350C-40BF-9DD9-DEC2863A1C4A}"/>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7" name="文本框 66">
              <a:extLst>
                <a:ext uri="{FF2B5EF4-FFF2-40B4-BE49-F238E27FC236}">
                  <a16:creationId xmlns:a16="http://schemas.microsoft.com/office/drawing/2014/main" id="{6D417C5E-C16F-4756-9C2D-29F06AB22809}"/>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需求分析阶段</a:t>
              </a:r>
            </a:p>
          </p:txBody>
        </p:sp>
      </p:grpSp>
      <p:sp>
        <p:nvSpPr>
          <p:cNvPr id="62" name="矩形 4">
            <a:extLst>
              <a:ext uri="{FF2B5EF4-FFF2-40B4-BE49-F238E27FC236}">
                <a16:creationId xmlns:a16="http://schemas.microsoft.com/office/drawing/2014/main" id="{27F077C0-B4C8-4269-B841-A4FB32574566}"/>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3" name="直接连接符 62">
            <a:extLst>
              <a:ext uri="{FF2B5EF4-FFF2-40B4-BE49-F238E27FC236}">
                <a16:creationId xmlns:a16="http://schemas.microsoft.com/office/drawing/2014/main" id="{A1F14C10-2330-462F-9CC1-BA8BC10154A5}"/>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032E9914-1576-4111-BF29-353411814939}"/>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8" name="TextBox 6">
            <a:extLst>
              <a:ext uri="{FF2B5EF4-FFF2-40B4-BE49-F238E27FC236}">
                <a16:creationId xmlns:a16="http://schemas.microsoft.com/office/drawing/2014/main" id="{0BC0E8AB-6927-4102-B5F6-678479194C94}"/>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9" name="TextBox 7">
            <a:extLst>
              <a:ext uri="{FF2B5EF4-FFF2-40B4-BE49-F238E27FC236}">
                <a16:creationId xmlns:a16="http://schemas.microsoft.com/office/drawing/2014/main" id="{2C1B497A-01CE-4D20-90EB-6BB7C744D9D6}"/>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70" name="TextBox 9">
            <a:extLst>
              <a:ext uri="{FF2B5EF4-FFF2-40B4-BE49-F238E27FC236}">
                <a16:creationId xmlns:a16="http://schemas.microsoft.com/office/drawing/2014/main" id="{C63BDA9F-B704-4847-ABB5-C94B440EADEE}"/>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71" name="TextBox 10">
            <a:extLst>
              <a:ext uri="{FF2B5EF4-FFF2-40B4-BE49-F238E27FC236}">
                <a16:creationId xmlns:a16="http://schemas.microsoft.com/office/drawing/2014/main" id="{A97903F3-7780-4B98-A99D-970D2C098C4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72" name="直接连接符 71">
            <a:extLst>
              <a:ext uri="{FF2B5EF4-FFF2-40B4-BE49-F238E27FC236}">
                <a16:creationId xmlns:a16="http://schemas.microsoft.com/office/drawing/2014/main" id="{061298E6-5B59-4818-AA95-46A224A9D91A}"/>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0FCECD4-360B-4D56-9AFB-1E6305064810}"/>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407BCABA-BA55-4F93-8A1B-6267510558DD}"/>
              </a:ext>
            </a:extLst>
          </p:cNvPr>
          <p:cNvPicPr>
            <a:picLocks noChangeAspect="1"/>
          </p:cNvPicPr>
          <p:nvPr/>
        </p:nvPicPr>
        <p:blipFill>
          <a:blip r:embed="rId8"/>
          <a:stretch>
            <a:fillRect/>
          </a:stretch>
        </p:blipFill>
        <p:spPr>
          <a:xfrm>
            <a:off x="0" y="19050"/>
            <a:ext cx="791210" cy="715645"/>
          </a:xfrm>
          <a:prstGeom prst="rect">
            <a:avLst/>
          </a:prstGeom>
        </p:spPr>
      </p:pic>
      <p:sp>
        <p:nvSpPr>
          <p:cNvPr id="75" name="TextBox 7">
            <a:extLst>
              <a:ext uri="{FF2B5EF4-FFF2-40B4-BE49-F238E27FC236}">
                <a16:creationId xmlns:a16="http://schemas.microsoft.com/office/drawing/2014/main" id="{1EC91F49-6A81-441B-B766-1A10C1ECD77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93760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17323" y="2728238"/>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3" name="文本框 22">
            <a:extLst>
              <a:ext uri="{FF2B5EF4-FFF2-40B4-BE49-F238E27FC236}">
                <a16:creationId xmlns:a16="http://schemas.microsoft.com/office/drawing/2014/main" id="{34BEB55D-5E74-4C3F-9A16-569168759F66}"/>
              </a:ext>
            </a:extLst>
          </p:cNvPr>
          <p:cNvSpPr txBox="1"/>
          <p:nvPr/>
        </p:nvSpPr>
        <p:spPr>
          <a:xfrm>
            <a:off x="915716" y="2202599"/>
            <a:ext cx="9813512" cy="2236574"/>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描述阶段的目的，是把用户需求的功能描述成软件系统要实现的功能，即</a:t>
            </a:r>
            <a:r>
              <a:rPr lang="zh-CN" altLang="en-US" sz="2400" dirty="0">
                <a:solidFill>
                  <a:srgbClr val="C00000"/>
                </a:solidFill>
                <a:cs typeface="+mn-ea"/>
                <a:sym typeface="+mn-lt"/>
              </a:rPr>
              <a:t>建立软件系统的模型</a:t>
            </a:r>
            <a:r>
              <a:rPr lang="zh-CN" altLang="en-US" sz="2400" dirty="0">
                <a:cs typeface="+mn-ea"/>
                <a:sym typeface="+mn-lt"/>
              </a:rPr>
              <a:t>。</a:t>
            </a:r>
            <a:endParaRPr lang="en-US" altLang="zh-CN" sz="2400" dirty="0">
              <a:cs typeface="+mn-ea"/>
              <a:sym typeface="+mn-lt"/>
            </a:endParaRPr>
          </a:p>
          <a:p>
            <a:pPr marL="285750" indent="-285750">
              <a:lnSpc>
                <a:spcPct val="150000"/>
              </a:lnSpc>
              <a:buClr>
                <a:srgbClr val="0054A3"/>
              </a:buClr>
              <a:buFont typeface="Wingdings" panose="05000000000000000000" charset="0"/>
              <a:buChar char="p"/>
            </a:pPr>
            <a:endParaRPr lang="en-US" altLang="zh-CN" sz="2400" dirty="0">
              <a:cs typeface="+mn-ea"/>
              <a:sym typeface="+mn-lt"/>
            </a:endParaRPr>
          </a:p>
          <a:p>
            <a:pPr marL="285750" indent="-285750">
              <a:lnSpc>
                <a:spcPct val="150000"/>
              </a:lnSpc>
              <a:buClr>
                <a:srgbClr val="0054A3"/>
              </a:buClr>
              <a:buFont typeface="Wingdings" panose="05000000000000000000" charset="0"/>
              <a:buChar char="p"/>
            </a:pPr>
            <a:r>
              <a:rPr lang="zh-CN" altLang="en-US" sz="2400" dirty="0">
                <a:cs typeface="+mn-ea"/>
                <a:sym typeface="+mn-lt"/>
              </a:rPr>
              <a:t>建立系统的数据模型后，系统的数据不再是孤立的，而是</a:t>
            </a:r>
            <a:r>
              <a:rPr lang="zh-CN" altLang="en-US" sz="2400" dirty="0">
                <a:solidFill>
                  <a:srgbClr val="C00000"/>
                </a:solidFill>
                <a:cs typeface="+mn-ea"/>
                <a:sym typeface="+mn-lt"/>
              </a:rPr>
              <a:t>互相关联</a:t>
            </a:r>
            <a:r>
              <a:rPr lang="zh-CN" altLang="en-US" sz="2400" dirty="0">
                <a:cs typeface="+mn-ea"/>
                <a:sym typeface="+mn-lt"/>
              </a:rPr>
              <a:t>的。</a:t>
            </a:r>
            <a:endParaRPr lang="en-US" altLang="zh-CN" sz="2400" dirty="0">
              <a:cs typeface="+mn-ea"/>
              <a:sym typeface="+mn-lt"/>
            </a:endParaRPr>
          </a:p>
        </p:txBody>
      </p:sp>
      <p:sp>
        <p:nvSpPr>
          <p:cNvPr id="52" name="文本框 51">
            <a:extLst>
              <a:ext uri="{FF2B5EF4-FFF2-40B4-BE49-F238E27FC236}">
                <a16:creationId xmlns:a16="http://schemas.microsoft.com/office/drawing/2014/main" id="{8ED68682-486A-42A6-B16A-A7AD5ACE0977}"/>
              </a:ext>
            </a:extLst>
          </p:cNvPr>
          <p:cNvSpPr txBox="1"/>
          <p:nvPr/>
        </p:nvSpPr>
        <p:spPr>
          <a:xfrm>
            <a:off x="1934958" y="4593652"/>
            <a:ext cx="8026841" cy="494238"/>
          </a:xfrm>
          <a:prstGeom prst="rect">
            <a:avLst/>
          </a:prstGeom>
          <a:solidFill>
            <a:schemeClr val="accent6">
              <a:lumMod val="20000"/>
              <a:lumOff val="80000"/>
            </a:schemeClr>
          </a:solidFill>
        </p:spPr>
        <p:txBody>
          <a:bodyPr wrap="square" rtlCol="0" anchor="t">
            <a:spAutoFit/>
          </a:bodyPr>
          <a:lstStyle/>
          <a:p>
            <a:pPr>
              <a:lnSpc>
                <a:spcPct val="150000"/>
              </a:lnSpc>
              <a:buClr>
                <a:srgbClr val="0054A3"/>
              </a:buClr>
            </a:pPr>
            <a:r>
              <a:rPr lang="zh-CN" altLang="en-US" sz="2000" b="1" dirty="0">
                <a:cs typeface="+mn-ea"/>
                <a:sym typeface="+mn-lt"/>
              </a:rPr>
              <a:t>数据模型比如，数据字典，实体</a:t>
            </a:r>
            <a:r>
              <a:rPr lang="en-US" altLang="zh-CN" sz="2000" b="1" dirty="0">
                <a:cs typeface="+mn-ea"/>
                <a:sym typeface="+mn-lt"/>
              </a:rPr>
              <a:t>-</a:t>
            </a:r>
            <a:r>
              <a:rPr lang="zh-CN" altLang="en-US" sz="2000" b="1" dirty="0">
                <a:cs typeface="+mn-ea"/>
                <a:sym typeface="+mn-lt"/>
              </a:rPr>
              <a:t>关系模型，数据流分析，控制流分析</a:t>
            </a:r>
            <a:r>
              <a:rPr lang="zh-CN" altLang="en-US" sz="2000" dirty="0">
                <a:cs typeface="+mn-ea"/>
                <a:sym typeface="+mn-lt"/>
              </a:rPr>
              <a:t>。</a:t>
            </a:r>
            <a:endParaRPr lang="en-US" altLang="zh-CN" sz="2000" dirty="0">
              <a:cs typeface="+mn-ea"/>
              <a:sym typeface="+mn-lt"/>
            </a:endParaRPr>
          </a:p>
        </p:txBody>
      </p:sp>
      <p:grpSp>
        <p:nvGrpSpPr>
          <p:cNvPr id="53" name="组合 52">
            <a:extLst>
              <a:ext uri="{FF2B5EF4-FFF2-40B4-BE49-F238E27FC236}">
                <a16:creationId xmlns:a16="http://schemas.microsoft.com/office/drawing/2014/main" id="{7F174C5D-A743-4864-9D9F-610C99A1744B}"/>
              </a:ext>
            </a:extLst>
          </p:cNvPr>
          <p:cNvGrpSpPr/>
          <p:nvPr/>
        </p:nvGrpSpPr>
        <p:grpSpPr>
          <a:xfrm>
            <a:off x="827740" y="1742224"/>
            <a:ext cx="4808220" cy="460375"/>
            <a:chOff x="797704" y="1573079"/>
            <a:chExt cx="6184668" cy="460375"/>
          </a:xfrm>
        </p:grpSpPr>
        <p:sp>
          <p:nvSpPr>
            <p:cNvPr id="54" name="矩形 53">
              <a:extLst>
                <a:ext uri="{FF2B5EF4-FFF2-40B4-BE49-F238E27FC236}">
                  <a16:creationId xmlns:a16="http://schemas.microsoft.com/office/drawing/2014/main" id="{A1A8D08B-E6A8-4555-A60E-7143EC75D493}"/>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5" name="文本框 54">
              <a:extLst>
                <a:ext uri="{FF2B5EF4-FFF2-40B4-BE49-F238E27FC236}">
                  <a16:creationId xmlns:a16="http://schemas.microsoft.com/office/drawing/2014/main" id="{0848E821-3D0B-4C0A-B344-DC5620935534}"/>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描述阶段</a:t>
              </a:r>
            </a:p>
          </p:txBody>
        </p:sp>
      </p:grpSp>
      <p:sp>
        <p:nvSpPr>
          <p:cNvPr id="49" name="矩形 4">
            <a:extLst>
              <a:ext uri="{FF2B5EF4-FFF2-40B4-BE49-F238E27FC236}">
                <a16:creationId xmlns:a16="http://schemas.microsoft.com/office/drawing/2014/main" id="{280BC1B2-3917-412D-9BA0-55FAA36B451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0" name="直接连接符 49">
            <a:extLst>
              <a:ext uri="{FF2B5EF4-FFF2-40B4-BE49-F238E27FC236}">
                <a16:creationId xmlns:a16="http://schemas.microsoft.com/office/drawing/2014/main" id="{AC248734-5E32-4CA1-8126-F00662C286F0}"/>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B97C267C-A186-46AE-AFEA-198E970135B2}"/>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6" name="TextBox 6">
            <a:extLst>
              <a:ext uri="{FF2B5EF4-FFF2-40B4-BE49-F238E27FC236}">
                <a16:creationId xmlns:a16="http://schemas.microsoft.com/office/drawing/2014/main" id="{3681E611-C9DA-4C95-845A-3A71063CC940}"/>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7" name="TextBox 7">
            <a:extLst>
              <a:ext uri="{FF2B5EF4-FFF2-40B4-BE49-F238E27FC236}">
                <a16:creationId xmlns:a16="http://schemas.microsoft.com/office/drawing/2014/main" id="{9D06F34B-8F33-4B0C-B1BB-BE1F45D2E3FF}"/>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8" name="TextBox 9">
            <a:extLst>
              <a:ext uri="{FF2B5EF4-FFF2-40B4-BE49-F238E27FC236}">
                <a16:creationId xmlns:a16="http://schemas.microsoft.com/office/drawing/2014/main" id="{98040531-4BB1-4CAA-8705-9E387898590C}"/>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9" name="TextBox 10">
            <a:extLst>
              <a:ext uri="{FF2B5EF4-FFF2-40B4-BE49-F238E27FC236}">
                <a16:creationId xmlns:a16="http://schemas.microsoft.com/office/drawing/2014/main" id="{4E2C2C12-7EE1-4175-A795-D98C378B0AA2}"/>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0" name="直接连接符 59">
            <a:extLst>
              <a:ext uri="{FF2B5EF4-FFF2-40B4-BE49-F238E27FC236}">
                <a16:creationId xmlns:a16="http://schemas.microsoft.com/office/drawing/2014/main" id="{AC574A4E-8E2C-4EA8-9F74-E412ABBDBD48}"/>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74ECF43-F54B-4975-9544-597C5E5B4E19}"/>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2532A476-49F6-4E28-95DF-D27AA627C12B}"/>
              </a:ext>
            </a:extLst>
          </p:cNvPr>
          <p:cNvPicPr>
            <a:picLocks noChangeAspect="1"/>
          </p:cNvPicPr>
          <p:nvPr/>
        </p:nvPicPr>
        <p:blipFill>
          <a:blip r:embed="rId3"/>
          <a:stretch>
            <a:fillRect/>
          </a:stretch>
        </p:blipFill>
        <p:spPr>
          <a:xfrm>
            <a:off x="0" y="19050"/>
            <a:ext cx="791210" cy="715645"/>
          </a:xfrm>
          <a:prstGeom prst="rect">
            <a:avLst/>
          </a:prstGeom>
        </p:spPr>
      </p:pic>
      <p:sp>
        <p:nvSpPr>
          <p:cNvPr id="63" name="TextBox 7">
            <a:extLst>
              <a:ext uri="{FF2B5EF4-FFF2-40B4-BE49-F238E27FC236}">
                <a16:creationId xmlns:a16="http://schemas.microsoft.com/office/drawing/2014/main" id="{0544B2DD-C468-4EC1-B820-839A9E21E18D}"/>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87313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3" name="文本框 22">
            <a:extLst>
              <a:ext uri="{FF2B5EF4-FFF2-40B4-BE49-F238E27FC236}">
                <a16:creationId xmlns:a16="http://schemas.microsoft.com/office/drawing/2014/main" id="{34BEB55D-5E74-4C3F-9A16-569168759F66}"/>
              </a:ext>
            </a:extLst>
          </p:cNvPr>
          <p:cNvSpPr txBox="1"/>
          <p:nvPr/>
        </p:nvSpPr>
        <p:spPr>
          <a:xfrm>
            <a:off x="845512" y="2202599"/>
            <a:ext cx="7270445" cy="1682577"/>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描述阶段的成果是</a:t>
            </a:r>
            <a:r>
              <a:rPr lang="zh-CN" altLang="en-US" sz="2400" dirty="0">
                <a:solidFill>
                  <a:srgbClr val="C00000"/>
                </a:solidFill>
                <a:cs typeface="+mn-ea"/>
                <a:sym typeface="+mn-lt"/>
              </a:rPr>
              <a:t>软件需求规格说明书</a:t>
            </a:r>
            <a:r>
              <a:rPr lang="zh-CN" altLang="en-US" sz="2400" dirty="0">
                <a:cs typeface="+mn-ea"/>
                <a:sym typeface="+mn-lt"/>
              </a:rPr>
              <a:t>，它从功能和范围的角度说明软件所要完成的工作和性能指标，包括验收测试方案和验收指标。</a:t>
            </a:r>
            <a:endParaRPr lang="en-US" altLang="zh-CN" sz="2400" dirty="0">
              <a:cs typeface="+mn-ea"/>
              <a:sym typeface="+mn-lt"/>
            </a:endParaRPr>
          </a:p>
        </p:txBody>
      </p:sp>
      <p:sp>
        <p:nvSpPr>
          <p:cNvPr id="48" name="文本框 47">
            <a:extLst>
              <a:ext uri="{FF2B5EF4-FFF2-40B4-BE49-F238E27FC236}">
                <a16:creationId xmlns:a16="http://schemas.microsoft.com/office/drawing/2014/main" id="{7EF69513-6B4B-4A3E-8C1B-3BA0036B75AB}"/>
              </a:ext>
            </a:extLst>
          </p:cNvPr>
          <p:cNvSpPr txBox="1"/>
          <p:nvPr/>
        </p:nvSpPr>
        <p:spPr>
          <a:xfrm>
            <a:off x="827740" y="3862466"/>
            <a:ext cx="7356555" cy="574581"/>
          </a:xfrm>
          <a:prstGeom prst="rect">
            <a:avLst/>
          </a:prstGeom>
          <a:noFill/>
        </p:spPr>
        <p:txBody>
          <a:bodyPr wrap="square">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需求规格说明书</a:t>
            </a:r>
            <a:r>
              <a:rPr lang="zh-CN" altLang="en-US" sz="2400" dirty="0">
                <a:solidFill>
                  <a:srgbClr val="C00000"/>
                </a:solidFill>
                <a:cs typeface="+mn-ea"/>
                <a:sym typeface="+mn-lt"/>
              </a:rPr>
              <a:t>避免</a:t>
            </a:r>
            <a:r>
              <a:rPr lang="zh-CN" altLang="en-US" sz="2400" dirty="0">
                <a:cs typeface="+mn-ea"/>
                <a:sym typeface="+mn-lt"/>
              </a:rPr>
              <a:t>在文档中出现以下情况：</a:t>
            </a:r>
            <a:endParaRPr lang="en-US" altLang="zh-CN" sz="2400" dirty="0">
              <a:cs typeface="+mn-ea"/>
              <a:sym typeface="+mn-lt"/>
            </a:endParaRPr>
          </a:p>
        </p:txBody>
      </p:sp>
      <p:pic>
        <p:nvPicPr>
          <p:cNvPr id="4" name="图片 3">
            <a:extLst>
              <a:ext uri="{FF2B5EF4-FFF2-40B4-BE49-F238E27FC236}">
                <a16:creationId xmlns:a16="http://schemas.microsoft.com/office/drawing/2014/main" id="{7B8BAA63-6CD1-4EBE-B5C4-7D529F73B2CF}"/>
              </a:ext>
            </a:extLst>
          </p:cNvPr>
          <p:cNvPicPr>
            <a:picLocks noChangeAspect="1"/>
          </p:cNvPicPr>
          <p:nvPr/>
        </p:nvPicPr>
        <p:blipFill>
          <a:blip r:embed="rId3"/>
          <a:stretch>
            <a:fillRect/>
          </a:stretch>
        </p:blipFill>
        <p:spPr>
          <a:xfrm>
            <a:off x="8230913" y="1505243"/>
            <a:ext cx="3295238" cy="4304762"/>
          </a:xfrm>
          <a:prstGeom prst="rect">
            <a:avLst/>
          </a:prstGeom>
        </p:spPr>
      </p:pic>
      <p:sp>
        <p:nvSpPr>
          <p:cNvPr id="6" name="文本框 5">
            <a:extLst>
              <a:ext uri="{FF2B5EF4-FFF2-40B4-BE49-F238E27FC236}">
                <a16:creationId xmlns:a16="http://schemas.microsoft.com/office/drawing/2014/main" id="{381D0B3F-C9E0-4283-A95F-50C55BAE971B}"/>
              </a:ext>
            </a:extLst>
          </p:cNvPr>
          <p:cNvSpPr txBox="1"/>
          <p:nvPr/>
        </p:nvSpPr>
        <p:spPr>
          <a:xfrm>
            <a:off x="9152032" y="4786728"/>
            <a:ext cx="1863583" cy="369332"/>
          </a:xfrm>
          <a:prstGeom prst="rect">
            <a:avLst/>
          </a:prstGeom>
          <a:solidFill>
            <a:schemeClr val="bg1"/>
          </a:solidFill>
        </p:spPr>
        <p:txBody>
          <a:bodyPr wrap="square" rtlCol="0">
            <a:spAutoFit/>
          </a:bodyPr>
          <a:lstStyle/>
          <a:p>
            <a:endParaRPr lang="zh-CN" altLang="en-US" dirty="0"/>
          </a:p>
        </p:txBody>
      </p:sp>
      <p:sp>
        <p:nvSpPr>
          <p:cNvPr id="49" name="文本框 48">
            <a:extLst>
              <a:ext uri="{FF2B5EF4-FFF2-40B4-BE49-F238E27FC236}">
                <a16:creationId xmlns:a16="http://schemas.microsoft.com/office/drawing/2014/main" id="{6AC1E9CA-6812-4079-BE27-E5C5307B9345}"/>
              </a:ext>
            </a:extLst>
          </p:cNvPr>
          <p:cNvSpPr txBox="1"/>
          <p:nvPr/>
        </p:nvSpPr>
        <p:spPr>
          <a:xfrm>
            <a:off x="1463279" y="4548589"/>
            <a:ext cx="4126720" cy="955903"/>
          </a:xfrm>
          <a:prstGeom prst="rect">
            <a:avLst/>
          </a:prstGeom>
          <a:solidFill>
            <a:schemeClr val="accent6">
              <a:lumMod val="20000"/>
              <a:lumOff val="80000"/>
            </a:schemeClr>
          </a:solidFill>
        </p:spPr>
        <p:txBody>
          <a:bodyPr wrap="square" rtlCol="0" anchor="t">
            <a:spAutoFit/>
          </a:bodyPr>
          <a:lstStyle/>
          <a:p>
            <a:pPr>
              <a:lnSpc>
                <a:spcPct val="150000"/>
              </a:lnSpc>
              <a:buClr>
                <a:srgbClr val="0054A3"/>
              </a:buClr>
            </a:pPr>
            <a:r>
              <a:rPr lang="zh-CN" altLang="en-US" sz="2000" dirty="0">
                <a:cs typeface="+mn-ea"/>
                <a:sym typeface="+mn-lt"/>
              </a:rPr>
              <a:t>（</a:t>
            </a:r>
            <a:r>
              <a:rPr lang="en-US" altLang="zh-CN" sz="2000" dirty="0">
                <a:cs typeface="+mn-ea"/>
                <a:sym typeface="+mn-lt"/>
              </a:rPr>
              <a:t>1</a:t>
            </a:r>
            <a:r>
              <a:rPr lang="zh-CN" altLang="en-US" sz="2000" dirty="0">
                <a:cs typeface="+mn-ea"/>
                <a:sym typeface="+mn-lt"/>
              </a:rPr>
              <a:t>）模糊性    （</a:t>
            </a:r>
            <a:r>
              <a:rPr lang="en-US" altLang="zh-CN" sz="2000" dirty="0">
                <a:cs typeface="+mn-ea"/>
                <a:sym typeface="+mn-lt"/>
              </a:rPr>
              <a:t>2</a:t>
            </a:r>
            <a:r>
              <a:rPr lang="zh-CN" altLang="en-US" sz="2000" dirty="0">
                <a:cs typeface="+mn-ea"/>
                <a:sym typeface="+mn-lt"/>
              </a:rPr>
              <a:t>）二义性</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3</a:t>
            </a:r>
            <a:r>
              <a:rPr lang="zh-CN" altLang="en-US" sz="2000" dirty="0">
                <a:cs typeface="+mn-ea"/>
                <a:sym typeface="+mn-lt"/>
              </a:rPr>
              <a:t>）不完全性（</a:t>
            </a:r>
            <a:r>
              <a:rPr lang="en-US" altLang="zh-CN" sz="2000" dirty="0">
                <a:cs typeface="+mn-ea"/>
                <a:sym typeface="+mn-lt"/>
              </a:rPr>
              <a:t>4</a:t>
            </a:r>
            <a:r>
              <a:rPr lang="zh-CN" altLang="en-US" sz="2000" dirty="0">
                <a:cs typeface="+mn-ea"/>
                <a:sym typeface="+mn-lt"/>
              </a:rPr>
              <a:t>）矛盾性</a:t>
            </a:r>
            <a:endParaRPr lang="en-US" altLang="zh-CN" sz="2000" dirty="0">
              <a:cs typeface="+mn-ea"/>
              <a:sym typeface="+mn-lt"/>
            </a:endParaRPr>
          </a:p>
        </p:txBody>
      </p:sp>
      <p:sp>
        <p:nvSpPr>
          <p:cNvPr id="3" name="文本框 2">
            <a:extLst>
              <a:ext uri="{FF2B5EF4-FFF2-40B4-BE49-F238E27FC236}">
                <a16:creationId xmlns:a16="http://schemas.microsoft.com/office/drawing/2014/main" id="{5DBCB792-0CDE-4328-B911-D6B7769A4AFD}"/>
              </a:ext>
            </a:extLst>
          </p:cNvPr>
          <p:cNvSpPr txBox="1"/>
          <p:nvPr/>
        </p:nvSpPr>
        <p:spPr>
          <a:xfrm>
            <a:off x="8459191" y="5119753"/>
            <a:ext cx="1618489" cy="369332"/>
          </a:xfrm>
          <a:prstGeom prst="rect">
            <a:avLst/>
          </a:prstGeom>
          <a:solidFill>
            <a:schemeClr val="bg1"/>
          </a:solidFill>
        </p:spPr>
        <p:txBody>
          <a:bodyPr wrap="square" rtlCol="0">
            <a:spAutoFit/>
          </a:bodyPr>
          <a:lstStyle/>
          <a:p>
            <a:endParaRPr lang="zh-CN" altLang="en-US" dirty="0"/>
          </a:p>
        </p:txBody>
      </p:sp>
      <p:sp>
        <p:nvSpPr>
          <p:cNvPr id="53" name="文本框 52">
            <a:extLst>
              <a:ext uri="{FF2B5EF4-FFF2-40B4-BE49-F238E27FC236}">
                <a16:creationId xmlns:a16="http://schemas.microsoft.com/office/drawing/2014/main" id="{651DF2EB-6A77-44EE-A7B8-3ADFF21D5E61}"/>
              </a:ext>
            </a:extLst>
          </p:cNvPr>
          <p:cNvSpPr txBox="1"/>
          <p:nvPr/>
        </p:nvSpPr>
        <p:spPr>
          <a:xfrm>
            <a:off x="8400019" y="4121902"/>
            <a:ext cx="1618489" cy="369332"/>
          </a:xfrm>
          <a:prstGeom prst="rect">
            <a:avLst/>
          </a:prstGeom>
          <a:solidFill>
            <a:schemeClr val="bg1"/>
          </a:solidFill>
        </p:spPr>
        <p:txBody>
          <a:bodyPr wrap="square" rtlCol="0">
            <a:spAutoFit/>
          </a:bodyPr>
          <a:lstStyle/>
          <a:p>
            <a:endParaRPr lang="zh-CN" altLang="en-US" dirty="0"/>
          </a:p>
        </p:txBody>
      </p:sp>
      <p:sp>
        <p:nvSpPr>
          <p:cNvPr id="54" name="文本框 53">
            <a:extLst>
              <a:ext uri="{FF2B5EF4-FFF2-40B4-BE49-F238E27FC236}">
                <a16:creationId xmlns:a16="http://schemas.microsoft.com/office/drawing/2014/main" id="{CB578343-EBBB-4AAA-BDE5-56CF4B07E4CE}"/>
              </a:ext>
            </a:extLst>
          </p:cNvPr>
          <p:cNvSpPr txBox="1"/>
          <p:nvPr/>
        </p:nvSpPr>
        <p:spPr>
          <a:xfrm>
            <a:off x="9737403" y="4798833"/>
            <a:ext cx="1618489" cy="369332"/>
          </a:xfrm>
          <a:prstGeom prst="rect">
            <a:avLst/>
          </a:prstGeom>
          <a:solidFill>
            <a:schemeClr val="bg1"/>
          </a:solidFill>
        </p:spPr>
        <p:txBody>
          <a:bodyPr wrap="square" rtlCol="0">
            <a:spAutoFit/>
          </a:bodyPr>
          <a:lstStyle/>
          <a:p>
            <a:endParaRPr lang="zh-CN" altLang="en-US" dirty="0"/>
          </a:p>
        </p:txBody>
      </p:sp>
      <p:sp>
        <p:nvSpPr>
          <p:cNvPr id="55" name="文本框 54">
            <a:extLst>
              <a:ext uri="{FF2B5EF4-FFF2-40B4-BE49-F238E27FC236}">
                <a16:creationId xmlns:a16="http://schemas.microsoft.com/office/drawing/2014/main" id="{10666B0F-5763-4689-8B30-FE175E12A59B}"/>
              </a:ext>
            </a:extLst>
          </p:cNvPr>
          <p:cNvSpPr txBox="1"/>
          <p:nvPr/>
        </p:nvSpPr>
        <p:spPr>
          <a:xfrm>
            <a:off x="9737402" y="5418181"/>
            <a:ext cx="1618489" cy="369332"/>
          </a:xfrm>
          <a:prstGeom prst="rect">
            <a:avLst/>
          </a:prstGeom>
          <a:solidFill>
            <a:schemeClr val="bg1"/>
          </a:solidFill>
        </p:spPr>
        <p:txBody>
          <a:bodyPr wrap="square" rtlCol="0">
            <a:spAutoFit/>
          </a:bodyPr>
          <a:lstStyle/>
          <a:p>
            <a:endParaRPr lang="zh-CN" altLang="en-US" dirty="0"/>
          </a:p>
        </p:txBody>
      </p:sp>
      <p:sp>
        <p:nvSpPr>
          <p:cNvPr id="56" name="文本框 55">
            <a:extLst>
              <a:ext uri="{FF2B5EF4-FFF2-40B4-BE49-F238E27FC236}">
                <a16:creationId xmlns:a16="http://schemas.microsoft.com/office/drawing/2014/main" id="{A65CB474-D33A-47DE-852C-8321280FA5E4}"/>
              </a:ext>
            </a:extLst>
          </p:cNvPr>
          <p:cNvSpPr txBox="1"/>
          <p:nvPr/>
        </p:nvSpPr>
        <p:spPr>
          <a:xfrm>
            <a:off x="8459191" y="1781179"/>
            <a:ext cx="2419016" cy="369332"/>
          </a:xfrm>
          <a:prstGeom prst="rect">
            <a:avLst/>
          </a:prstGeom>
          <a:solidFill>
            <a:schemeClr val="bg1"/>
          </a:solidFill>
        </p:spPr>
        <p:txBody>
          <a:bodyPr wrap="square" rtlCol="0">
            <a:spAutoFit/>
          </a:bodyPr>
          <a:lstStyle/>
          <a:p>
            <a:endParaRPr lang="zh-CN" altLang="en-US" dirty="0"/>
          </a:p>
        </p:txBody>
      </p:sp>
      <p:sp>
        <p:nvSpPr>
          <p:cNvPr id="57" name="文本框 56">
            <a:extLst>
              <a:ext uri="{FF2B5EF4-FFF2-40B4-BE49-F238E27FC236}">
                <a16:creationId xmlns:a16="http://schemas.microsoft.com/office/drawing/2014/main" id="{F959FE95-1CE1-42E9-9EA0-E546D222FB70}"/>
              </a:ext>
            </a:extLst>
          </p:cNvPr>
          <p:cNvSpPr txBox="1"/>
          <p:nvPr/>
        </p:nvSpPr>
        <p:spPr>
          <a:xfrm>
            <a:off x="8591919" y="2057115"/>
            <a:ext cx="2419016" cy="369332"/>
          </a:xfrm>
          <a:prstGeom prst="rect">
            <a:avLst/>
          </a:prstGeom>
          <a:solidFill>
            <a:schemeClr val="bg1"/>
          </a:solidFill>
        </p:spPr>
        <p:txBody>
          <a:bodyPr wrap="square" rtlCol="0">
            <a:spAutoFit/>
          </a:bodyPr>
          <a:lstStyle/>
          <a:p>
            <a:endParaRPr lang="zh-CN" altLang="en-US" dirty="0"/>
          </a:p>
        </p:txBody>
      </p:sp>
      <p:grpSp>
        <p:nvGrpSpPr>
          <p:cNvPr id="58" name="组合 57">
            <a:extLst>
              <a:ext uri="{FF2B5EF4-FFF2-40B4-BE49-F238E27FC236}">
                <a16:creationId xmlns:a16="http://schemas.microsoft.com/office/drawing/2014/main" id="{9A512B0B-890E-45D5-AF48-A599D7811067}"/>
              </a:ext>
            </a:extLst>
          </p:cNvPr>
          <p:cNvGrpSpPr/>
          <p:nvPr/>
        </p:nvGrpSpPr>
        <p:grpSpPr>
          <a:xfrm>
            <a:off x="827740" y="1742224"/>
            <a:ext cx="4808220" cy="460375"/>
            <a:chOff x="797704" y="1573079"/>
            <a:chExt cx="6184668" cy="460375"/>
          </a:xfrm>
        </p:grpSpPr>
        <p:sp>
          <p:nvSpPr>
            <p:cNvPr id="59" name="矩形 58">
              <a:extLst>
                <a:ext uri="{FF2B5EF4-FFF2-40B4-BE49-F238E27FC236}">
                  <a16:creationId xmlns:a16="http://schemas.microsoft.com/office/drawing/2014/main" id="{48A56083-8FF2-4215-AE88-2DB3F47DB460}"/>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0" name="文本框 59">
              <a:extLst>
                <a:ext uri="{FF2B5EF4-FFF2-40B4-BE49-F238E27FC236}">
                  <a16:creationId xmlns:a16="http://schemas.microsoft.com/office/drawing/2014/main" id="{9991584F-0797-4995-9382-FB8F94B9CB89}"/>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描述阶段</a:t>
              </a:r>
            </a:p>
          </p:txBody>
        </p:sp>
      </p:grpSp>
      <p:sp>
        <p:nvSpPr>
          <p:cNvPr id="69" name="矩形 4">
            <a:extLst>
              <a:ext uri="{FF2B5EF4-FFF2-40B4-BE49-F238E27FC236}">
                <a16:creationId xmlns:a16="http://schemas.microsoft.com/office/drawing/2014/main" id="{AA2C08D8-4508-45F8-870B-EA03D3ABAF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70" name="直接连接符 69">
            <a:extLst>
              <a:ext uri="{FF2B5EF4-FFF2-40B4-BE49-F238E27FC236}">
                <a16:creationId xmlns:a16="http://schemas.microsoft.com/office/drawing/2014/main" id="{BCD71776-052F-4596-A0BE-C0567F8A5020}"/>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8CD2E02-832F-4DCF-B5D2-0DA22650521C}"/>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2" name="TextBox 6">
            <a:extLst>
              <a:ext uri="{FF2B5EF4-FFF2-40B4-BE49-F238E27FC236}">
                <a16:creationId xmlns:a16="http://schemas.microsoft.com/office/drawing/2014/main" id="{EECBFBDD-8F41-46E9-94D6-5C61F28A2D6E}"/>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73" name="TextBox 7">
            <a:extLst>
              <a:ext uri="{FF2B5EF4-FFF2-40B4-BE49-F238E27FC236}">
                <a16:creationId xmlns:a16="http://schemas.microsoft.com/office/drawing/2014/main" id="{D2FCC0F0-8040-4B7C-9426-ED733D76C037}"/>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74" name="TextBox 9">
            <a:extLst>
              <a:ext uri="{FF2B5EF4-FFF2-40B4-BE49-F238E27FC236}">
                <a16:creationId xmlns:a16="http://schemas.microsoft.com/office/drawing/2014/main" id="{8AB65DB5-8982-41D6-85AE-68ADFC30B90A}"/>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75" name="TextBox 10">
            <a:extLst>
              <a:ext uri="{FF2B5EF4-FFF2-40B4-BE49-F238E27FC236}">
                <a16:creationId xmlns:a16="http://schemas.microsoft.com/office/drawing/2014/main" id="{603C3FF2-1DD2-4F3D-BD8E-0C68D366AF0B}"/>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76" name="直接连接符 75">
            <a:extLst>
              <a:ext uri="{FF2B5EF4-FFF2-40B4-BE49-F238E27FC236}">
                <a16:creationId xmlns:a16="http://schemas.microsoft.com/office/drawing/2014/main" id="{61270BE9-5A6D-438D-B0F2-B1D4A045240C}"/>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B9F4B197-5A93-43BC-9F85-ADFFD6C3439B}"/>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8" name="图片 77">
            <a:extLst>
              <a:ext uri="{FF2B5EF4-FFF2-40B4-BE49-F238E27FC236}">
                <a16:creationId xmlns:a16="http://schemas.microsoft.com/office/drawing/2014/main" id="{97786B79-6923-40DA-9243-27CFA8B4CD87}"/>
              </a:ext>
            </a:extLst>
          </p:cNvPr>
          <p:cNvPicPr>
            <a:picLocks noChangeAspect="1"/>
          </p:cNvPicPr>
          <p:nvPr/>
        </p:nvPicPr>
        <p:blipFill>
          <a:blip r:embed="rId4"/>
          <a:stretch>
            <a:fillRect/>
          </a:stretch>
        </p:blipFill>
        <p:spPr>
          <a:xfrm>
            <a:off x="0" y="19050"/>
            <a:ext cx="791210" cy="715645"/>
          </a:xfrm>
          <a:prstGeom prst="rect">
            <a:avLst/>
          </a:prstGeom>
        </p:spPr>
      </p:pic>
      <p:sp>
        <p:nvSpPr>
          <p:cNvPr id="79" name="TextBox 7">
            <a:extLst>
              <a:ext uri="{FF2B5EF4-FFF2-40B4-BE49-F238E27FC236}">
                <a16:creationId xmlns:a16="http://schemas.microsoft.com/office/drawing/2014/main" id="{B5707A88-3D30-48EE-9118-62EA3B91BEC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45276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3" name="文本框 22">
            <a:extLst>
              <a:ext uri="{FF2B5EF4-FFF2-40B4-BE49-F238E27FC236}">
                <a16:creationId xmlns:a16="http://schemas.microsoft.com/office/drawing/2014/main" id="{34BEB55D-5E74-4C3F-9A16-569168759F66}"/>
              </a:ext>
            </a:extLst>
          </p:cNvPr>
          <p:cNvSpPr txBox="1"/>
          <p:nvPr/>
        </p:nvSpPr>
        <p:spPr>
          <a:xfrm>
            <a:off x="1012993" y="2455254"/>
            <a:ext cx="10962958" cy="1682577"/>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只有在</a:t>
            </a:r>
            <a:r>
              <a:rPr lang="zh-CN" altLang="en-US" sz="2400" dirty="0">
                <a:solidFill>
                  <a:srgbClr val="C00000"/>
                </a:solidFill>
                <a:cs typeface="+mn-ea"/>
                <a:sym typeface="+mn-lt"/>
              </a:rPr>
              <a:t>完成软件规格说明评审</a:t>
            </a:r>
            <a:r>
              <a:rPr lang="zh-CN" altLang="en-US" sz="2400" dirty="0">
                <a:cs typeface="+mn-ea"/>
                <a:sym typeface="+mn-lt"/>
              </a:rPr>
              <a:t>之后，开发者才可以开始制定软件项目管理计划。</a:t>
            </a:r>
            <a:endParaRPr lang="en-US" altLang="zh-CN" sz="2400" dirty="0">
              <a:cs typeface="+mn-ea"/>
              <a:sym typeface="+mn-lt"/>
            </a:endParaRPr>
          </a:p>
          <a:p>
            <a:pPr marL="285750" indent="-285750">
              <a:lnSpc>
                <a:spcPct val="150000"/>
              </a:lnSpc>
              <a:buClr>
                <a:srgbClr val="0054A3"/>
              </a:buClr>
              <a:buFont typeface="Wingdings" panose="05000000000000000000" charset="0"/>
              <a:buChar char="p"/>
            </a:pPr>
            <a:r>
              <a:rPr lang="zh-CN" altLang="en-US" sz="2400" dirty="0">
                <a:cs typeface="+mn-ea"/>
                <a:sym typeface="+mn-lt"/>
              </a:rPr>
              <a:t>软件项目管理计划将把项目分成一系列子阶段，每个子阶段都有标志性的成果，称为</a:t>
            </a:r>
            <a:r>
              <a:rPr lang="zh-CN" altLang="en-US" sz="2400" dirty="0">
                <a:solidFill>
                  <a:srgbClr val="C00000"/>
                </a:solidFill>
                <a:cs typeface="+mn-ea"/>
                <a:sym typeface="+mn-lt"/>
              </a:rPr>
              <a:t>里程碑</a:t>
            </a:r>
            <a:r>
              <a:rPr lang="zh-CN" altLang="en-US" sz="2400" dirty="0">
                <a:cs typeface="+mn-ea"/>
                <a:sym typeface="+mn-lt"/>
              </a:rPr>
              <a:t>。</a:t>
            </a:r>
            <a:endParaRPr lang="en-US" altLang="zh-CN" sz="2400" dirty="0">
              <a:cs typeface="+mn-ea"/>
              <a:sym typeface="+mn-lt"/>
            </a:endParaRPr>
          </a:p>
        </p:txBody>
      </p:sp>
      <p:graphicFrame>
        <p:nvGraphicFramePr>
          <p:cNvPr id="50" name="图示 49">
            <a:extLst>
              <a:ext uri="{FF2B5EF4-FFF2-40B4-BE49-F238E27FC236}">
                <a16:creationId xmlns:a16="http://schemas.microsoft.com/office/drawing/2014/main" id="{B574EBAA-6708-4E48-9511-388F092BA477}"/>
              </a:ext>
            </a:extLst>
          </p:cNvPr>
          <p:cNvGraphicFramePr/>
          <p:nvPr>
            <p:extLst>
              <p:ext uri="{D42A27DB-BD31-4B8C-83A1-F6EECF244321}">
                <p14:modId xmlns:p14="http://schemas.microsoft.com/office/powerpoint/2010/main" val="2571966921"/>
              </p:ext>
            </p:extLst>
          </p:nvPr>
        </p:nvGraphicFramePr>
        <p:xfrm>
          <a:off x="1833199" y="4137831"/>
          <a:ext cx="7978545" cy="223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9" name="组合 48">
            <a:extLst>
              <a:ext uri="{FF2B5EF4-FFF2-40B4-BE49-F238E27FC236}">
                <a16:creationId xmlns:a16="http://schemas.microsoft.com/office/drawing/2014/main" id="{5333AE8B-8AC0-4CD0-999D-21D1EF42D285}"/>
              </a:ext>
            </a:extLst>
          </p:cNvPr>
          <p:cNvGrpSpPr/>
          <p:nvPr/>
        </p:nvGrpSpPr>
        <p:grpSpPr>
          <a:xfrm>
            <a:off x="827740" y="1742224"/>
            <a:ext cx="4808220" cy="460375"/>
            <a:chOff x="797704" y="1573079"/>
            <a:chExt cx="6184668" cy="460375"/>
          </a:xfrm>
        </p:grpSpPr>
        <p:sp>
          <p:nvSpPr>
            <p:cNvPr id="51" name="矩形 50">
              <a:extLst>
                <a:ext uri="{FF2B5EF4-FFF2-40B4-BE49-F238E27FC236}">
                  <a16:creationId xmlns:a16="http://schemas.microsoft.com/office/drawing/2014/main" id="{DBC65FEF-D94B-4BFB-B129-80DF438D8623}"/>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2" name="文本框 51">
              <a:extLst>
                <a:ext uri="{FF2B5EF4-FFF2-40B4-BE49-F238E27FC236}">
                  <a16:creationId xmlns:a16="http://schemas.microsoft.com/office/drawing/2014/main" id="{B10B4ED0-A181-465E-B7E4-1FD89E53933F}"/>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软件项目管理阶段</a:t>
              </a:r>
            </a:p>
          </p:txBody>
        </p:sp>
      </p:grpSp>
      <p:sp>
        <p:nvSpPr>
          <p:cNvPr id="53" name="矩形 4">
            <a:extLst>
              <a:ext uri="{FF2B5EF4-FFF2-40B4-BE49-F238E27FC236}">
                <a16:creationId xmlns:a16="http://schemas.microsoft.com/office/drawing/2014/main" id="{6EEFDF65-3E8E-4059-818F-722457B0FB9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4" name="直接连接符 53">
            <a:extLst>
              <a:ext uri="{FF2B5EF4-FFF2-40B4-BE49-F238E27FC236}">
                <a16:creationId xmlns:a16="http://schemas.microsoft.com/office/drawing/2014/main" id="{B2547403-DB1D-4B1F-9370-48598CA23E15}"/>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E23214E6-C10F-4DB8-82F3-B13677D81D50}"/>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6" name="TextBox 6">
            <a:extLst>
              <a:ext uri="{FF2B5EF4-FFF2-40B4-BE49-F238E27FC236}">
                <a16:creationId xmlns:a16="http://schemas.microsoft.com/office/drawing/2014/main" id="{9D6CE23F-5DB1-42AE-8FC5-907BF3719F7B}"/>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7" name="TextBox 7">
            <a:extLst>
              <a:ext uri="{FF2B5EF4-FFF2-40B4-BE49-F238E27FC236}">
                <a16:creationId xmlns:a16="http://schemas.microsoft.com/office/drawing/2014/main" id="{B4342D8F-C549-48DC-AC22-666F13B8EECC}"/>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8" name="TextBox 9">
            <a:extLst>
              <a:ext uri="{FF2B5EF4-FFF2-40B4-BE49-F238E27FC236}">
                <a16:creationId xmlns:a16="http://schemas.microsoft.com/office/drawing/2014/main" id="{B5B80F5A-17FE-4110-A451-FC525AA813BE}"/>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9" name="TextBox 10">
            <a:extLst>
              <a:ext uri="{FF2B5EF4-FFF2-40B4-BE49-F238E27FC236}">
                <a16:creationId xmlns:a16="http://schemas.microsoft.com/office/drawing/2014/main" id="{6AD9612C-18D9-48C1-9315-1E9C699CC3A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0" name="直接连接符 59">
            <a:extLst>
              <a:ext uri="{FF2B5EF4-FFF2-40B4-BE49-F238E27FC236}">
                <a16:creationId xmlns:a16="http://schemas.microsoft.com/office/drawing/2014/main" id="{F6F13B9E-37DC-4441-B5BA-2309B1BB602A}"/>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D047298-7A5E-4110-B599-7DAFE91F5940}"/>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D0980E39-00DE-4EA1-A67D-0ED6D1217197}"/>
              </a:ext>
            </a:extLst>
          </p:cNvPr>
          <p:cNvPicPr>
            <a:picLocks noChangeAspect="1"/>
          </p:cNvPicPr>
          <p:nvPr/>
        </p:nvPicPr>
        <p:blipFill>
          <a:blip r:embed="rId8"/>
          <a:stretch>
            <a:fillRect/>
          </a:stretch>
        </p:blipFill>
        <p:spPr>
          <a:xfrm>
            <a:off x="0" y="19050"/>
            <a:ext cx="791210" cy="715645"/>
          </a:xfrm>
          <a:prstGeom prst="rect">
            <a:avLst/>
          </a:prstGeom>
        </p:spPr>
      </p:pic>
      <p:sp>
        <p:nvSpPr>
          <p:cNvPr id="63" name="TextBox 7">
            <a:extLst>
              <a:ext uri="{FF2B5EF4-FFF2-40B4-BE49-F238E27FC236}">
                <a16:creationId xmlns:a16="http://schemas.microsoft.com/office/drawing/2014/main" id="{4EDF74E8-2031-4C7E-B287-87BE5963D79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622710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2.1.3 </a:t>
            </a:r>
            <a:r>
              <a:rPr lang="zh-CN" altLang="en-US" sz="2800" b="1" dirty="0">
                <a:solidFill>
                  <a:schemeClr val="tx1">
                    <a:lumMod val="65000"/>
                    <a:lumOff val="35000"/>
                  </a:schemeClr>
                </a:solidFill>
                <a:cs typeface="+mn-ea"/>
                <a:sym typeface="+mn-lt"/>
              </a:rPr>
              <a:t>系统设计</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3" name="文本框 22">
            <a:extLst>
              <a:ext uri="{FF2B5EF4-FFF2-40B4-BE49-F238E27FC236}">
                <a16:creationId xmlns:a16="http://schemas.microsoft.com/office/drawing/2014/main" id="{34BEB55D-5E74-4C3F-9A16-569168759F66}"/>
              </a:ext>
            </a:extLst>
          </p:cNvPr>
          <p:cNvSpPr txBox="1"/>
          <p:nvPr/>
        </p:nvSpPr>
        <p:spPr>
          <a:xfrm>
            <a:off x="905603" y="4202998"/>
            <a:ext cx="5608535" cy="1685846"/>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b="0" i="0" dirty="0">
                <a:solidFill>
                  <a:srgbClr val="2C2C36"/>
                </a:solidFill>
                <a:effectLst/>
                <a:latin typeface="-apple-system"/>
              </a:rPr>
              <a:t>系统设计将需求规格转化为具体方案，包括架构、数据、接口和技术选型。</a:t>
            </a:r>
            <a:endParaRPr lang="en-US" altLang="zh-CN" sz="2400" b="0" i="0" dirty="0">
              <a:solidFill>
                <a:srgbClr val="2C2C36"/>
              </a:solidFill>
              <a:effectLst/>
              <a:latin typeface="-apple-system"/>
            </a:endParaRPr>
          </a:p>
          <a:p>
            <a:pPr marL="285750" indent="-285750">
              <a:lnSpc>
                <a:spcPct val="150000"/>
              </a:lnSpc>
              <a:buClr>
                <a:srgbClr val="0054A3"/>
              </a:buClr>
              <a:buFont typeface="Wingdings" panose="05000000000000000000" charset="0"/>
              <a:buChar char="p"/>
            </a:pPr>
            <a:endParaRPr lang="en-US" altLang="zh-CN" sz="2400" dirty="0">
              <a:cs typeface="+mn-ea"/>
              <a:sym typeface="+mn-lt"/>
            </a:endParaRPr>
          </a:p>
        </p:txBody>
      </p:sp>
      <p:sp>
        <p:nvSpPr>
          <p:cNvPr id="48" name="文本框 47">
            <a:extLst>
              <a:ext uri="{FF2B5EF4-FFF2-40B4-BE49-F238E27FC236}">
                <a16:creationId xmlns:a16="http://schemas.microsoft.com/office/drawing/2014/main" id="{4CD9CB3D-9AB1-48FD-89CE-361E66369171}"/>
              </a:ext>
            </a:extLst>
          </p:cNvPr>
          <p:cNvSpPr txBox="1"/>
          <p:nvPr/>
        </p:nvSpPr>
        <p:spPr>
          <a:xfrm>
            <a:off x="905603" y="1966424"/>
            <a:ext cx="5064550" cy="1682577"/>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需求分析与描述阶段是说明软件要做什么（</a:t>
            </a:r>
            <a:r>
              <a:rPr lang="en-US" altLang="zh-CN" sz="2400" dirty="0">
                <a:cs typeface="+mn-ea"/>
                <a:sym typeface="+mn-lt"/>
              </a:rPr>
              <a:t>What</a:t>
            </a:r>
            <a:r>
              <a:rPr lang="zh-CN" altLang="en-US" sz="2400" dirty="0">
                <a:cs typeface="+mn-ea"/>
                <a:sym typeface="+mn-lt"/>
              </a:rPr>
              <a:t>），而系统设计阶段就是为了</a:t>
            </a:r>
            <a:r>
              <a:rPr lang="zh-CN" altLang="en-US" sz="2400" dirty="0">
                <a:solidFill>
                  <a:srgbClr val="C00000"/>
                </a:solidFill>
                <a:cs typeface="+mn-ea"/>
                <a:sym typeface="+mn-lt"/>
              </a:rPr>
              <a:t>说明怎么做（</a:t>
            </a:r>
            <a:r>
              <a:rPr lang="en-US" altLang="zh-CN" sz="2400" dirty="0">
                <a:solidFill>
                  <a:srgbClr val="C00000"/>
                </a:solidFill>
                <a:cs typeface="+mn-ea"/>
                <a:sym typeface="+mn-lt"/>
              </a:rPr>
              <a:t>How</a:t>
            </a:r>
            <a:r>
              <a:rPr lang="zh-CN" altLang="en-US" sz="2400" dirty="0">
                <a:solidFill>
                  <a:srgbClr val="C00000"/>
                </a:solidFill>
                <a:cs typeface="+mn-ea"/>
                <a:sym typeface="+mn-lt"/>
              </a:rPr>
              <a:t>）</a:t>
            </a:r>
            <a:r>
              <a:rPr lang="zh-CN" altLang="en-US" sz="2400" dirty="0">
                <a:cs typeface="+mn-ea"/>
                <a:sym typeface="+mn-lt"/>
              </a:rPr>
              <a:t>。</a:t>
            </a:r>
            <a:endParaRPr lang="en-US" altLang="zh-CN" sz="2400" dirty="0">
              <a:cs typeface="+mn-ea"/>
              <a:sym typeface="+mn-lt"/>
            </a:endParaRPr>
          </a:p>
        </p:txBody>
      </p:sp>
      <p:grpSp>
        <p:nvGrpSpPr>
          <p:cNvPr id="49" name="组合 48">
            <a:extLst>
              <a:ext uri="{FF2B5EF4-FFF2-40B4-BE49-F238E27FC236}">
                <a16:creationId xmlns:a16="http://schemas.microsoft.com/office/drawing/2014/main" id="{97B78AD9-C205-4DB5-A935-49FB40EB84F1}"/>
              </a:ext>
            </a:extLst>
          </p:cNvPr>
          <p:cNvGrpSpPr/>
          <p:nvPr/>
        </p:nvGrpSpPr>
        <p:grpSpPr>
          <a:xfrm>
            <a:off x="8125118" y="1718913"/>
            <a:ext cx="2731490" cy="3381334"/>
            <a:chOff x="1201959" y="2129007"/>
            <a:chExt cx="2731490" cy="3381334"/>
          </a:xfrm>
        </p:grpSpPr>
        <p:sp>
          <p:nvSpPr>
            <p:cNvPr id="50" name="object 3">
              <a:extLst>
                <a:ext uri="{FF2B5EF4-FFF2-40B4-BE49-F238E27FC236}">
                  <a16:creationId xmlns:a16="http://schemas.microsoft.com/office/drawing/2014/main" id="{B0E2F946-35B3-43FE-A5DA-1D7124EC32EA}"/>
                </a:ext>
              </a:extLst>
            </p:cNvPr>
            <p:cNvSpPr/>
            <p:nvPr/>
          </p:nvSpPr>
          <p:spPr>
            <a:xfrm>
              <a:off x="1203426" y="2129007"/>
              <a:ext cx="2722879" cy="710565"/>
            </a:xfrm>
            <a:custGeom>
              <a:avLst/>
              <a:gdLst/>
              <a:ahLst/>
              <a:cxnLst/>
              <a:rect l="l" t="t" r="r" b="b"/>
              <a:pathLst>
                <a:path w="2722879" h="710564">
                  <a:moveTo>
                    <a:pt x="2640910" y="0"/>
                  </a:moveTo>
                  <a:lnTo>
                    <a:pt x="81718" y="0"/>
                  </a:lnTo>
                  <a:lnTo>
                    <a:pt x="49909" y="6421"/>
                  </a:lnTo>
                  <a:lnTo>
                    <a:pt x="23934" y="23934"/>
                  </a:lnTo>
                  <a:lnTo>
                    <a:pt x="6421" y="49909"/>
                  </a:lnTo>
                  <a:lnTo>
                    <a:pt x="0" y="81718"/>
                  </a:lnTo>
                  <a:lnTo>
                    <a:pt x="0" y="628575"/>
                  </a:lnTo>
                  <a:lnTo>
                    <a:pt x="6421" y="660383"/>
                  </a:lnTo>
                  <a:lnTo>
                    <a:pt x="23934" y="686359"/>
                  </a:lnTo>
                  <a:lnTo>
                    <a:pt x="49909" y="703872"/>
                  </a:lnTo>
                  <a:lnTo>
                    <a:pt x="81718" y="710294"/>
                  </a:lnTo>
                  <a:lnTo>
                    <a:pt x="2640910" y="710294"/>
                  </a:lnTo>
                  <a:lnTo>
                    <a:pt x="2672719" y="703872"/>
                  </a:lnTo>
                  <a:lnTo>
                    <a:pt x="2698694" y="686359"/>
                  </a:lnTo>
                  <a:lnTo>
                    <a:pt x="2716207" y="660383"/>
                  </a:lnTo>
                  <a:lnTo>
                    <a:pt x="2722629" y="628575"/>
                  </a:lnTo>
                  <a:lnTo>
                    <a:pt x="2722629" y="81718"/>
                  </a:lnTo>
                  <a:lnTo>
                    <a:pt x="2716207" y="49909"/>
                  </a:lnTo>
                  <a:lnTo>
                    <a:pt x="2698694" y="23934"/>
                  </a:lnTo>
                  <a:lnTo>
                    <a:pt x="2672719" y="6421"/>
                  </a:lnTo>
                  <a:lnTo>
                    <a:pt x="2640910" y="0"/>
                  </a:lnTo>
                  <a:close/>
                </a:path>
              </a:pathLst>
            </a:custGeom>
            <a:solidFill>
              <a:srgbClr val="C1D2EC">
                <a:alpha val="50199"/>
              </a:srgbClr>
            </a:solidFill>
          </p:spPr>
          <p:txBody>
            <a:bodyPr wrap="square" lIns="0" tIns="0" rIns="0" bIns="0" rtlCol="0"/>
            <a:lstStyle/>
            <a:p>
              <a:endParaRPr dirty="0"/>
            </a:p>
          </p:txBody>
        </p:sp>
        <p:sp>
          <p:nvSpPr>
            <p:cNvPr id="51" name="object 4">
              <a:extLst>
                <a:ext uri="{FF2B5EF4-FFF2-40B4-BE49-F238E27FC236}">
                  <a16:creationId xmlns:a16="http://schemas.microsoft.com/office/drawing/2014/main" id="{9DE7B6FD-178C-47DD-B0AD-CA50CFA3DE38}"/>
                </a:ext>
              </a:extLst>
            </p:cNvPr>
            <p:cNvSpPr txBox="1"/>
            <p:nvPr/>
          </p:nvSpPr>
          <p:spPr>
            <a:xfrm>
              <a:off x="1740695" y="2313377"/>
              <a:ext cx="1701799" cy="351378"/>
            </a:xfrm>
            <a:prstGeom prst="rect">
              <a:avLst/>
            </a:prstGeom>
          </p:spPr>
          <p:txBody>
            <a:bodyPr vert="horz" wrap="square" lIns="0" tIns="12700" rIns="0" bIns="0" rtlCol="0">
              <a:spAutoFit/>
            </a:bodyPr>
            <a:lstStyle/>
            <a:p>
              <a:pPr marL="12700" algn="ctr">
                <a:lnSpc>
                  <a:spcPct val="100000"/>
                </a:lnSpc>
                <a:spcBef>
                  <a:spcPts val="100"/>
                </a:spcBef>
              </a:pPr>
              <a:r>
                <a:rPr lang="zh-CN" altLang="en-US" sz="2200" dirty="0">
                  <a:latin typeface="黑体" panose="02010609060101010101" pitchFamily="49" charset="-122"/>
                  <a:cs typeface="微软雅黑"/>
                </a:rPr>
                <a:t>数据结构</a:t>
              </a:r>
              <a:endParaRPr sz="2200" dirty="0">
                <a:latin typeface="黑体" panose="02010609060101010101" pitchFamily="49" charset="-122"/>
                <a:cs typeface="微软雅黑"/>
              </a:endParaRPr>
            </a:p>
          </p:txBody>
        </p:sp>
        <p:sp>
          <p:nvSpPr>
            <p:cNvPr id="52" name="object 5">
              <a:extLst>
                <a:ext uri="{FF2B5EF4-FFF2-40B4-BE49-F238E27FC236}">
                  <a16:creationId xmlns:a16="http://schemas.microsoft.com/office/drawing/2014/main" id="{6C0A1250-6E64-4E17-8A98-160F70AF7908}"/>
                </a:ext>
              </a:extLst>
            </p:cNvPr>
            <p:cNvSpPr/>
            <p:nvPr/>
          </p:nvSpPr>
          <p:spPr>
            <a:xfrm>
              <a:off x="1203426" y="3020546"/>
              <a:ext cx="2722879" cy="710565"/>
            </a:xfrm>
            <a:custGeom>
              <a:avLst/>
              <a:gdLst/>
              <a:ahLst/>
              <a:cxnLst/>
              <a:rect l="l" t="t" r="r" b="b"/>
              <a:pathLst>
                <a:path w="2722879" h="710564">
                  <a:moveTo>
                    <a:pt x="2640910" y="0"/>
                  </a:moveTo>
                  <a:lnTo>
                    <a:pt x="81718" y="0"/>
                  </a:lnTo>
                  <a:lnTo>
                    <a:pt x="49909" y="6421"/>
                  </a:lnTo>
                  <a:lnTo>
                    <a:pt x="23934" y="23935"/>
                  </a:lnTo>
                  <a:lnTo>
                    <a:pt x="6421" y="49910"/>
                  </a:lnTo>
                  <a:lnTo>
                    <a:pt x="0" y="81719"/>
                  </a:lnTo>
                  <a:lnTo>
                    <a:pt x="0" y="628576"/>
                  </a:lnTo>
                  <a:lnTo>
                    <a:pt x="6421" y="660384"/>
                  </a:lnTo>
                  <a:lnTo>
                    <a:pt x="23934" y="686359"/>
                  </a:lnTo>
                  <a:lnTo>
                    <a:pt x="49909" y="703872"/>
                  </a:lnTo>
                  <a:lnTo>
                    <a:pt x="81718" y="710294"/>
                  </a:lnTo>
                  <a:lnTo>
                    <a:pt x="2640910" y="710294"/>
                  </a:lnTo>
                  <a:lnTo>
                    <a:pt x="2672718" y="703872"/>
                  </a:lnTo>
                  <a:lnTo>
                    <a:pt x="2698693" y="686359"/>
                  </a:lnTo>
                  <a:lnTo>
                    <a:pt x="2716206" y="660384"/>
                  </a:lnTo>
                  <a:lnTo>
                    <a:pt x="2722628" y="628576"/>
                  </a:lnTo>
                  <a:lnTo>
                    <a:pt x="2722628" y="81719"/>
                  </a:lnTo>
                  <a:lnTo>
                    <a:pt x="2716206" y="49910"/>
                  </a:lnTo>
                  <a:lnTo>
                    <a:pt x="2698693" y="23935"/>
                  </a:lnTo>
                  <a:lnTo>
                    <a:pt x="2672718" y="6421"/>
                  </a:lnTo>
                  <a:lnTo>
                    <a:pt x="2640910" y="0"/>
                  </a:lnTo>
                  <a:close/>
                </a:path>
              </a:pathLst>
            </a:custGeom>
            <a:solidFill>
              <a:srgbClr val="A9ABD6">
                <a:alpha val="50199"/>
              </a:srgbClr>
            </a:solidFill>
          </p:spPr>
          <p:txBody>
            <a:bodyPr wrap="square" lIns="0" tIns="0" rIns="0" bIns="0" rtlCol="0"/>
            <a:lstStyle/>
            <a:p>
              <a:endParaRPr/>
            </a:p>
          </p:txBody>
        </p:sp>
        <p:sp>
          <p:nvSpPr>
            <p:cNvPr id="53" name="object 6">
              <a:extLst>
                <a:ext uri="{FF2B5EF4-FFF2-40B4-BE49-F238E27FC236}">
                  <a16:creationId xmlns:a16="http://schemas.microsoft.com/office/drawing/2014/main" id="{B34B7AF3-6EB3-431E-97C0-8EC3D509E991}"/>
                </a:ext>
              </a:extLst>
            </p:cNvPr>
            <p:cNvSpPr txBox="1"/>
            <p:nvPr/>
          </p:nvSpPr>
          <p:spPr>
            <a:xfrm>
              <a:off x="1746964" y="3195488"/>
              <a:ext cx="1701800" cy="360680"/>
            </a:xfrm>
            <a:prstGeom prst="rect">
              <a:avLst/>
            </a:prstGeom>
          </p:spPr>
          <p:txBody>
            <a:bodyPr vert="horz" wrap="square" lIns="0" tIns="12700" rIns="0" bIns="0" rtlCol="0">
              <a:spAutoFit/>
            </a:bodyPr>
            <a:lstStyle/>
            <a:p>
              <a:pPr marL="12700" algn="ctr">
                <a:lnSpc>
                  <a:spcPct val="100000"/>
                </a:lnSpc>
                <a:spcBef>
                  <a:spcPts val="100"/>
                </a:spcBef>
              </a:pPr>
              <a:r>
                <a:rPr lang="zh-CN" altLang="en-US" sz="2200" dirty="0">
                  <a:latin typeface="黑体" panose="02010609060101010101" pitchFamily="49" charset="-122"/>
                  <a:cs typeface="微软雅黑"/>
                </a:rPr>
                <a:t>算法</a:t>
              </a:r>
              <a:endParaRPr sz="2200" dirty="0">
                <a:latin typeface="黑体" panose="02010609060101010101" pitchFamily="49" charset="-122"/>
                <a:cs typeface="微软雅黑"/>
              </a:endParaRPr>
            </a:p>
          </p:txBody>
        </p:sp>
        <p:sp>
          <p:nvSpPr>
            <p:cNvPr id="54" name="object 7">
              <a:extLst>
                <a:ext uri="{FF2B5EF4-FFF2-40B4-BE49-F238E27FC236}">
                  <a16:creationId xmlns:a16="http://schemas.microsoft.com/office/drawing/2014/main" id="{8CD9E7C0-BB00-48DC-B686-61A3CB80F94D}"/>
                </a:ext>
              </a:extLst>
            </p:cNvPr>
            <p:cNvSpPr/>
            <p:nvPr/>
          </p:nvSpPr>
          <p:spPr>
            <a:xfrm>
              <a:off x="1201959" y="3917276"/>
              <a:ext cx="2722879" cy="710565"/>
            </a:xfrm>
            <a:custGeom>
              <a:avLst/>
              <a:gdLst/>
              <a:ahLst/>
              <a:cxnLst/>
              <a:rect l="l" t="t" r="r" b="b"/>
              <a:pathLst>
                <a:path w="2722879" h="710564">
                  <a:moveTo>
                    <a:pt x="2640910" y="0"/>
                  </a:moveTo>
                  <a:lnTo>
                    <a:pt x="81718" y="0"/>
                  </a:lnTo>
                  <a:lnTo>
                    <a:pt x="49909" y="6421"/>
                  </a:lnTo>
                  <a:lnTo>
                    <a:pt x="23934" y="23934"/>
                  </a:lnTo>
                  <a:lnTo>
                    <a:pt x="6421" y="49909"/>
                  </a:lnTo>
                  <a:lnTo>
                    <a:pt x="0" y="81718"/>
                  </a:lnTo>
                  <a:lnTo>
                    <a:pt x="0" y="628575"/>
                  </a:lnTo>
                  <a:lnTo>
                    <a:pt x="6421" y="660383"/>
                  </a:lnTo>
                  <a:lnTo>
                    <a:pt x="23934" y="686359"/>
                  </a:lnTo>
                  <a:lnTo>
                    <a:pt x="49909" y="703872"/>
                  </a:lnTo>
                  <a:lnTo>
                    <a:pt x="81718" y="710294"/>
                  </a:lnTo>
                  <a:lnTo>
                    <a:pt x="2640910" y="710294"/>
                  </a:lnTo>
                  <a:lnTo>
                    <a:pt x="2672719" y="703872"/>
                  </a:lnTo>
                  <a:lnTo>
                    <a:pt x="2698694" y="686359"/>
                  </a:lnTo>
                  <a:lnTo>
                    <a:pt x="2716207" y="660383"/>
                  </a:lnTo>
                  <a:lnTo>
                    <a:pt x="2722629" y="628575"/>
                  </a:lnTo>
                  <a:lnTo>
                    <a:pt x="2722629" y="81718"/>
                  </a:lnTo>
                  <a:lnTo>
                    <a:pt x="2716207" y="49909"/>
                  </a:lnTo>
                  <a:lnTo>
                    <a:pt x="2698694" y="23934"/>
                  </a:lnTo>
                  <a:lnTo>
                    <a:pt x="2672719" y="6421"/>
                  </a:lnTo>
                  <a:lnTo>
                    <a:pt x="2640910" y="0"/>
                  </a:lnTo>
                  <a:close/>
                </a:path>
              </a:pathLst>
            </a:custGeom>
            <a:solidFill>
              <a:srgbClr val="A8D4A9">
                <a:alpha val="50199"/>
              </a:srgbClr>
            </a:solidFill>
          </p:spPr>
          <p:txBody>
            <a:bodyPr wrap="square" lIns="0" tIns="0" rIns="0" bIns="0" rtlCol="0"/>
            <a:lstStyle/>
            <a:p>
              <a:endParaRPr/>
            </a:p>
          </p:txBody>
        </p:sp>
        <p:sp>
          <p:nvSpPr>
            <p:cNvPr id="55" name="object 8">
              <a:extLst>
                <a:ext uri="{FF2B5EF4-FFF2-40B4-BE49-F238E27FC236}">
                  <a16:creationId xmlns:a16="http://schemas.microsoft.com/office/drawing/2014/main" id="{7010AA0A-B97D-4D52-8A98-E51EB9073E7F}"/>
                </a:ext>
              </a:extLst>
            </p:cNvPr>
            <p:cNvSpPr txBox="1"/>
            <p:nvPr/>
          </p:nvSpPr>
          <p:spPr>
            <a:xfrm>
              <a:off x="1846031" y="4098822"/>
              <a:ext cx="1524686" cy="351378"/>
            </a:xfrm>
            <a:prstGeom prst="rect">
              <a:avLst/>
            </a:prstGeom>
          </p:spPr>
          <p:txBody>
            <a:bodyPr vert="horz" wrap="square" lIns="0" tIns="12700" rIns="0" bIns="0" rtlCol="0">
              <a:spAutoFit/>
            </a:bodyPr>
            <a:lstStyle/>
            <a:p>
              <a:pPr marL="12700" algn="ctr">
                <a:lnSpc>
                  <a:spcPct val="100000"/>
                </a:lnSpc>
                <a:spcBef>
                  <a:spcPts val="100"/>
                </a:spcBef>
              </a:pPr>
              <a:r>
                <a:rPr lang="zh-CN" altLang="en-US" sz="2200" dirty="0">
                  <a:latin typeface="黑体" panose="02010609060101010101" pitchFamily="49" charset="-122"/>
                  <a:cs typeface="微软雅黑"/>
                </a:rPr>
                <a:t>模块划分</a:t>
              </a:r>
              <a:endParaRPr sz="2200" dirty="0">
                <a:latin typeface="黑体" panose="02010609060101010101" pitchFamily="49" charset="-122"/>
                <a:cs typeface="微软雅黑"/>
              </a:endParaRPr>
            </a:p>
          </p:txBody>
        </p:sp>
        <p:sp>
          <p:nvSpPr>
            <p:cNvPr id="56" name="object 9">
              <a:extLst>
                <a:ext uri="{FF2B5EF4-FFF2-40B4-BE49-F238E27FC236}">
                  <a16:creationId xmlns:a16="http://schemas.microsoft.com/office/drawing/2014/main" id="{1BC4E07B-9D1C-41EB-9DC9-3AEF198426C9}"/>
                </a:ext>
              </a:extLst>
            </p:cNvPr>
            <p:cNvSpPr/>
            <p:nvPr/>
          </p:nvSpPr>
          <p:spPr>
            <a:xfrm>
              <a:off x="1201959" y="4799776"/>
              <a:ext cx="2731490" cy="710565"/>
            </a:xfrm>
            <a:custGeom>
              <a:avLst/>
              <a:gdLst/>
              <a:ahLst/>
              <a:cxnLst/>
              <a:rect l="l" t="t" r="r" b="b"/>
              <a:pathLst>
                <a:path w="2722879" h="710564">
                  <a:moveTo>
                    <a:pt x="2640910" y="0"/>
                  </a:moveTo>
                  <a:lnTo>
                    <a:pt x="81718" y="0"/>
                  </a:lnTo>
                  <a:lnTo>
                    <a:pt x="49909" y="6421"/>
                  </a:lnTo>
                  <a:lnTo>
                    <a:pt x="23934" y="23935"/>
                  </a:lnTo>
                  <a:lnTo>
                    <a:pt x="6421" y="49910"/>
                  </a:lnTo>
                  <a:lnTo>
                    <a:pt x="0" y="81719"/>
                  </a:lnTo>
                  <a:lnTo>
                    <a:pt x="0" y="628576"/>
                  </a:lnTo>
                  <a:lnTo>
                    <a:pt x="6421" y="660385"/>
                  </a:lnTo>
                  <a:lnTo>
                    <a:pt x="23934" y="686360"/>
                  </a:lnTo>
                  <a:lnTo>
                    <a:pt x="49909" y="703873"/>
                  </a:lnTo>
                  <a:lnTo>
                    <a:pt x="81718" y="710295"/>
                  </a:lnTo>
                  <a:lnTo>
                    <a:pt x="2640910" y="710295"/>
                  </a:lnTo>
                  <a:lnTo>
                    <a:pt x="2672718" y="703873"/>
                  </a:lnTo>
                  <a:lnTo>
                    <a:pt x="2698693" y="686360"/>
                  </a:lnTo>
                  <a:lnTo>
                    <a:pt x="2716206" y="660385"/>
                  </a:lnTo>
                  <a:lnTo>
                    <a:pt x="2722628" y="628576"/>
                  </a:lnTo>
                  <a:lnTo>
                    <a:pt x="2722628" y="81719"/>
                  </a:lnTo>
                  <a:lnTo>
                    <a:pt x="2716206" y="49910"/>
                  </a:lnTo>
                  <a:lnTo>
                    <a:pt x="2698693" y="23935"/>
                  </a:lnTo>
                  <a:lnTo>
                    <a:pt x="2672718" y="6421"/>
                  </a:lnTo>
                  <a:lnTo>
                    <a:pt x="2640910" y="0"/>
                  </a:lnTo>
                  <a:close/>
                </a:path>
              </a:pathLst>
            </a:custGeom>
            <a:solidFill>
              <a:srgbClr val="78A9A9">
                <a:alpha val="49798"/>
              </a:srgbClr>
            </a:solidFill>
          </p:spPr>
          <p:txBody>
            <a:bodyPr wrap="square" lIns="0" tIns="0" rIns="0" bIns="0" rtlCol="0"/>
            <a:lstStyle/>
            <a:p>
              <a:endParaRPr/>
            </a:p>
          </p:txBody>
        </p:sp>
        <p:sp>
          <p:nvSpPr>
            <p:cNvPr id="57" name="object 10">
              <a:extLst>
                <a:ext uri="{FF2B5EF4-FFF2-40B4-BE49-F238E27FC236}">
                  <a16:creationId xmlns:a16="http://schemas.microsoft.com/office/drawing/2014/main" id="{4EBB9F77-A80F-4DBB-9104-0F52F567BD40}"/>
                </a:ext>
              </a:extLst>
            </p:cNvPr>
            <p:cNvSpPr txBox="1"/>
            <p:nvPr/>
          </p:nvSpPr>
          <p:spPr>
            <a:xfrm>
              <a:off x="1877324" y="4967744"/>
              <a:ext cx="1701800" cy="351378"/>
            </a:xfrm>
            <a:prstGeom prst="rect">
              <a:avLst/>
            </a:prstGeom>
          </p:spPr>
          <p:txBody>
            <a:bodyPr vert="horz" wrap="square" lIns="0" tIns="12700" rIns="0" bIns="0" rtlCol="0">
              <a:spAutoFit/>
            </a:bodyPr>
            <a:lstStyle/>
            <a:p>
              <a:pPr marL="12700">
                <a:lnSpc>
                  <a:spcPct val="100000"/>
                </a:lnSpc>
                <a:spcBef>
                  <a:spcPts val="100"/>
                </a:spcBef>
              </a:pPr>
              <a:r>
                <a:rPr lang="zh-CN" altLang="en-US" sz="2200" dirty="0">
                  <a:latin typeface="黑体" panose="02010609060101010101" pitchFamily="49" charset="-122"/>
                  <a:cs typeface="微软雅黑"/>
                </a:rPr>
                <a:t>内部数据流</a:t>
              </a:r>
              <a:endParaRPr sz="2200" dirty="0">
                <a:latin typeface="黑体" panose="02010609060101010101" pitchFamily="49" charset="-122"/>
                <a:cs typeface="微软雅黑"/>
              </a:endParaRPr>
            </a:p>
          </p:txBody>
        </p:sp>
      </p:grpSp>
      <p:sp>
        <p:nvSpPr>
          <p:cNvPr id="61" name="object 15">
            <a:extLst>
              <a:ext uri="{FF2B5EF4-FFF2-40B4-BE49-F238E27FC236}">
                <a16:creationId xmlns:a16="http://schemas.microsoft.com/office/drawing/2014/main" id="{B4CDF63B-11F8-4BD7-A06F-C44BAE360FB8}"/>
              </a:ext>
            </a:extLst>
          </p:cNvPr>
          <p:cNvSpPr/>
          <p:nvPr/>
        </p:nvSpPr>
        <p:spPr>
          <a:xfrm>
            <a:off x="8125118" y="5272182"/>
            <a:ext cx="2722879" cy="762000"/>
          </a:xfrm>
          <a:custGeom>
            <a:avLst/>
            <a:gdLst/>
            <a:ahLst/>
            <a:cxnLst/>
            <a:rect l="l" t="t" r="r" b="b"/>
            <a:pathLst>
              <a:path w="2180590" h="762000">
                <a:moveTo>
                  <a:pt x="2053015" y="0"/>
                </a:moveTo>
                <a:lnTo>
                  <a:pt x="127002" y="0"/>
                </a:lnTo>
                <a:lnTo>
                  <a:pt x="77567" y="9980"/>
                </a:lnTo>
                <a:lnTo>
                  <a:pt x="37198" y="37197"/>
                </a:lnTo>
                <a:lnTo>
                  <a:pt x="9980" y="77567"/>
                </a:lnTo>
                <a:lnTo>
                  <a:pt x="0" y="127002"/>
                </a:lnTo>
                <a:lnTo>
                  <a:pt x="0" y="634996"/>
                </a:lnTo>
                <a:lnTo>
                  <a:pt x="9980" y="684431"/>
                </a:lnTo>
                <a:lnTo>
                  <a:pt x="37198" y="724801"/>
                </a:lnTo>
                <a:lnTo>
                  <a:pt x="77567" y="752019"/>
                </a:lnTo>
                <a:lnTo>
                  <a:pt x="127002" y="761999"/>
                </a:lnTo>
                <a:lnTo>
                  <a:pt x="2053015" y="761999"/>
                </a:lnTo>
                <a:lnTo>
                  <a:pt x="2102450" y="752019"/>
                </a:lnTo>
                <a:lnTo>
                  <a:pt x="2142820" y="724801"/>
                </a:lnTo>
                <a:lnTo>
                  <a:pt x="2170037" y="684431"/>
                </a:lnTo>
                <a:lnTo>
                  <a:pt x="2180018" y="634996"/>
                </a:lnTo>
                <a:lnTo>
                  <a:pt x="2180018" y="127002"/>
                </a:lnTo>
                <a:lnTo>
                  <a:pt x="2170037" y="77567"/>
                </a:lnTo>
                <a:lnTo>
                  <a:pt x="2142820" y="37197"/>
                </a:lnTo>
                <a:lnTo>
                  <a:pt x="2102450" y="9980"/>
                </a:lnTo>
                <a:lnTo>
                  <a:pt x="2053015" y="0"/>
                </a:lnTo>
                <a:close/>
              </a:path>
            </a:pathLst>
          </a:custGeom>
          <a:solidFill>
            <a:srgbClr val="898484"/>
          </a:solidFill>
        </p:spPr>
        <p:txBody>
          <a:bodyPr wrap="square" lIns="0" tIns="0" rIns="0" bIns="0" rtlCol="0"/>
          <a:lstStyle/>
          <a:p>
            <a:endParaRPr/>
          </a:p>
        </p:txBody>
      </p:sp>
      <p:sp>
        <p:nvSpPr>
          <p:cNvPr id="62" name="object 10">
            <a:extLst>
              <a:ext uri="{FF2B5EF4-FFF2-40B4-BE49-F238E27FC236}">
                <a16:creationId xmlns:a16="http://schemas.microsoft.com/office/drawing/2014/main" id="{30EBB274-51DE-4CE9-B11E-CB8BBAB4EF54}"/>
              </a:ext>
            </a:extLst>
          </p:cNvPr>
          <p:cNvSpPr txBox="1"/>
          <p:nvPr/>
        </p:nvSpPr>
        <p:spPr>
          <a:xfrm>
            <a:off x="8845750" y="5467085"/>
            <a:ext cx="1304676" cy="351378"/>
          </a:xfrm>
          <a:prstGeom prst="rect">
            <a:avLst/>
          </a:prstGeom>
        </p:spPr>
        <p:txBody>
          <a:bodyPr vert="horz" wrap="square" lIns="0" tIns="12700" rIns="0" bIns="0" rtlCol="0">
            <a:spAutoFit/>
          </a:bodyPr>
          <a:lstStyle/>
          <a:p>
            <a:pPr marL="12700" algn="ctr">
              <a:lnSpc>
                <a:spcPct val="100000"/>
              </a:lnSpc>
              <a:spcBef>
                <a:spcPts val="100"/>
              </a:spcBef>
            </a:pPr>
            <a:r>
              <a:rPr lang="zh-CN" altLang="en-US" sz="2200" dirty="0">
                <a:latin typeface="黑体" panose="02010609060101010101" pitchFamily="49" charset="-122"/>
                <a:cs typeface="微软雅黑"/>
              </a:rPr>
              <a:t>界面</a:t>
            </a:r>
            <a:endParaRPr sz="2200" dirty="0">
              <a:latin typeface="黑体" panose="02010609060101010101" pitchFamily="49" charset="-122"/>
              <a:cs typeface="微软雅黑"/>
            </a:endParaRPr>
          </a:p>
        </p:txBody>
      </p:sp>
      <p:sp>
        <p:nvSpPr>
          <p:cNvPr id="64" name="object 21">
            <a:extLst>
              <a:ext uri="{FF2B5EF4-FFF2-40B4-BE49-F238E27FC236}">
                <a16:creationId xmlns:a16="http://schemas.microsoft.com/office/drawing/2014/main" id="{60547DAD-4BD9-4826-993B-08624348FFB7}"/>
              </a:ext>
            </a:extLst>
          </p:cNvPr>
          <p:cNvSpPr/>
          <p:nvPr/>
        </p:nvSpPr>
        <p:spPr>
          <a:xfrm>
            <a:off x="7061917" y="2825008"/>
            <a:ext cx="706441" cy="2972435"/>
          </a:xfrm>
          <a:custGeom>
            <a:avLst/>
            <a:gdLst/>
            <a:ahLst/>
            <a:cxnLst/>
            <a:rect l="l" t="t" r="r" b="b"/>
            <a:pathLst>
              <a:path w="2180590" h="762000">
                <a:moveTo>
                  <a:pt x="2053015" y="0"/>
                </a:moveTo>
                <a:lnTo>
                  <a:pt x="127002" y="0"/>
                </a:lnTo>
                <a:lnTo>
                  <a:pt x="77567" y="9980"/>
                </a:lnTo>
                <a:lnTo>
                  <a:pt x="37197" y="37198"/>
                </a:lnTo>
                <a:lnTo>
                  <a:pt x="9980" y="77567"/>
                </a:lnTo>
                <a:lnTo>
                  <a:pt x="0" y="127002"/>
                </a:lnTo>
                <a:lnTo>
                  <a:pt x="0" y="634997"/>
                </a:lnTo>
                <a:lnTo>
                  <a:pt x="9980" y="684432"/>
                </a:lnTo>
                <a:lnTo>
                  <a:pt x="37197" y="724801"/>
                </a:lnTo>
                <a:lnTo>
                  <a:pt x="77567" y="752019"/>
                </a:lnTo>
                <a:lnTo>
                  <a:pt x="127002" y="762000"/>
                </a:lnTo>
                <a:lnTo>
                  <a:pt x="2053015" y="762000"/>
                </a:lnTo>
                <a:lnTo>
                  <a:pt x="2102450" y="752019"/>
                </a:lnTo>
                <a:lnTo>
                  <a:pt x="2142820" y="724801"/>
                </a:lnTo>
                <a:lnTo>
                  <a:pt x="2170037" y="684432"/>
                </a:lnTo>
                <a:lnTo>
                  <a:pt x="2180018" y="634997"/>
                </a:lnTo>
                <a:lnTo>
                  <a:pt x="2180018" y="127002"/>
                </a:lnTo>
                <a:lnTo>
                  <a:pt x="2170037" y="77567"/>
                </a:lnTo>
                <a:lnTo>
                  <a:pt x="2142820" y="37198"/>
                </a:lnTo>
                <a:lnTo>
                  <a:pt x="2102450" y="9980"/>
                </a:lnTo>
                <a:lnTo>
                  <a:pt x="2053015" y="0"/>
                </a:lnTo>
                <a:close/>
              </a:path>
            </a:pathLst>
          </a:custGeom>
          <a:solidFill>
            <a:srgbClr val="974E0B"/>
          </a:solidFill>
        </p:spPr>
        <p:txBody>
          <a:bodyPr wrap="square" lIns="0" tIns="0" rIns="0" bIns="0" rtlCol="0"/>
          <a:lstStyle/>
          <a:p>
            <a:endParaRPr/>
          </a:p>
        </p:txBody>
      </p:sp>
      <p:sp>
        <p:nvSpPr>
          <p:cNvPr id="3" name="文本框 2">
            <a:extLst>
              <a:ext uri="{FF2B5EF4-FFF2-40B4-BE49-F238E27FC236}">
                <a16:creationId xmlns:a16="http://schemas.microsoft.com/office/drawing/2014/main" id="{19871DFD-A0B9-4E99-AE22-A816FB023D21}"/>
              </a:ext>
            </a:extLst>
          </p:cNvPr>
          <p:cNvSpPr txBox="1"/>
          <p:nvPr/>
        </p:nvSpPr>
        <p:spPr>
          <a:xfrm>
            <a:off x="7058145" y="3447317"/>
            <a:ext cx="677108" cy="1772084"/>
          </a:xfrm>
          <a:prstGeom prst="rect">
            <a:avLst/>
          </a:prstGeom>
          <a:noFill/>
        </p:spPr>
        <p:txBody>
          <a:bodyPr vert="eaVert" wrap="square" rtlCol="0">
            <a:spAutoFit/>
          </a:bodyPr>
          <a:lstStyle/>
          <a:p>
            <a:r>
              <a:rPr lang="zh-CN" altLang="en-US" sz="3200" dirty="0"/>
              <a:t>系统设计</a:t>
            </a:r>
          </a:p>
        </p:txBody>
      </p:sp>
      <p:sp>
        <p:nvSpPr>
          <p:cNvPr id="73" name="矩形 4">
            <a:extLst>
              <a:ext uri="{FF2B5EF4-FFF2-40B4-BE49-F238E27FC236}">
                <a16:creationId xmlns:a16="http://schemas.microsoft.com/office/drawing/2014/main" id="{890B25CD-1D6B-4DE6-BCC0-180DCC1B450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74" name="直接连接符 73">
            <a:extLst>
              <a:ext uri="{FF2B5EF4-FFF2-40B4-BE49-F238E27FC236}">
                <a16:creationId xmlns:a16="http://schemas.microsoft.com/office/drawing/2014/main" id="{7C953B0A-7FE7-49CD-9215-60B915E48DEA}"/>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22B1777D-1ED2-44A4-9707-8F6025B507CE}"/>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6" name="TextBox 6">
            <a:extLst>
              <a:ext uri="{FF2B5EF4-FFF2-40B4-BE49-F238E27FC236}">
                <a16:creationId xmlns:a16="http://schemas.microsoft.com/office/drawing/2014/main" id="{121F6787-BF6B-4096-97BE-7D1368E7E8CF}"/>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77" name="TextBox 7">
            <a:extLst>
              <a:ext uri="{FF2B5EF4-FFF2-40B4-BE49-F238E27FC236}">
                <a16:creationId xmlns:a16="http://schemas.microsoft.com/office/drawing/2014/main" id="{976F4B3C-71D0-47B0-A113-E06B6020EDBA}"/>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78" name="TextBox 9">
            <a:extLst>
              <a:ext uri="{FF2B5EF4-FFF2-40B4-BE49-F238E27FC236}">
                <a16:creationId xmlns:a16="http://schemas.microsoft.com/office/drawing/2014/main" id="{2ED969A0-6B28-42CE-B5C7-258E5A1EE28B}"/>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79" name="TextBox 10">
            <a:extLst>
              <a:ext uri="{FF2B5EF4-FFF2-40B4-BE49-F238E27FC236}">
                <a16:creationId xmlns:a16="http://schemas.microsoft.com/office/drawing/2014/main" id="{C203E3C4-DF9F-4462-9FEA-5D2DA142A5E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80" name="直接连接符 79">
            <a:extLst>
              <a:ext uri="{FF2B5EF4-FFF2-40B4-BE49-F238E27FC236}">
                <a16:creationId xmlns:a16="http://schemas.microsoft.com/office/drawing/2014/main" id="{18DD980E-3DF6-4DAF-8852-7F88D1E69C32}"/>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63A1265-5B37-4590-B140-D08D633F3FA8}"/>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a:extLst>
              <a:ext uri="{FF2B5EF4-FFF2-40B4-BE49-F238E27FC236}">
                <a16:creationId xmlns:a16="http://schemas.microsoft.com/office/drawing/2014/main" id="{B33E7257-8F15-415F-BD80-D1D121E31202}"/>
              </a:ext>
            </a:extLst>
          </p:cNvPr>
          <p:cNvPicPr>
            <a:picLocks noChangeAspect="1"/>
          </p:cNvPicPr>
          <p:nvPr/>
        </p:nvPicPr>
        <p:blipFill>
          <a:blip r:embed="rId3"/>
          <a:stretch>
            <a:fillRect/>
          </a:stretch>
        </p:blipFill>
        <p:spPr>
          <a:xfrm>
            <a:off x="0" y="19050"/>
            <a:ext cx="791210" cy="715645"/>
          </a:xfrm>
          <a:prstGeom prst="rect">
            <a:avLst/>
          </a:prstGeom>
        </p:spPr>
      </p:pic>
      <p:sp>
        <p:nvSpPr>
          <p:cNvPr id="83" name="TextBox 7">
            <a:extLst>
              <a:ext uri="{FF2B5EF4-FFF2-40B4-BE49-F238E27FC236}">
                <a16:creationId xmlns:a16="http://schemas.microsoft.com/office/drawing/2014/main" id="{8B9AB10D-3363-47F1-A961-DA8E878D832C}"/>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pic>
        <p:nvPicPr>
          <p:cNvPr id="6" name="图片 5">
            <a:extLst>
              <a:ext uri="{FF2B5EF4-FFF2-40B4-BE49-F238E27FC236}">
                <a16:creationId xmlns:a16="http://schemas.microsoft.com/office/drawing/2014/main" id="{FC5B291A-7C23-48D7-9C95-4E1752633168}"/>
              </a:ext>
            </a:extLst>
          </p:cNvPr>
          <p:cNvPicPr>
            <a:picLocks noChangeAspect="1"/>
          </p:cNvPicPr>
          <p:nvPr/>
        </p:nvPicPr>
        <p:blipFill>
          <a:blip r:embed="rId4"/>
          <a:stretch>
            <a:fillRect/>
          </a:stretch>
        </p:blipFill>
        <p:spPr>
          <a:xfrm>
            <a:off x="6616781" y="1532675"/>
            <a:ext cx="1172875" cy="1077777"/>
          </a:xfrm>
          <a:prstGeom prst="rect">
            <a:avLst/>
          </a:prstGeom>
        </p:spPr>
      </p:pic>
    </p:spTree>
    <p:extLst>
      <p:ext uri="{BB962C8B-B14F-4D97-AF65-F5344CB8AC3E}">
        <p14:creationId xmlns:p14="http://schemas.microsoft.com/office/powerpoint/2010/main" val="1514627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2.1.3 </a:t>
            </a:r>
            <a:r>
              <a:rPr lang="zh-CN" altLang="en-US" sz="2800" b="1" dirty="0">
                <a:solidFill>
                  <a:schemeClr val="tx1">
                    <a:lumMod val="65000"/>
                    <a:lumOff val="35000"/>
                  </a:schemeClr>
                </a:solidFill>
                <a:cs typeface="+mn-ea"/>
                <a:sym typeface="+mn-lt"/>
              </a:rPr>
              <a:t>系统设计</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49" name="Rectangle 3">
            <a:extLst>
              <a:ext uri="{FF2B5EF4-FFF2-40B4-BE49-F238E27FC236}">
                <a16:creationId xmlns:a16="http://schemas.microsoft.com/office/drawing/2014/main" id="{84236974-A4B5-4BDD-A12C-B6B1F7EA95A7}"/>
              </a:ext>
            </a:extLst>
          </p:cNvPr>
          <p:cNvSpPr>
            <a:spLocks noGrp="1"/>
          </p:cNvSpPr>
          <p:nvPr/>
        </p:nvSpPr>
        <p:spPr>
          <a:xfrm>
            <a:off x="880745" y="2776166"/>
            <a:ext cx="5078621"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软件结构设计文档，也称作软件概要设计文档：说明软件的</a:t>
            </a:r>
            <a:r>
              <a:rPr lang="zh-CN" altLang="en-US" sz="2400" dirty="0">
                <a:solidFill>
                  <a:srgbClr val="0000CC"/>
                </a:solidFill>
                <a:highlight>
                  <a:srgbClr val="FFFF00"/>
                </a:highlight>
                <a:cs typeface="+mn-ea"/>
                <a:sym typeface="+mn-lt"/>
              </a:rPr>
              <a:t>结构关系</a:t>
            </a:r>
            <a:r>
              <a:rPr lang="zh-CN" altLang="en-US" sz="2400" dirty="0">
                <a:solidFill>
                  <a:srgbClr val="0000CC"/>
                </a:solidFill>
                <a:cs typeface="+mn-ea"/>
                <a:sym typeface="+mn-lt"/>
              </a:rPr>
              <a:t>，模块划分、数据流、控制流及软件模块的层次与关系。主要是描述软件的</a:t>
            </a:r>
            <a:r>
              <a:rPr lang="zh-CN" altLang="en-US" sz="2400" dirty="0">
                <a:solidFill>
                  <a:srgbClr val="0000CC"/>
                </a:solidFill>
                <a:highlight>
                  <a:srgbClr val="FFFF00"/>
                </a:highlight>
                <a:cs typeface="+mn-ea"/>
                <a:sym typeface="+mn-lt"/>
              </a:rPr>
              <a:t>总体结构</a:t>
            </a:r>
            <a:r>
              <a:rPr lang="zh-CN" altLang="en-US" sz="2400" dirty="0">
                <a:solidFill>
                  <a:srgbClr val="0000CC"/>
                </a:solidFill>
                <a:cs typeface="+mn-ea"/>
                <a:sym typeface="+mn-lt"/>
              </a:rPr>
              <a:t>，各个模块之间的</a:t>
            </a:r>
            <a:r>
              <a:rPr lang="zh-CN" altLang="en-US" sz="2400" dirty="0">
                <a:solidFill>
                  <a:srgbClr val="0000CC"/>
                </a:solidFill>
                <a:highlight>
                  <a:srgbClr val="FFFF00"/>
                </a:highlight>
                <a:cs typeface="+mn-ea"/>
                <a:sym typeface="+mn-lt"/>
              </a:rPr>
              <a:t>调度与数据关系</a:t>
            </a:r>
            <a:r>
              <a:rPr lang="zh-CN" altLang="en-US" sz="2400" dirty="0">
                <a:solidFill>
                  <a:srgbClr val="0000CC"/>
                </a:solidFill>
                <a:cs typeface="+mn-ea"/>
                <a:sym typeface="+mn-lt"/>
              </a:rPr>
              <a:t>和各个</a:t>
            </a:r>
            <a:r>
              <a:rPr lang="zh-CN" altLang="en-US" sz="2400" dirty="0">
                <a:solidFill>
                  <a:srgbClr val="0000CC"/>
                </a:solidFill>
                <a:highlight>
                  <a:srgbClr val="FFFF00"/>
                </a:highlight>
                <a:cs typeface="+mn-ea"/>
                <a:sym typeface="+mn-lt"/>
              </a:rPr>
              <a:t>模块的外部特性</a:t>
            </a:r>
            <a:r>
              <a:rPr lang="zh-CN" altLang="en-US" sz="2400" dirty="0">
                <a:solidFill>
                  <a:srgbClr val="0000CC"/>
                </a:solidFill>
                <a:cs typeface="+mn-ea"/>
                <a:sym typeface="+mn-lt"/>
              </a:rPr>
              <a:t>。</a:t>
            </a:r>
            <a:endParaRPr lang="zh-CN" altLang="en-US" sz="2400" dirty="0">
              <a:cs typeface="+mn-ea"/>
              <a:sym typeface="+mn-lt"/>
            </a:endParaRPr>
          </a:p>
        </p:txBody>
      </p:sp>
      <p:sp>
        <p:nvSpPr>
          <p:cNvPr id="50" name="Rectangle 3">
            <a:extLst>
              <a:ext uri="{FF2B5EF4-FFF2-40B4-BE49-F238E27FC236}">
                <a16:creationId xmlns:a16="http://schemas.microsoft.com/office/drawing/2014/main" id="{E18E4F61-0C8A-4DE8-ACBA-D29A7ADF9A82}"/>
              </a:ext>
            </a:extLst>
          </p:cNvPr>
          <p:cNvSpPr>
            <a:spLocks noGrp="1"/>
          </p:cNvSpPr>
          <p:nvPr/>
        </p:nvSpPr>
        <p:spPr>
          <a:xfrm>
            <a:off x="6158930" y="2776166"/>
            <a:ext cx="4285038"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软件详细设计文档，说明</a:t>
            </a:r>
            <a:r>
              <a:rPr lang="zh-CN" altLang="en-US" sz="2400" dirty="0">
                <a:solidFill>
                  <a:srgbClr val="0000CC"/>
                </a:solidFill>
                <a:highlight>
                  <a:srgbClr val="FFFF00"/>
                </a:highlight>
                <a:cs typeface="+mn-ea"/>
                <a:sym typeface="+mn-lt"/>
              </a:rPr>
              <a:t>每个模块（或组件）的内部实现</a:t>
            </a:r>
            <a:r>
              <a:rPr lang="zh-CN" altLang="en-US" sz="2400" dirty="0">
                <a:solidFill>
                  <a:srgbClr val="0000CC"/>
                </a:solidFill>
                <a:cs typeface="+mn-ea"/>
                <a:sym typeface="+mn-lt"/>
              </a:rPr>
              <a:t>。包括逻辑设计、数据结构、算法设计等所有细节设计。</a:t>
            </a:r>
            <a:endParaRPr lang="zh-CN" altLang="en-US" sz="2400" dirty="0">
              <a:cs typeface="+mn-ea"/>
              <a:sym typeface="+mn-lt"/>
            </a:endParaRPr>
          </a:p>
        </p:txBody>
      </p:sp>
      <p:sp>
        <p:nvSpPr>
          <p:cNvPr id="51" name="文本框 50">
            <a:extLst>
              <a:ext uri="{FF2B5EF4-FFF2-40B4-BE49-F238E27FC236}">
                <a16:creationId xmlns:a16="http://schemas.microsoft.com/office/drawing/2014/main" id="{6203DF8B-D82B-489B-AE5F-8DBC1DF1B12E}"/>
              </a:ext>
            </a:extLst>
          </p:cNvPr>
          <p:cNvSpPr txBox="1"/>
          <p:nvPr/>
        </p:nvSpPr>
        <p:spPr>
          <a:xfrm>
            <a:off x="863284" y="1989426"/>
            <a:ext cx="9563224" cy="461665"/>
          </a:xfrm>
          <a:prstGeom prst="rect">
            <a:avLst/>
          </a:prstGeom>
          <a:solidFill>
            <a:srgbClr val="FFC000"/>
          </a:solidFill>
        </p:spPr>
        <p:txBody>
          <a:bodyPr wrap="square">
            <a:spAutoFit/>
          </a:bodyPr>
          <a:lstStyle/>
          <a:p>
            <a:pPr marL="0" lvl="0" indent="0" eaLnBrk="1" hangingPunct="1">
              <a:spcBef>
                <a:spcPts val="0"/>
              </a:spcBef>
              <a:buClr>
                <a:srgbClr val="0070C0"/>
              </a:buClr>
              <a:buFont typeface="Wingdings" panose="05000000000000000000" charset="0"/>
              <a:buNone/>
            </a:pPr>
            <a:r>
              <a:rPr lang="zh-CN" altLang="en-US" sz="2400" dirty="0">
                <a:cs typeface="+mn-ea"/>
                <a:sym typeface="+mn-lt"/>
              </a:rPr>
              <a:t>设计阶段的成果：</a:t>
            </a:r>
            <a:r>
              <a:rPr lang="zh-CN" altLang="en-US" sz="2400" dirty="0">
                <a:solidFill>
                  <a:srgbClr val="C00000"/>
                </a:solidFill>
                <a:cs typeface="+mn-ea"/>
                <a:sym typeface="+mn-lt"/>
              </a:rPr>
              <a:t>软件结构设计文档</a:t>
            </a:r>
            <a:r>
              <a:rPr lang="zh-CN" altLang="en-US" sz="2400" dirty="0">
                <a:cs typeface="+mn-ea"/>
                <a:sym typeface="+mn-lt"/>
              </a:rPr>
              <a:t>和</a:t>
            </a:r>
            <a:r>
              <a:rPr lang="zh-CN" altLang="en-US" sz="2400" dirty="0">
                <a:solidFill>
                  <a:srgbClr val="C00000"/>
                </a:solidFill>
                <a:cs typeface="+mn-ea"/>
                <a:sym typeface="+mn-lt"/>
              </a:rPr>
              <a:t>软件详细设计文档</a:t>
            </a:r>
            <a:r>
              <a:rPr lang="zh-CN" altLang="en-US" sz="2400" dirty="0">
                <a:cs typeface="+mn-ea"/>
                <a:sym typeface="+mn-lt"/>
              </a:rPr>
              <a:t>。</a:t>
            </a:r>
          </a:p>
        </p:txBody>
      </p:sp>
      <p:sp>
        <p:nvSpPr>
          <p:cNvPr id="48" name="矩形 4">
            <a:extLst>
              <a:ext uri="{FF2B5EF4-FFF2-40B4-BE49-F238E27FC236}">
                <a16:creationId xmlns:a16="http://schemas.microsoft.com/office/drawing/2014/main" id="{78522507-6644-48DF-B725-7C64FC5FFF9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2" name="直接连接符 51">
            <a:extLst>
              <a:ext uri="{FF2B5EF4-FFF2-40B4-BE49-F238E27FC236}">
                <a16:creationId xmlns:a16="http://schemas.microsoft.com/office/drawing/2014/main" id="{B33E0183-28CE-4E57-AC72-5DBE69047FB2}"/>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7CF11B87-EBE6-4CE5-807D-99EBD46FE06F}"/>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4" name="TextBox 6">
            <a:extLst>
              <a:ext uri="{FF2B5EF4-FFF2-40B4-BE49-F238E27FC236}">
                <a16:creationId xmlns:a16="http://schemas.microsoft.com/office/drawing/2014/main" id="{5DD58C14-C4D8-4E91-AAE5-C8A737A9C49C}"/>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5" name="TextBox 7">
            <a:extLst>
              <a:ext uri="{FF2B5EF4-FFF2-40B4-BE49-F238E27FC236}">
                <a16:creationId xmlns:a16="http://schemas.microsoft.com/office/drawing/2014/main" id="{3B8DA892-BEEE-4DE3-B39F-709DF0369784}"/>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6" name="TextBox 9">
            <a:extLst>
              <a:ext uri="{FF2B5EF4-FFF2-40B4-BE49-F238E27FC236}">
                <a16:creationId xmlns:a16="http://schemas.microsoft.com/office/drawing/2014/main" id="{1A31720D-8E26-45CF-8F74-A30BCE8B3BBC}"/>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7" name="TextBox 10">
            <a:extLst>
              <a:ext uri="{FF2B5EF4-FFF2-40B4-BE49-F238E27FC236}">
                <a16:creationId xmlns:a16="http://schemas.microsoft.com/office/drawing/2014/main" id="{7912E197-59D2-4437-8B79-59ED2AF2875D}"/>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8" name="直接连接符 57">
            <a:extLst>
              <a:ext uri="{FF2B5EF4-FFF2-40B4-BE49-F238E27FC236}">
                <a16:creationId xmlns:a16="http://schemas.microsoft.com/office/drawing/2014/main" id="{6A040B3E-FCC3-440D-ADFE-3B5F2B3EBBEB}"/>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13DF3A0-905B-485A-B0E8-27134D02A607}"/>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6005629D-F82B-4045-A703-2831527AF727}"/>
              </a:ext>
            </a:extLst>
          </p:cNvPr>
          <p:cNvPicPr>
            <a:picLocks noChangeAspect="1"/>
          </p:cNvPicPr>
          <p:nvPr/>
        </p:nvPicPr>
        <p:blipFill>
          <a:blip r:embed="rId3"/>
          <a:stretch>
            <a:fillRect/>
          </a:stretch>
        </p:blipFill>
        <p:spPr>
          <a:xfrm>
            <a:off x="0" y="19050"/>
            <a:ext cx="791210" cy="715645"/>
          </a:xfrm>
          <a:prstGeom prst="rect">
            <a:avLst/>
          </a:prstGeom>
        </p:spPr>
      </p:pic>
      <p:sp>
        <p:nvSpPr>
          <p:cNvPr id="61" name="TextBox 7">
            <a:extLst>
              <a:ext uri="{FF2B5EF4-FFF2-40B4-BE49-F238E27FC236}">
                <a16:creationId xmlns:a16="http://schemas.microsoft.com/office/drawing/2014/main" id="{CFB1B3E8-4714-4B54-9E3B-181641FF08A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320180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2.1.4 </a:t>
            </a:r>
            <a:r>
              <a:rPr lang="zh-CN" altLang="en-US" sz="2800" b="1" dirty="0">
                <a:solidFill>
                  <a:schemeClr val="tx1">
                    <a:lumMod val="65000"/>
                    <a:lumOff val="35000"/>
                  </a:schemeClr>
                </a:solidFill>
                <a:cs typeface="+mn-ea"/>
                <a:sym typeface="+mn-lt"/>
              </a:rPr>
              <a:t>实现</a:t>
            </a:r>
          </a:p>
        </p:txBody>
      </p:sp>
      <p:sp>
        <p:nvSpPr>
          <p:cNvPr id="48" name="矩形 20483">
            <a:extLst>
              <a:ext uri="{FF2B5EF4-FFF2-40B4-BE49-F238E27FC236}">
                <a16:creationId xmlns:a16="http://schemas.microsoft.com/office/drawing/2014/main" id="{30BDDF4A-8D91-4D9C-8497-AD5A073C51FA}"/>
              </a:ext>
            </a:extLst>
          </p:cNvPr>
          <p:cNvSpPr>
            <a:spLocks noChangeArrowheads="1"/>
          </p:cNvSpPr>
          <p:nvPr/>
        </p:nvSpPr>
        <p:spPr bwMode="auto">
          <a:xfrm>
            <a:off x="864615" y="3548038"/>
            <a:ext cx="2297923" cy="5334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mn-lt"/>
                <a:ea typeface="+mn-ea"/>
                <a:cs typeface="+mn-ea"/>
                <a:sym typeface="+mn-lt"/>
              </a:rPr>
              <a:t>实现</a:t>
            </a:r>
          </a:p>
        </p:txBody>
      </p:sp>
      <p:sp>
        <p:nvSpPr>
          <p:cNvPr id="49" name="矩形 20484">
            <a:extLst>
              <a:ext uri="{FF2B5EF4-FFF2-40B4-BE49-F238E27FC236}">
                <a16:creationId xmlns:a16="http://schemas.microsoft.com/office/drawing/2014/main" id="{400AE432-2FE7-4AAA-A66E-2717C84511AB}"/>
              </a:ext>
            </a:extLst>
          </p:cNvPr>
          <p:cNvSpPr>
            <a:spLocks noChangeArrowheads="1"/>
          </p:cNvSpPr>
          <p:nvPr/>
        </p:nvSpPr>
        <p:spPr bwMode="auto">
          <a:xfrm>
            <a:off x="4000737" y="2709838"/>
            <a:ext cx="2544782"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编写实现代码（注释）</a:t>
            </a:r>
          </a:p>
        </p:txBody>
      </p:sp>
      <p:sp>
        <p:nvSpPr>
          <p:cNvPr id="50" name="矩形 20485">
            <a:extLst>
              <a:ext uri="{FF2B5EF4-FFF2-40B4-BE49-F238E27FC236}">
                <a16:creationId xmlns:a16="http://schemas.microsoft.com/office/drawing/2014/main" id="{7A3DBFA7-DA68-4B60-B1C9-0418A2D6FA6F}"/>
              </a:ext>
            </a:extLst>
          </p:cNvPr>
          <p:cNvSpPr>
            <a:spLocks noChangeArrowheads="1"/>
          </p:cNvSpPr>
          <p:nvPr/>
        </p:nvSpPr>
        <p:spPr bwMode="auto">
          <a:xfrm>
            <a:off x="4000737" y="3614713"/>
            <a:ext cx="2544781"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完成软件实现文档</a:t>
            </a:r>
          </a:p>
        </p:txBody>
      </p:sp>
      <p:sp>
        <p:nvSpPr>
          <p:cNvPr id="51" name="矩形 20486">
            <a:extLst>
              <a:ext uri="{FF2B5EF4-FFF2-40B4-BE49-F238E27FC236}">
                <a16:creationId xmlns:a16="http://schemas.microsoft.com/office/drawing/2014/main" id="{F0E1ABBA-FBB6-48D9-BE6C-479FA6994C97}"/>
              </a:ext>
            </a:extLst>
          </p:cNvPr>
          <p:cNvSpPr>
            <a:spLocks noChangeArrowheads="1"/>
          </p:cNvSpPr>
          <p:nvPr/>
        </p:nvSpPr>
        <p:spPr bwMode="auto">
          <a:xfrm>
            <a:off x="4000738" y="4614838"/>
            <a:ext cx="2544780"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完成软件单元测试</a:t>
            </a:r>
          </a:p>
        </p:txBody>
      </p:sp>
      <p:sp>
        <p:nvSpPr>
          <p:cNvPr id="52" name="直接连接符 20493">
            <a:extLst>
              <a:ext uri="{FF2B5EF4-FFF2-40B4-BE49-F238E27FC236}">
                <a16:creationId xmlns:a16="http://schemas.microsoft.com/office/drawing/2014/main" id="{41047D8E-6822-4E75-B105-2B8CF7D406B7}"/>
              </a:ext>
            </a:extLst>
          </p:cNvPr>
          <p:cNvSpPr>
            <a:spLocks noChangeShapeType="1"/>
          </p:cNvSpPr>
          <p:nvPr/>
        </p:nvSpPr>
        <p:spPr bwMode="auto">
          <a:xfrm flipV="1">
            <a:off x="3162538" y="2938438"/>
            <a:ext cx="838200" cy="762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53" name="直接连接符 20494">
            <a:extLst>
              <a:ext uri="{FF2B5EF4-FFF2-40B4-BE49-F238E27FC236}">
                <a16:creationId xmlns:a16="http://schemas.microsoft.com/office/drawing/2014/main" id="{2A203569-A794-46C7-8177-106D352408B8}"/>
              </a:ext>
            </a:extLst>
          </p:cNvPr>
          <p:cNvSpPr>
            <a:spLocks noChangeShapeType="1"/>
          </p:cNvSpPr>
          <p:nvPr/>
        </p:nvSpPr>
        <p:spPr bwMode="auto">
          <a:xfrm>
            <a:off x="3162538" y="3805213"/>
            <a:ext cx="8382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54" name="直接连接符 20495">
            <a:extLst>
              <a:ext uri="{FF2B5EF4-FFF2-40B4-BE49-F238E27FC236}">
                <a16:creationId xmlns:a16="http://schemas.microsoft.com/office/drawing/2014/main" id="{D7C19EBD-844F-44D8-B3CA-B40D3202F994}"/>
              </a:ext>
            </a:extLst>
          </p:cNvPr>
          <p:cNvSpPr>
            <a:spLocks noChangeShapeType="1"/>
          </p:cNvSpPr>
          <p:nvPr/>
        </p:nvSpPr>
        <p:spPr bwMode="auto">
          <a:xfrm>
            <a:off x="3162538" y="3929038"/>
            <a:ext cx="838200" cy="838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grpSp>
        <p:nvGrpSpPr>
          <p:cNvPr id="60" name="组合 59">
            <a:extLst>
              <a:ext uri="{FF2B5EF4-FFF2-40B4-BE49-F238E27FC236}">
                <a16:creationId xmlns:a16="http://schemas.microsoft.com/office/drawing/2014/main" id="{93FFD1A7-95EA-488E-A5B9-96313E0D0628}"/>
              </a:ext>
            </a:extLst>
          </p:cNvPr>
          <p:cNvGrpSpPr/>
          <p:nvPr/>
        </p:nvGrpSpPr>
        <p:grpSpPr>
          <a:xfrm>
            <a:off x="596900" y="1713543"/>
            <a:ext cx="4808220" cy="460375"/>
            <a:chOff x="797704" y="1573079"/>
            <a:chExt cx="6184668" cy="460375"/>
          </a:xfrm>
        </p:grpSpPr>
        <p:sp>
          <p:nvSpPr>
            <p:cNvPr id="61" name="矩形 60">
              <a:extLst>
                <a:ext uri="{FF2B5EF4-FFF2-40B4-BE49-F238E27FC236}">
                  <a16:creationId xmlns:a16="http://schemas.microsoft.com/office/drawing/2014/main" id="{4C2E8758-9D8B-4CFA-B1B8-BB3FCB535011}"/>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2" name="文本框 61">
              <a:extLst>
                <a:ext uri="{FF2B5EF4-FFF2-40B4-BE49-F238E27FC236}">
                  <a16:creationId xmlns:a16="http://schemas.microsoft.com/office/drawing/2014/main" id="{8784925F-6BC2-43EF-B365-BC7F15C825B4}"/>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完成软件实现文档</a:t>
              </a:r>
            </a:p>
          </p:txBody>
        </p:sp>
      </p:grpSp>
      <p:sp>
        <p:nvSpPr>
          <p:cNvPr id="56" name="矩形 4">
            <a:extLst>
              <a:ext uri="{FF2B5EF4-FFF2-40B4-BE49-F238E27FC236}">
                <a16:creationId xmlns:a16="http://schemas.microsoft.com/office/drawing/2014/main" id="{74DD5F55-9B8E-4504-B2A2-79F6F4F1F9B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7" name="直接连接符 56">
            <a:extLst>
              <a:ext uri="{FF2B5EF4-FFF2-40B4-BE49-F238E27FC236}">
                <a16:creationId xmlns:a16="http://schemas.microsoft.com/office/drawing/2014/main" id="{4438CB0F-72A8-42EA-8465-A871173227A3}"/>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DD342E7D-56DC-4498-8654-537190BD82A8}"/>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9" name="TextBox 6">
            <a:extLst>
              <a:ext uri="{FF2B5EF4-FFF2-40B4-BE49-F238E27FC236}">
                <a16:creationId xmlns:a16="http://schemas.microsoft.com/office/drawing/2014/main" id="{9649D41C-DEB2-4845-BB91-212979292791}"/>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3" name="TextBox 7">
            <a:extLst>
              <a:ext uri="{FF2B5EF4-FFF2-40B4-BE49-F238E27FC236}">
                <a16:creationId xmlns:a16="http://schemas.microsoft.com/office/drawing/2014/main" id="{7D51097B-2D20-4997-AF71-7BC760E72CD0}"/>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4" name="TextBox 9">
            <a:extLst>
              <a:ext uri="{FF2B5EF4-FFF2-40B4-BE49-F238E27FC236}">
                <a16:creationId xmlns:a16="http://schemas.microsoft.com/office/drawing/2014/main" id="{4134E807-B702-4C78-8C90-011C421B763F}"/>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5" name="TextBox 10">
            <a:extLst>
              <a:ext uri="{FF2B5EF4-FFF2-40B4-BE49-F238E27FC236}">
                <a16:creationId xmlns:a16="http://schemas.microsoft.com/office/drawing/2014/main" id="{C8B84C95-0D79-4C93-B42A-A6570AB6B51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6" name="直接连接符 65">
            <a:extLst>
              <a:ext uri="{FF2B5EF4-FFF2-40B4-BE49-F238E27FC236}">
                <a16:creationId xmlns:a16="http://schemas.microsoft.com/office/drawing/2014/main" id="{407BFF8D-9C11-40B8-A289-354A9D0888C4}"/>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C45E515-8CA3-4C1C-AD5B-CD676EEC9F2E}"/>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EFFE4E32-A5CE-4456-A64C-00E60877D520}"/>
              </a:ext>
            </a:extLst>
          </p:cNvPr>
          <p:cNvPicPr>
            <a:picLocks noChangeAspect="1"/>
          </p:cNvPicPr>
          <p:nvPr/>
        </p:nvPicPr>
        <p:blipFill>
          <a:blip r:embed="rId3"/>
          <a:stretch>
            <a:fillRect/>
          </a:stretch>
        </p:blipFill>
        <p:spPr>
          <a:xfrm>
            <a:off x="0" y="19050"/>
            <a:ext cx="791210" cy="715645"/>
          </a:xfrm>
          <a:prstGeom prst="rect">
            <a:avLst/>
          </a:prstGeom>
        </p:spPr>
      </p:pic>
      <p:sp>
        <p:nvSpPr>
          <p:cNvPr id="69" name="TextBox 7">
            <a:extLst>
              <a:ext uri="{FF2B5EF4-FFF2-40B4-BE49-F238E27FC236}">
                <a16:creationId xmlns:a16="http://schemas.microsoft.com/office/drawing/2014/main" id="{1E83D1D4-2848-4192-B6E0-ADDAC33CC3E1}"/>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pic>
        <p:nvPicPr>
          <p:cNvPr id="6" name="图片 5">
            <a:extLst>
              <a:ext uri="{FF2B5EF4-FFF2-40B4-BE49-F238E27FC236}">
                <a16:creationId xmlns:a16="http://schemas.microsoft.com/office/drawing/2014/main" id="{8E0D4B7C-D6F4-44AF-AF50-58F880C74806}"/>
              </a:ext>
            </a:extLst>
          </p:cNvPr>
          <p:cNvPicPr>
            <a:picLocks noChangeAspect="1"/>
          </p:cNvPicPr>
          <p:nvPr/>
        </p:nvPicPr>
        <p:blipFill>
          <a:blip r:embed="rId4"/>
          <a:stretch>
            <a:fillRect/>
          </a:stretch>
        </p:blipFill>
        <p:spPr>
          <a:xfrm>
            <a:off x="6809473" y="2149713"/>
            <a:ext cx="2407815" cy="3255110"/>
          </a:xfrm>
          <a:prstGeom prst="rect">
            <a:avLst/>
          </a:prstGeom>
        </p:spPr>
      </p:pic>
      <p:pic>
        <p:nvPicPr>
          <p:cNvPr id="10" name="图片 9">
            <a:extLst>
              <a:ext uri="{FF2B5EF4-FFF2-40B4-BE49-F238E27FC236}">
                <a16:creationId xmlns:a16="http://schemas.microsoft.com/office/drawing/2014/main" id="{35FF2EB9-0E97-4C68-9BA0-A714B7D87C6B}"/>
              </a:ext>
            </a:extLst>
          </p:cNvPr>
          <p:cNvPicPr>
            <a:picLocks noChangeAspect="1"/>
          </p:cNvPicPr>
          <p:nvPr/>
        </p:nvPicPr>
        <p:blipFill>
          <a:blip r:embed="rId5"/>
          <a:stretch>
            <a:fillRect/>
          </a:stretch>
        </p:blipFill>
        <p:spPr>
          <a:xfrm>
            <a:off x="9486986" y="2149714"/>
            <a:ext cx="2407815" cy="3255110"/>
          </a:xfrm>
          <a:prstGeom prst="rect">
            <a:avLst/>
          </a:prstGeom>
        </p:spPr>
      </p:pic>
    </p:spTree>
    <p:extLst>
      <p:ext uri="{BB962C8B-B14F-4D97-AF65-F5344CB8AC3E}">
        <p14:creationId xmlns:p14="http://schemas.microsoft.com/office/powerpoint/2010/main" val="3294940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2.1.4 </a:t>
            </a:r>
            <a:r>
              <a:rPr lang="zh-CN" altLang="en-US" sz="2800" b="1" dirty="0">
                <a:solidFill>
                  <a:schemeClr val="tx1">
                    <a:lumMod val="65000"/>
                    <a:lumOff val="35000"/>
                  </a:schemeClr>
                </a:solidFill>
                <a:cs typeface="+mn-ea"/>
                <a:sym typeface="+mn-lt"/>
              </a:rPr>
              <a:t>实现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3" name="文本框 22">
            <a:extLst>
              <a:ext uri="{FF2B5EF4-FFF2-40B4-BE49-F238E27FC236}">
                <a16:creationId xmlns:a16="http://schemas.microsoft.com/office/drawing/2014/main" id="{34BEB55D-5E74-4C3F-9A16-569168759F66}"/>
              </a:ext>
            </a:extLst>
          </p:cNvPr>
          <p:cNvSpPr txBox="1"/>
          <p:nvPr/>
        </p:nvSpPr>
        <p:spPr>
          <a:xfrm>
            <a:off x="863284" y="2280240"/>
            <a:ext cx="6914371" cy="3264227"/>
          </a:xfrm>
          <a:prstGeom prst="rect">
            <a:avLst/>
          </a:prstGeom>
          <a:noFill/>
        </p:spPr>
        <p:txBody>
          <a:bodyPr wrap="square" rtlCol="0">
            <a:spAutoFit/>
          </a:bodyPr>
          <a:lstStyle/>
          <a:p>
            <a:pPr>
              <a:lnSpc>
                <a:spcPct val="150000"/>
              </a:lnSpc>
              <a:buClr>
                <a:srgbClr val="0054A3"/>
              </a:buClr>
            </a:pPr>
            <a:r>
              <a:rPr lang="zh-CN" altLang="en-US" sz="2000" dirty="0">
                <a:solidFill>
                  <a:srgbClr val="C00000"/>
                </a:solidFill>
                <a:cs typeface="+mn-ea"/>
                <a:sym typeface="+mn-lt"/>
              </a:rPr>
              <a:t>注释的内容</a:t>
            </a:r>
            <a:r>
              <a:rPr lang="zh-CN" altLang="en-US" sz="2000" dirty="0">
                <a:cs typeface="+mn-ea"/>
                <a:sym typeface="+mn-lt"/>
              </a:rPr>
              <a:t>主要如下：</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1</a:t>
            </a:r>
            <a:r>
              <a:rPr lang="zh-CN" altLang="en-US" sz="2000" dirty="0">
                <a:cs typeface="+mn-ea"/>
                <a:sym typeface="+mn-lt"/>
              </a:rPr>
              <a:t>）在模块和类的开始处：说明模块或类的目的与作用。</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2</a:t>
            </a:r>
            <a:r>
              <a:rPr lang="zh-CN" altLang="en-US" sz="2000" dirty="0">
                <a:cs typeface="+mn-ea"/>
                <a:sym typeface="+mn-lt"/>
              </a:rPr>
              <a:t>）在变量说明处：说明每个局部变量的作用，每个全局变量的引用与使用。</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3</a:t>
            </a:r>
            <a:r>
              <a:rPr lang="zh-CN" altLang="en-US" sz="2000" dirty="0">
                <a:cs typeface="+mn-ea"/>
                <a:sym typeface="+mn-lt"/>
              </a:rPr>
              <a:t>）在函数或过程引用处：说明函数或过程的作用与功能。</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4</a:t>
            </a:r>
            <a:r>
              <a:rPr lang="zh-CN" altLang="en-US" sz="2000" dirty="0">
                <a:cs typeface="+mn-ea"/>
                <a:sym typeface="+mn-lt"/>
              </a:rPr>
              <a:t>）在实现代码行中：说明每一小段代码的作用与意义。</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5</a:t>
            </a:r>
            <a:r>
              <a:rPr lang="zh-CN" altLang="en-US" sz="2000" dirty="0">
                <a:cs typeface="+mn-ea"/>
                <a:sym typeface="+mn-lt"/>
              </a:rPr>
              <a:t>）在算法使用处：说明算法的数学含义。</a:t>
            </a:r>
            <a:endParaRPr lang="en-US" altLang="zh-CN" sz="2000" dirty="0">
              <a:cs typeface="+mn-ea"/>
              <a:sym typeface="+mn-lt"/>
            </a:endParaRPr>
          </a:p>
        </p:txBody>
      </p:sp>
      <p:pic>
        <p:nvPicPr>
          <p:cNvPr id="7" name="图片 6">
            <a:extLst>
              <a:ext uri="{FF2B5EF4-FFF2-40B4-BE49-F238E27FC236}">
                <a16:creationId xmlns:a16="http://schemas.microsoft.com/office/drawing/2014/main" id="{69AE47B1-F15C-48DD-B0FF-1A7E47DE416C}"/>
              </a:ext>
            </a:extLst>
          </p:cNvPr>
          <p:cNvPicPr>
            <a:picLocks noChangeAspect="1"/>
          </p:cNvPicPr>
          <p:nvPr/>
        </p:nvPicPr>
        <p:blipFill>
          <a:blip r:embed="rId3"/>
          <a:stretch>
            <a:fillRect/>
          </a:stretch>
        </p:blipFill>
        <p:spPr>
          <a:xfrm>
            <a:off x="7675591" y="2427373"/>
            <a:ext cx="3989809" cy="2870186"/>
          </a:xfrm>
          <a:prstGeom prst="rect">
            <a:avLst/>
          </a:prstGeom>
        </p:spPr>
      </p:pic>
      <p:grpSp>
        <p:nvGrpSpPr>
          <p:cNvPr id="54" name="组合 53">
            <a:extLst>
              <a:ext uri="{FF2B5EF4-FFF2-40B4-BE49-F238E27FC236}">
                <a16:creationId xmlns:a16="http://schemas.microsoft.com/office/drawing/2014/main" id="{ACF7927E-7FE9-41F5-8515-999CF85B377A}"/>
              </a:ext>
            </a:extLst>
          </p:cNvPr>
          <p:cNvGrpSpPr/>
          <p:nvPr/>
        </p:nvGrpSpPr>
        <p:grpSpPr>
          <a:xfrm>
            <a:off x="596900" y="1713543"/>
            <a:ext cx="4808220" cy="460375"/>
            <a:chOff x="797704" y="1573079"/>
            <a:chExt cx="6184668" cy="460375"/>
          </a:xfrm>
        </p:grpSpPr>
        <p:sp>
          <p:nvSpPr>
            <p:cNvPr id="55" name="矩形 54">
              <a:extLst>
                <a:ext uri="{FF2B5EF4-FFF2-40B4-BE49-F238E27FC236}">
                  <a16:creationId xmlns:a16="http://schemas.microsoft.com/office/drawing/2014/main" id="{9629352F-7612-42B4-BBD0-22130D0ADFC6}"/>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6" name="文本框 55">
              <a:extLst>
                <a:ext uri="{FF2B5EF4-FFF2-40B4-BE49-F238E27FC236}">
                  <a16:creationId xmlns:a16="http://schemas.microsoft.com/office/drawing/2014/main" id="{B087B59E-E96C-45DB-BCCE-FB671D17DD7A}"/>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编写实现代码（注释）</a:t>
              </a:r>
            </a:p>
          </p:txBody>
        </p:sp>
      </p:grpSp>
      <p:sp>
        <p:nvSpPr>
          <p:cNvPr id="48" name="矩形 4">
            <a:extLst>
              <a:ext uri="{FF2B5EF4-FFF2-40B4-BE49-F238E27FC236}">
                <a16:creationId xmlns:a16="http://schemas.microsoft.com/office/drawing/2014/main" id="{471CF612-5CBA-4512-AE27-028B35D51DB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26A075E9-577D-41B8-BD78-DD6386A9763B}"/>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58EEA03B-DBCD-41D0-85A4-A15639A65354}"/>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29EE6AE9-CF12-48C5-9337-0C1342149484}"/>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2" name="TextBox 7">
            <a:extLst>
              <a:ext uri="{FF2B5EF4-FFF2-40B4-BE49-F238E27FC236}">
                <a16:creationId xmlns:a16="http://schemas.microsoft.com/office/drawing/2014/main" id="{0AD3697D-7307-4952-9DD3-1FDE50D19A31}"/>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9">
            <a:extLst>
              <a:ext uri="{FF2B5EF4-FFF2-40B4-BE49-F238E27FC236}">
                <a16:creationId xmlns:a16="http://schemas.microsoft.com/office/drawing/2014/main" id="{401263AA-0DFE-4243-B268-5641ABCF1D41}"/>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7" name="TextBox 10">
            <a:extLst>
              <a:ext uri="{FF2B5EF4-FFF2-40B4-BE49-F238E27FC236}">
                <a16:creationId xmlns:a16="http://schemas.microsoft.com/office/drawing/2014/main" id="{D8AEBBCC-AF73-4B96-9205-FD70DA4D5902}"/>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8" name="直接连接符 57">
            <a:extLst>
              <a:ext uri="{FF2B5EF4-FFF2-40B4-BE49-F238E27FC236}">
                <a16:creationId xmlns:a16="http://schemas.microsoft.com/office/drawing/2014/main" id="{CDD1EA1A-DB4B-40BB-91C7-24D4C530191C}"/>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C192748-90B1-4A25-9A6D-5B4FC52E94F3}"/>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B97BAD7A-5057-4C85-881F-049177564EA0}"/>
              </a:ext>
            </a:extLst>
          </p:cNvPr>
          <p:cNvPicPr>
            <a:picLocks noChangeAspect="1"/>
          </p:cNvPicPr>
          <p:nvPr/>
        </p:nvPicPr>
        <p:blipFill>
          <a:blip r:embed="rId4"/>
          <a:stretch>
            <a:fillRect/>
          </a:stretch>
        </p:blipFill>
        <p:spPr>
          <a:xfrm>
            <a:off x="0" y="19050"/>
            <a:ext cx="791210" cy="715645"/>
          </a:xfrm>
          <a:prstGeom prst="rect">
            <a:avLst/>
          </a:prstGeom>
        </p:spPr>
      </p:pic>
      <p:sp>
        <p:nvSpPr>
          <p:cNvPr id="61" name="TextBox 7">
            <a:extLst>
              <a:ext uri="{FF2B5EF4-FFF2-40B4-BE49-F238E27FC236}">
                <a16:creationId xmlns:a16="http://schemas.microsoft.com/office/drawing/2014/main" id="{6E1E4FA5-D1F3-4873-BDBA-D426E1846AB8}"/>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80424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2.1.4 </a:t>
            </a:r>
            <a:r>
              <a:rPr lang="zh-CN" altLang="en-US" sz="2800" b="1" dirty="0">
                <a:solidFill>
                  <a:schemeClr val="tx1">
                    <a:lumMod val="65000"/>
                    <a:lumOff val="35000"/>
                  </a:schemeClr>
                </a:solidFill>
                <a:cs typeface="+mn-ea"/>
                <a:sym typeface="+mn-lt"/>
              </a:rPr>
              <a:t>实现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57" name="文本框 56">
            <a:extLst>
              <a:ext uri="{FF2B5EF4-FFF2-40B4-BE49-F238E27FC236}">
                <a16:creationId xmlns:a16="http://schemas.microsoft.com/office/drawing/2014/main" id="{F70246C6-7AAF-45FA-8B93-4D6EA0D52237}"/>
              </a:ext>
            </a:extLst>
          </p:cNvPr>
          <p:cNvSpPr txBox="1"/>
          <p:nvPr/>
        </p:nvSpPr>
        <p:spPr>
          <a:xfrm>
            <a:off x="832244" y="2173918"/>
            <a:ext cx="6100797" cy="3901837"/>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软件实现文档往往是软件维护人员</a:t>
            </a:r>
            <a:r>
              <a:rPr lang="zh-CN" altLang="en-US" sz="2400" dirty="0">
                <a:solidFill>
                  <a:srgbClr val="C00000"/>
                </a:solidFill>
                <a:cs typeface="+mn-ea"/>
                <a:sym typeface="+mn-lt"/>
              </a:rPr>
              <a:t>了解程序</a:t>
            </a:r>
            <a:r>
              <a:rPr lang="zh-CN" altLang="en-US" sz="2400" dirty="0">
                <a:cs typeface="+mn-ea"/>
                <a:sym typeface="+mn-lt"/>
              </a:rPr>
              <a:t>时依靠的最重要文件。</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软件实现文档要说明软件模块的功能（此功能与详细设计文档应该一致），为</a:t>
            </a:r>
            <a:r>
              <a:rPr lang="zh-CN" altLang="en-US" sz="2400" dirty="0">
                <a:solidFill>
                  <a:srgbClr val="C00000"/>
                </a:solidFill>
                <a:cs typeface="+mn-ea"/>
                <a:sym typeface="+mn-lt"/>
              </a:rPr>
              <a:t>首次</a:t>
            </a:r>
            <a:r>
              <a:rPr lang="zh-CN" altLang="en-US" sz="2400" dirty="0">
                <a:cs typeface="+mn-ea"/>
                <a:sym typeface="+mn-lt"/>
              </a:rPr>
              <a:t>接触本软件模块的人员提供一个</a:t>
            </a:r>
            <a:r>
              <a:rPr lang="zh-CN" altLang="en-US" sz="2400" dirty="0">
                <a:solidFill>
                  <a:srgbClr val="C00000"/>
                </a:solidFill>
                <a:cs typeface="+mn-ea"/>
                <a:sym typeface="+mn-lt"/>
              </a:rPr>
              <a:t>全面和细致的说明</a:t>
            </a:r>
            <a:r>
              <a:rPr lang="zh-CN" altLang="en-US" sz="2400" dirty="0">
                <a:cs typeface="+mn-ea"/>
                <a:sym typeface="+mn-lt"/>
              </a:rPr>
              <a:t>。</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grpSp>
        <p:nvGrpSpPr>
          <p:cNvPr id="52" name="组合 51">
            <a:extLst>
              <a:ext uri="{FF2B5EF4-FFF2-40B4-BE49-F238E27FC236}">
                <a16:creationId xmlns:a16="http://schemas.microsoft.com/office/drawing/2014/main" id="{31951B0C-FEC5-4091-9B41-46ABEF71DFC4}"/>
              </a:ext>
            </a:extLst>
          </p:cNvPr>
          <p:cNvGrpSpPr/>
          <p:nvPr/>
        </p:nvGrpSpPr>
        <p:grpSpPr>
          <a:xfrm>
            <a:off x="596900" y="1713543"/>
            <a:ext cx="4808220" cy="460375"/>
            <a:chOff x="797704" y="1573079"/>
            <a:chExt cx="6184668" cy="460375"/>
          </a:xfrm>
        </p:grpSpPr>
        <p:sp>
          <p:nvSpPr>
            <p:cNvPr id="56" name="矩形 55">
              <a:extLst>
                <a:ext uri="{FF2B5EF4-FFF2-40B4-BE49-F238E27FC236}">
                  <a16:creationId xmlns:a16="http://schemas.microsoft.com/office/drawing/2014/main" id="{5B896834-57F8-4162-914D-A44350A0B2BD}"/>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8" name="文本框 57">
              <a:extLst>
                <a:ext uri="{FF2B5EF4-FFF2-40B4-BE49-F238E27FC236}">
                  <a16:creationId xmlns:a16="http://schemas.microsoft.com/office/drawing/2014/main" id="{A4FD53FD-5D75-41F0-A3ED-44CD443AC6EF}"/>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完成软件实现文档</a:t>
              </a:r>
            </a:p>
          </p:txBody>
        </p:sp>
      </p:grpSp>
      <p:sp>
        <p:nvSpPr>
          <p:cNvPr id="53" name="矩形 4">
            <a:extLst>
              <a:ext uri="{FF2B5EF4-FFF2-40B4-BE49-F238E27FC236}">
                <a16:creationId xmlns:a16="http://schemas.microsoft.com/office/drawing/2014/main" id="{9A509F69-7C29-4E02-A894-40BCF04B1C4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4" name="直接连接符 53">
            <a:extLst>
              <a:ext uri="{FF2B5EF4-FFF2-40B4-BE49-F238E27FC236}">
                <a16:creationId xmlns:a16="http://schemas.microsoft.com/office/drawing/2014/main" id="{2D065557-59F4-43F3-9AE8-E3CC62F89801}"/>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3BA73964-0DAF-4D4D-A245-47FA2186E0D6}"/>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9" name="TextBox 6">
            <a:extLst>
              <a:ext uri="{FF2B5EF4-FFF2-40B4-BE49-F238E27FC236}">
                <a16:creationId xmlns:a16="http://schemas.microsoft.com/office/drawing/2014/main" id="{B91F7842-6FC5-48A1-8781-8D28E0F927E8}"/>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0" name="TextBox 7">
            <a:extLst>
              <a:ext uri="{FF2B5EF4-FFF2-40B4-BE49-F238E27FC236}">
                <a16:creationId xmlns:a16="http://schemas.microsoft.com/office/drawing/2014/main" id="{C45A6A5E-897A-4E4F-8A1C-1B6534848106}"/>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1" name="TextBox 9">
            <a:extLst>
              <a:ext uri="{FF2B5EF4-FFF2-40B4-BE49-F238E27FC236}">
                <a16:creationId xmlns:a16="http://schemas.microsoft.com/office/drawing/2014/main" id="{5168E099-FFB1-4B2B-82E3-B117999D1A36}"/>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2" name="TextBox 10">
            <a:extLst>
              <a:ext uri="{FF2B5EF4-FFF2-40B4-BE49-F238E27FC236}">
                <a16:creationId xmlns:a16="http://schemas.microsoft.com/office/drawing/2014/main" id="{26A6ADCE-1A02-4231-A5FA-F8BC4865E7CC}"/>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3" name="直接连接符 62">
            <a:extLst>
              <a:ext uri="{FF2B5EF4-FFF2-40B4-BE49-F238E27FC236}">
                <a16:creationId xmlns:a16="http://schemas.microsoft.com/office/drawing/2014/main" id="{0FF91A54-EC5F-463A-9A41-E32A84715CA0}"/>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9199D89-8867-44A7-9B69-097D0199B3E5}"/>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BA8B35CC-BDC6-4238-B091-E1322EDD761E}"/>
              </a:ext>
            </a:extLst>
          </p:cNvPr>
          <p:cNvPicPr>
            <a:picLocks noChangeAspect="1"/>
          </p:cNvPicPr>
          <p:nvPr/>
        </p:nvPicPr>
        <p:blipFill>
          <a:blip r:embed="rId3"/>
          <a:stretch>
            <a:fillRect/>
          </a:stretch>
        </p:blipFill>
        <p:spPr>
          <a:xfrm>
            <a:off x="0" y="19050"/>
            <a:ext cx="791210" cy="715645"/>
          </a:xfrm>
          <a:prstGeom prst="rect">
            <a:avLst/>
          </a:prstGeom>
        </p:spPr>
      </p:pic>
      <p:sp>
        <p:nvSpPr>
          <p:cNvPr id="66" name="TextBox 7">
            <a:extLst>
              <a:ext uri="{FF2B5EF4-FFF2-40B4-BE49-F238E27FC236}">
                <a16:creationId xmlns:a16="http://schemas.microsoft.com/office/drawing/2014/main" id="{85A01025-F89F-4A05-A5F7-DAE3C81DBD2F}"/>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pic>
        <p:nvPicPr>
          <p:cNvPr id="3" name="图片 2">
            <a:extLst>
              <a:ext uri="{FF2B5EF4-FFF2-40B4-BE49-F238E27FC236}">
                <a16:creationId xmlns:a16="http://schemas.microsoft.com/office/drawing/2014/main" id="{29287EA3-EEBD-4C4B-AB65-378E66B7362F}"/>
              </a:ext>
            </a:extLst>
          </p:cNvPr>
          <p:cNvPicPr>
            <a:picLocks noChangeAspect="1"/>
          </p:cNvPicPr>
          <p:nvPr/>
        </p:nvPicPr>
        <p:blipFill>
          <a:blip r:embed="rId4"/>
          <a:stretch>
            <a:fillRect/>
          </a:stretch>
        </p:blipFill>
        <p:spPr>
          <a:xfrm>
            <a:off x="7752301" y="1564137"/>
            <a:ext cx="2852636" cy="4018808"/>
          </a:xfrm>
          <a:prstGeom prst="rect">
            <a:avLst/>
          </a:prstGeom>
        </p:spPr>
      </p:pic>
    </p:spTree>
    <p:extLst>
      <p:ext uri="{BB962C8B-B14F-4D97-AF65-F5344CB8AC3E}">
        <p14:creationId xmlns:p14="http://schemas.microsoft.com/office/powerpoint/2010/main" val="4291764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2.1.4 </a:t>
            </a:r>
            <a:r>
              <a:rPr lang="zh-CN" altLang="en-US" sz="2800" b="1" dirty="0">
                <a:solidFill>
                  <a:schemeClr val="tx1">
                    <a:lumMod val="65000"/>
                    <a:lumOff val="35000"/>
                  </a:schemeClr>
                </a:solidFill>
                <a:cs typeface="+mn-ea"/>
                <a:sym typeface="+mn-lt"/>
              </a:rPr>
              <a:t>实现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pSp>
        <p:nvGrpSpPr>
          <p:cNvPr id="48" name="组合 47">
            <a:extLst>
              <a:ext uri="{FF2B5EF4-FFF2-40B4-BE49-F238E27FC236}">
                <a16:creationId xmlns:a16="http://schemas.microsoft.com/office/drawing/2014/main" id="{1F4A9747-E153-4407-B2D5-B255498FDA33}"/>
              </a:ext>
            </a:extLst>
          </p:cNvPr>
          <p:cNvGrpSpPr/>
          <p:nvPr/>
        </p:nvGrpSpPr>
        <p:grpSpPr>
          <a:xfrm>
            <a:off x="596900" y="1713543"/>
            <a:ext cx="4808220" cy="460375"/>
            <a:chOff x="797704" y="1573079"/>
            <a:chExt cx="6184668" cy="460375"/>
          </a:xfrm>
        </p:grpSpPr>
        <p:sp>
          <p:nvSpPr>
            <p:cNvPr id="49" name="矩形 48">
              <a:extLst>
                <a:ext uri="{FF2B5EF4-FFF2-40B4-BE49-F238E27FC236}">
                  <a16:creationId xmlns:a16="http://schemas.microsoft.com/office/drawing/2014/main" id="{A874054B-195D-47DC-A094-932CBB9172AE}"/>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0" name="文本框 49">
              <a:extLst>
                <a:ext uri="{FF2B5EF4-FFF2-40B4-BE49-F238E27FC236}">
                  <a16:creationId xmlns:a16="http://schemas.microsoft.com/office/drawing/2014/main" id="{121776E2-E448-4CDC-8AC7-3C14FEDF7D0A}"/>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完成软件单元测试</a:t>
              </a:r>
            </a:p>
          </p:txBody>
        </p:sp>
      </p:grpSp>
      <p:sp>
        <p:nvSpPr>
          <p:cNvPr id="54" name="文本框 53">
            <a:extLst>
              <a:ext uri="{FF2B5EF4-FFF2-40B4-BE49-F238E27FC236}">
                <a16:creationId xmlns:a16="http://schemas.microsoft.com/office/drawing/2014/main" id="{BFF6E012-E979-4292-B216-D3205D388234}"/>
              </a:ext>
            </a:extLst>
          </p:cNvPr>
          <p:cNvSpPr txBox="1"/>
          <p:nvPr/>
        </p:nvSpPr>
        <p:spPr>
          <a:xfrm>
            <a:off x="832243" y="2173918"/>
            <a:ext cx="9877797" cy="3347840"/>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软件程序员必须在软件实现阶段完成对软件模块的单元测试工作，即</a:t>
            </a:r>
            <a:r>
              <a:rPr lang="zh-CN" altLang="en-US" sz="2400" dirty="0">
                <a:solidFill>
                  <a:srgbClr val="C00000"/>
                </a:solidFill>
                <a:cs typeface="+mn-ea"/>
                <a:sym typeface="+mn-lt"/>
              </a:rPr>
              <a:t>要求对所编写的程序模块进行软件测试</a:t>
            </a:r>
            <a:r>
              <a:rPr lang="zh-CN" altLang="en-US" sz="2400" dirty="0">
                <a:cs typeface="+mn-ea"/>
                <a:sym typeface="+mn-lt"/>
              </a:rPr>
              <a:t>，测试各种输入条件下程序计算的正确性。</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solidFill>
                  <a:srgbClr val="C00000"/>
                </a:solidFill>
                <a:cs typeface="+mn-ea"/>
                <a:sym typeface="+mn-lt"/>
              </a:rPr>
              <a:t>完成软件单元测试报告</a:t>
            </a:r>
            <a:r>
              <a:rPr lang="zh-CN" altLang="en-US" sz="2400" dirty="0">
                <a:cs typeface="+mn-ea"/>
                <a:sym typeface="+mn-lt"/>
              </a:rPr>
              <a:t>，包括已有的测试方法与测试用例选择和测试用例集合，测试条件、测试结果与覆盖率等。</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sp>
        <p:nvSpPr>
          <p:cNvPr id="51" name="矩形 4">
            <a:extLst>
              <a:ext uri="{FF2B5EF4-FFF2-40B4-BE49-F238E27FC236}">
                <a16:creationId xmlns:a16="http://schemas.microsoft.com/office/drawing/2014/main" id="{3AF76C07-1859-4A3F-9C7E-F1ED1A4D6DA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2" name="直接连接符 51">
            <a:extLst>
              <a:ext uri="{FF2B5EF4-FFF2-40B4-BE49-F238E27FC236}">
                <a16:creationId xmlns:a16="http://schemas.microsoft.com/office/drawing/2014/main" id="{E9A58768-3996-4005-8C0C-7EAD9DE03265}"/>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836E840-4FD2-4A0E-AC33-693AE226C552}"/>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5" name="TextBox 6">
            <a:extLst>
              <a:ext uri="{FF2B5EF4-FFF2-40B4-BE49-F238E27FC236}">
                <a16:creationId xmlns:a16="http://schemas.microsoft.com/office/drawing/2014/main" id="{EEEA8B3B-E3F0-4D6E-8F2C-610AF51F8615}"/>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6" name="TextBox 7">
            <a:extLst>
              <a:ext uri="{FF2B5EF4-FFF2-40B4-BE49-F238E27FC236}">
                <a16:creationId xmlns:a16="http://schemas.microsoft.com/office/drawing/2014/main" id="{305290A7-C608-4791-8E54-88FCBAED65D8}"/>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7" name="TextBox 9">
            <a:extLst>
              <a:ext uri="{FF2B5EF4-FFF2-40B4-BE49-F238E27FC236}">
                <a16:creationId xmlns:a16="http://schemas.microsoft.com/office/drawing/2014/main" id="{F06A6AE9-A8AB-435D-8593-5D7492B49122}"/>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8" name="TextBox 10">
            <a:extLst>
              <a:ext uri="{FF2B5EF4-FFF2-40B4-BE49-F238E27FC236}">
                <a16:creationId xmlns:a16="http://schemas.microsoft.com/office/drawing/2014/main" id="{83A00766-50F2-44F9-8C12-C71D99536A50}"/>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9" name="直接连接符 58">
            <a:extLst>
              <a:ext uri="{FF2B5EF4-FFF2-40B4-BE49-F238E27FC236}">
                <a16:creationId xmlns:a16="http://schemas.microsoft.com/office/drawing/2014/main" id="{E5B60960-471E-4F21-9AF6-FA8EE9BF2DB1}"/>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4F86209-BAA5-4AAE-8762-F13DC6B9FBD2}"/>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636FEBBE-E769-4D38-9182-F18DC79A8207}"/>
              </a:ext>
            </a:extLst>
          </p:cNvPr>
          <p:cNvPicPr>
            <a:picLocks noChangeAspect="1"/>
          </p:cNvPicPr>
          <p:nvPr/>
        </p:nvPicPr>
        <p:blipFill>
          <a:blip r:embed="rId3"/>
          <a:stretch>
            <a:fillRect/>
          </a:stretch>
        </p:blipFill>
        <p:spPr>
          <a:xfrm>
            <a:off x="0" y="19050"/>
            <a:ext cx="791210" cy="715645"/>
          </a:xfrm>
          <a:prstGeom prst="rect">
            <a:avLst/>
          </a:prstGeom>
        </p:spPr>
      </p:pic>
      <p:sp>
        <p:nvSpPr>
          <p:cNvPr id="62" name="TextBox 7">
            <a:extLst>
              <a:ext uri="{FF2B5EF4-FFF2-40B4-BE49-F238E27FC236}">
                <a16:creationId xmlns:a16="http://schemas.microsoft.com/office/drawing/2014/main" id="{768844CE-DA54-4957-9E20-7CE36F3D17D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050983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
          <p:cNvSpPr/>
          <p:nvPr/>
        </p:nvSpPr>
        <p:spPr>
          <a:xfrm>
            <a:off x="-1556426" y="1998319"/>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TextBox 79"/>
          <p:cNvSpPr txBox="1"/>
          <p:nvPr/>
        </p:nvSpPr>
        <p:spPr>
          <a:xfrm>
            <a:off x="-13580" y="2413648"/>
            <a:ext cx="3204723" cy="1897443"/>
          </a:xfrm>
          <a:prstGeom prst="rect">
            <a:avLst/>
          </a:prstGeom>
          <a:noFill/>
        </p:spPr>
        <p:txBody>
          <a:bodyPr wrap="none" rtlCol="0">
            <a:spAutoFit/>
          </a:bodyPr>
          <a:lstStyle/>
          <a:p>
            <a:pPr algn="ctr"/>
            <a:r>
              <a:rPr lang="zh-CN" altLang="en-US" sz="5865" b="1" dirty="0">
                <a:solidFill>
                  <a:schemeClr val="bg1"/>
                </a:solidFill>
                <a:cs typeface="+mn-ea"/>
                <a:sym typeface="+mn-lt"/>
              </a:rPr>
              <a:t>软件生命</a:t>
            </a:r>
            <a:endParaRPr lang="en-US" altLang="zh-CN" sz="5865" b="1" dirty="0">
              <a:solidFill>
                <a:schemeClr val="bg1"/>
              </a:solidFill>
              <a:cs typeface="+mn-ea"/>
              <a:sym typeface="+mn-lt"/>
            </a:endParaRPr>
          </a:p>
          <a:p>
            <a:pPr algn="ctr"/>
            <a:r>
              <a:rPr lang="zh-CN" altLang="en-US" sz="5865" b="1" dirty="0">
                <a:solidFill>
                  <a:schemeClr val="bg1"/>
                </a:solidFill>
                <a:cs typeface="+mn-ea"/>
                <a:sym typeface="+mn-lt"/>
              </a:rPr>
              <a:t>周期模型</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5021" y="6128772"/>
            <a:ext cx="2079635" cy="388226"/>
          </a:xfrm>
          <a:prstGeom prst="rect">
            <a:avLst/>
          </a:prstGeom>
        </p:spPr>
      </p:pic>
      <p:sp>
        <p:nvSpPr>
          <p:cNvPr id="15" name="圆角矩形 4"/>
          <p:cNvSpPr/>
          <p:nvPr/>
        </p:nvSpPr>
        <p:spPr>
          <a:xfrm>
            <a:off x="5939756" y="1307297"/>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01</a:t>
            </a:r>
            <a:endParaRPr lang="zh-CN" altLang="en-US" b="1" dirty="0">
              <a:cs typeface="+mn-ea"/>
              <a:sym typeface="+mn-lt"/>
            </a:endParaRPr>
          </a:p>
        </p:txBody>
      </p:sp>
      <p:sp>
        <p:nvSpPr>
          <p:cNvPr id="16" name="圆角矩形 5"/>
          <p:cNvSpPr/>
          <p:nvPr/>
        </p:nvSpPr>
        <p:spPr>
          <a:xfrm>
            <a:off x="5939756" y="3222440"/>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03</a:t>
            </a:r>
            <a:endParaRPr lang="zh-CN" altLang="en-US" b="1" dirty="0">
              <a:cs typeface="+mn-ea"/>
              <a:sym typeface="+mn-lt"/>
            </a:endParaRPr>
          </a:p>
        </p:txBody>
      </p:sp>
      <p:sp>
        <p:nvSpPr>
          <p:cNvPr id="18" name="圆角矩形 6"/>
          <p:cNvSpPr/>
          <p:nvPr/>
        </p:nvSpPr>
        <p:spPr>
          <a:xfrm>
            <a:off x="5939756" y="4190365"/>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04</a:t>
            </a:r>
            <a:endParaRPr lang="zh-CN" altLang="en-US" b="1" dirty="0">
              <a:cs typeface="+mn-ea"/>
              <a:sym typeface="+mn-lt"/>
            </a:endParaRPr>
          </a:p>
        </p:txBody>
      </p:sp>
      <p:sp>
        <p:nvSpPr>
          <p:cNvPr id="21" name="圆角矩形 58"/>
          <p:cNvSpPr/>
          <p:nvPr/>
        </p:nvSpPr>
        <p:spPr>
          <a:xfrm>
            <a:off x="7044656" y="1307297"/>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软件过程与软件模型</a:t>
            </a:r>
          </a:p>
        </p:txBody>
      </p:sp>
      <p:sp>
        <p:nvSpPr>
          <p:cNvPr id="22" name="圆角矩形 59"/>
          <p:cNvSpPr/>
          <p:nvPr/>
        </p:nvSpPr>
        <p:spPr>
          <a:xfrm>
            <a:off x="7044656" y="3222440"/>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软件过程模型</a:t>
            </a:r>
          </a:p>
        </p:txBody>
      </p:sp>
      <p:sp>
        <p:nvSpPr>
          <p:cNvPr id="23" name="圆角矩形 60"/>
          <p:cNvSpPr/>
          <p:nvPr/>
        </p:nvSpPr>
        <p:spPr>
          <a:xfrm>
            <a:off x="7044656" y="4190365"/>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各种模型的比较</a:t>
            </a:r>
          </a:p>
        </p:txBody>
      </p:sp>
      <p:sp>
        <p:nvSpPr>
          <p:cNvPr id="27" name="圆角矩形 7"/>
          <p:cNvSpPr/>
          <p:nvPr/>
        </p:nvSpPr>
        <p:spPr>
          <a:xfrm>
            <a:off x="5939756" y="2295929"/>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02</a:t>
            </a:r>
            <a:endParaRPr lang="zh-CN" altLang="en-US" b="1" dirty="0">
              <a:cs typeface="+mn-ea"/>
              <a:sym typeface="+mn-lt"/>
            </a:endParaRPr>
          </a:p>
        </p:txBody>
      </p:sp>
      <p:sp>
        <p:nvSpPr>
          <p:cNvPr id="28" name="圆角矩形 61"/>
          <p:cNvSpPr/>
          <p:nvPr/>
        </p:nvSpPr>
        <p:spPr>
          <a:xfrm>
            <a:off x="7044656" y="2295929"/>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软件开发的困难与问题</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395605" y="1205399"/>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2.1.5 </a:t>
            </a:r>
            <a:r>
              <a:rPr lang="zh-CN" altLang="en-US" sz="2800" b="1" dirty="0">
                <a:solidFill>
                  <a:schemeClr val="tx1">
                    <a:lumMod val="65000"/>
                    <a:lumOff val="35000"/>
                  </a:schemeClr>
                </a:solidFill>
                <a:cs typeface="+mn-ea"/>
                <a:sym typeface="+mn-lt"/>
              </a:rPr>
              <a:t>测试与交付</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pSp>
        <p:nvGrpSpPr>
          <p:cNvPr id="49" name="组合 48">
            <a:extLst>
              <a:ext uri="{FF2B5EF4-FFF2-40B4-BE49-F238E27FC236}">
                <a16:creationId xmlns:a16="http://schemas.microsoft.com/office/drawing/2014/main" id="{C1385A48-E122-4540-B100-6BC3ECCBAF3D}"/>
              </a:ext>
            </a:extLst>
          </p:cNvPr>
          <p:cNvGrpSpPr/>
          <p:nvPr/>
        </p:nvGrpSpPr>
        <p:grpSpPr>
          <a:xfrm>
            <a:off x="6038874" y="4324730"/>
            <a:ext cx="4722289" cy="2138029"/>
            <a:chOff x="5674621" y="3541500"/>
            <a:chExt cx="4722289" cy="2138029"/>
          </a:xfrm>
        </p:grpSpPr>
        <p:sp>
          <p:nvSpPr>
            <p:cNvPr id="50" name="object 7">
              <a:extLst>
                <a:ext uri="{FF2B5EF4-FFF2-40B4-BE49-F238E27FC236}">
                  <a16:creationId xmlns:a16="http://schemas.microsoft.com/office/drawing/2014/main" id="{E41BED2C-42AF-4FB9-998E-555AAB9DE6C3}"/>
                </a:ext>
              </a:extLst>
            </p:cNvPr>
            <p:cNvSpPr/>
            <p:nvPr/>
          </p:nvSpPr>
          <p:spPr>
            <a:xfrm>
              <a:off x="5804968" y="3840262"/>
              <a:ext cx="4290324" cy="1839267"/>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51" name="object 8">
              <a:extLst>
                <a:ext uri="{FF2B5EF4-FFF2-40B4-BE49-F238E27FC236}">
                  <a16:creationId xmlns:a16="http://schemas.microsoft.com/office/drawing/2014/main" id="{B8C609BC-4D0A-41A0-AC4A-A3E330EB052C}"/>
                </a:ext>
              </a:extLst>
            </p:cNvPr>
            <p:cNvSpPr/>
            <p:nvPr/>
          </p:nvSpPr>
          <p:spPr>
            <a:xfrm>
              <a:off x="6735053" y="4096712"/>
              <a:ext cx="2289810" cy="994410"/>
            </a:xfrm>
            <a:custGeom>
              <a:avLst/>
              <a:gdLst/>
              <a:ahLst/>
              <a:cxnLst/>
              <a:rect l="l" t="t" r="r" b="b"/>
              <a:pathLst>
                <a:path w="2289809" h="994410">
                  <a:moveTo>
                    <a:pt x="0" y="994177"/>
                  </a:moveTo>
                  <a:lnTo>
                    <a:pt x="2289410" y="0"/>
                  </a:lnTo>
                </a:path>
              </a:pathLst>
            </a:custGeom>
            <a:ln w="9524">
              <a:solidFill>
                <a:srgbClr val="FFFFFF"/>
              </a:solidFill>
            </a:ln>
          </p:spPr>
          <p:txBody>
            <a:bodyPr wrap="square" lIns="0" tIns="0" rIns="0" bIns="0" rtlCol="0"/>
            <a:lstStyle/>
            <a:p>
              <a:endParaRPr>
                <a:cs typeface="+mn-ea"/>
                <a:sym typeface="+mn-lt"/>
              </a:endParaRPr>
            </a:p>
          </p:txBody>
        </p:sp>
        <p:sp>
          <p:nvSpPr>
            <p:cNvPr id="52" name="object 9">
              <a:extLst>
                <a:ext uri="{FF2B5EF4-FFF2-40B4-BE49-F238E27FC236}">
                  <a16:creationId xmlns:a16="http://schemas.microsoft.com/office/drawing/2014/main" id="{80565A6B-5CE1-43E3-9616-25676EFB5CDD}"/>
                </a:ext>
              </a:extLst>
            </p:cNvPr>
            <p:cNvSpPr/>
            <p:nvPr/>
          </p:nvSpPr>
          <p:spPr>
            <a:xfrm>
              <a:off x="6711755" y="5035708"/>
              <a:ext cx="85090" cy="70485"/>
            </a:xfrm>
            <a:custGeom>
              <a:avLst/>
              <a:gdLst/>
              <a:ahLst/>
              <a:cxnLst/>
              <a:rect l="l" t="t" r="r" b="b"/>
              <a:pathLst>
                <a:path w="85090" h="70485">
                  <a:moveTo>
                    <a:pt x="54717" y="0"/>
                  </a:moveTo>
                  <a:lnTo>
                    <a:pt x="0" y="65298"/>
                  </a:lnTo>
                  <a:lnTo>
                    <a:pt x="85069" y="69893"/>
                  </a:lnTo>
                  <a:lnTo>
                    <a:pt x="54717" y="0"/>
                  </a:lnTo>
                  <a:close/>
                </a:path>
              </a:pathLst>
            </a:custGeom>
            <a:solidFill>
              <a:srgbClr val="FFFFFF"/>
            </a:solidFill>
          </p:spPr>
          <p:txBody>
            <a:bodyPr wrap="square" lIns="0" tIns="0" rIns="0" bIns="0" rtlCol="0"/>
            <a:lstStyle/>
            <a:p>
              <a:endParaRPr>
                <a:cs typeface="+mn-ea"/>
                <a:sym typeface="+mn-lt"/>
              </a:endParaRPr>
            </a:p>
          </p:txBody>
        </p:sp>
        <p:sp>
          <p:nvSpPr>
            <p:cNvPr id="53" name="object 10">
              <a:extLst>
                <a:ext uri="{FF2B5EF4-FFF2-40B4-BE49-F238E27FC236}">
                  <a16:creationId xmlns:a16="http://schemas.microsoft.com/office/drawing/2014/main" id="{7479DF1B-A3E2-43D2-B7DE-F4FFDA8AAB2F}"/>
                </a:ext>
              </a:extLst>
            </p:cNvPr>
            <p:cNvSpPr/>
            <p:nvPr/>
          </p:nvSpPr>
          <p:spPr>
            <a:xfrm>
              <a:off x="8962692" y="4081999"/>
              <a:ext cx="85090" cy="70485"/>
            </a:xfrm>
            <a:custGeom>
              <a:avLst/>
              <a:gdLst/>
              <a:ahLst/>
              <a:cxnLst/>
              <a:rect l="l" t="t" r="r" b="b"/>
              <a:pathLst>
                <a:path w="85090" h="70485">
                  <a:moveTo>
                    <a:pt x="0" y="0"/>
                  </a:moveTo>
                  <a:lnTo>
                    <a:pt x="30350" y="69893"/>
                  </a:lnTo>
                  <a:lnTo>
                    <a:pt x="85069" y="4594"/>
                  </a:lnTo>
                  <a:lnTo>
                    <a:pt x="0" y="0"/>
                  </a:lnTo>
                  <a:close/>
                </a:path>
              </a:pathLst>
            </a:custGeom>
            <a:solidFill>
              <a:srgbClr val="FFFFFF"/>
            </a:solidFill>
          </p:spPr>
          <p:txBody>
            <a:bodyPr wrap="square" lIns="0" tIns="0" rIns="0" bIns="0" rtlCol="0"/>
            <a:lstStyle/>
            <a:p>
              <a:endParaRPr>
                <a:cs typeface="+mn-ea"/>
                <a:sym typeface="+mn-lt"/>
              </a:endParaRPr>
            </a:p>
          </p:txBody>
        </p:sp>
        <p:sp>
          <p:nvSpPr>
            <p:cNvPr id="54" name="object 11">
              <a:extLst>
                <a:ext uri="{FF2B5EF4-FFF2-40B4-BE49-F238E27FC236}">
                  <a16:creationId xmlns:a16="http://schemas.microsoft.com/office/drawing/2014/main" id="{DE6FC545-7DB2-4942-B0C4-5343E022D009}"/>
                </a:ext>
              </a:extLst>
            </p:cNvPr>
            <p:cNvSpPr/>
            <p:nvPr/>
          </p:nvSpPr>
          <p:spPr>
            <a:xfrm>
              <a:off x="6236006" y="4587196"/>
              <a:ext cx="3344545" cy="0"/>
            </a:xfrm>
            <a:custGeom>
              <a:avLst/>
              <a:gdLst/>
              <a:ahLst/>
              <a:cxnLst/>
              <a:rect l="l" t="t" r="r" b="b"/>
              <a:pathLst>
                <a:path w="3344545">
                  <a:moveTo>
                    <a:pt x="0" y="0"/>
                  </a:moveTo>
                  <a:lnTo>
                    <a:pt x="3344517" y="0"/>
                  </a:lnTo>
                </a:path>
              </a:pathLst>
            </a:custGeom>
            <a:ln w="28574">
              <a:solidFill>
                <a:srgbClr val="FFFFFF"/>
              </a:solidFill>
            </a:ln>
          </p:spPr>
          <p:txBody>
            <a:bodyPr wrap="square" lIns="0" tIns="0" rIns="0" bIns="0" rtlCol="0"/>
            <a:lstStyle/>
            <a:p>
              <a:endParaRPr>
                <a:cs typeface="+mn-ea"/>
                <a:sym typeface="+mn-lt"/>
              </a:endParaRPr>
            </a:p>
          </p:txBody>
        </p:sp>
        <p:sp>
          <p:nvSpPr>
            <p:cNvPr id="55" name="object 12">
              <a:extLst>
                <a:ext uri="{FF2B5EF4-FFF2-40B4-BE49-F238E27FC236}">
                  <a16:creationId xmlns:a16="http://schemas.microsoft.com/office/drawing/2014/main" id="{26073C14-93B1-49A6-B233-482F2EA0E89D}"/>
                </a:ext>
              </a:extLst>
            </p:cNvPr>
            <p:cNvSpPr/>
            <p:nvPr/>
          </p:nvSpPr>
          <p:spPr>
            <a:xfrm>
              <a:off x="7115821" y="3892466"/>
              <a:ext cx="1288415" cy="1612265"/>
            </a:xfrm>
            <a:custGeom>
              <a:avLst/>
              <a:gdLst/>
              <a:ahLst/>
              <a:cxnLst/>
              <a:rect l="l" t="t" r="r" b="b"/>
              <a:pathLst>
                <a:path w="1288415" h="1612264">
                  <a:moveTo>
                    <a:pt x="1288018" y="0"/>
                  </a:moveTo>
                  <a:lnTo>
                    <a:pt x="0" y="1612113"/>
                  </a:lnTo>
                </a:path>
              </a:pathLst>
            </a:custGeom>
            <a:ln w="9524">
              <a:solidFill>
                <a:srgbClr val="FFFFFF"/>
              </a:solidFill>
            </a:ln>
          </p:spPr>
          <p:txBody>
            <a:bodyPr wrap="square" lIns="0" tIns="0" rIns="0" bIns="0" rtlCol="0"/>
            <a:lstStyle/>
            <a:p>
              <a:endParaRPr>
                <a:cs typeface="+mn-ea"/>
                <a:sym typeface="+mn-lt"/>
              </a:endParaRPr>
            </a:p>
          </p:txBody>
        </p:sp>
        <p:sp>
          <p:nvSpPr>
            <p:cNvPr id="56" name="object 13">
              <a:extLst>
                <a:ext uri="{FF2B5EF4-FFF2-40B4-BE49-F238E27FC236}">
                  <a16:creationId xmlns:a16="http://schemas.microsoft.com/office/drawing/2014/main" id="{B228E6AC-7300-45F2-AF1B-E6323125231E}"/>
                </a:ext>
              </a:extLst>
            </p:cNvPr>
            <p:cNvSpPr/>
            <p:nvPr/>
          </p:nvSpPr>
          <p:spPr>
            <a:xfrm>
              <a:off x="8342365" y="3872622"/>
              <a:ext cx="77470" cy="83820"/>
            </a:xfrm>
            <a:custGeom>
              <a:avLst/>
              <a:gdLst/>
              <a:ahLst/>
              <a:cxnLst/>
              <a:rect l="l" t="t" r="r" b="b"/>
              <a:pathLst>
                <a:path w="77470" h="83820">
                  <a:moveTo>
                    <a:pt x="77329" y="0"/>
                  </a:moveTo>
                  <a:lnTo>
                    <a:pt x="0" y="35750"/>
                  </a:lnTo>
                  <a:lnTo>
                    <a:pt x="59531" y="83314"/>
                  </a:lnTo>
                  <a:lnTo>
                    <a:pt x="77329" y="0"/>
                  </a:lnTo>
                  <a:close/>
                </a:path>
              </a:pathLst>
            </a:custGeom>
            <a:solidFill>
              <a:srgbClr val="FFFFFF"/>
            </a:solidFill>
          </p:spPr>
          <p:txBody>
            <a:bodyPr wrap="square" lIns="0" tIns="0" rIns="0" bIns="0" rtlCol="0"/>
            <a:lstStyle/>
            <a:p>
              <a:endParaRPr>
                <a:cs typeface="+mn-ea"/>
                <a:sym typeface="+mn-lt"/>
              </a:endParaRPr>
            </a:p>
          </p:txBody>
        </p:sp>
        <p:sp>
          <p:nvSpPr>
            <p:cNvPr id="57" name="object 14">
              <a:extLst>
                <a:ext uri="{FF2B5EF4-FFF2-40B4-BE49-F238E27FC236}">
                  <a16:creationId xmlns:a16="http://schemas.microsoft.com/office/drawing/2014/main" id="{0B91660F-6E91-44F2-84AE-D252BB750458}"/>
                </a:ext>
              </a:extLst>
            </p:cNvPr>
            <p:cNvSpPr/>
            <p:nvPr/>
          </p:nvSpPr>
          <p:spPr>
            <a:xfrm>
              <a:off x="7099966" y="5441109"/>
              <a:ext cx="77470" cy="83820"/>
            </a:xfrm>
            <a:custGeom>
              <a:avLst/>
              <a:gdLst/>
              <a:ahLst/>
              <a:cxnLst/>
              <a:rect l="l" t="t" r="r" b="b"/>
              <a:pathLst>
                <a:path w="77470" h="83820">
                  <a:moveTo>
                    <a:pt x="17797" y="0"/>
                  </a:moveTo>
                  <a:lnTo>
                    <a:pt x="0" y="83314"/>
                  </a:lnTo>
                  <a:lnTo>
                    <a:pt x="77330" y="47564"/>
                  </a:lnTo>
                  <a:lnTo>
                    <a:pt x="17797" y="0"/>
                  </a:lnTo>
                  <a:close/>
                </a:path>
              </a:pathLst>
            </a:custGeom>
            <a:solidFill>
              <a:srgbClr val="FFFFFF"/>
            </a:solidFill>
          </p:spPr>
          <p:txBody>
            <a:bodyPr wrap="square" lIns="0" tIns="0" rIns="0" bIns="0" rtlCol="0"/>
            <a:lstStyle/>
            <a:p>
              <a:endParaRPr>
                <a:cs typeface="+mn-ea"/>
                <a:sym typeface="+mn-lt"/>
              </a:endParaRPr>
            </a:p>
          </p:txBody>
        </p:sp>
        <p:sp>
          <p:nvSpPr>
            <p:cNvPr id="58" name="object 15">
              <a:extLst>
                <a:ext uri="{FF2B5EF4-FFF2-40B4-BE49-F238E27FC236}">
                  <a16:creationId xmlns:a16="http://schemas.microsoft.com/office/drawing/2014/main" id="{ACBFD913-82E0-46DA-BAFD-F3664F8B9391}"/>
                </a:ext>
              </a:extLst>
            </p:cNvPr>
            <p:cNvSpPr/>
            <p:nvPr/>
          </p:nvSpPr>
          <p:spPr>
            <a:xfrm>
              <a:off x="5814491" y="4806041"/>
              <a:ext cx="878233" cy="168415"/>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59" name="object 16">
              <a:extLst>
                <a:ext uri="{FF2B5EF4-FFF2-40B4-BE49-F238E27FC236}">
                  <a16:creationId xmlns:a16="http://schemas.microsoft.com/office/drawing/2014/main" id="{3058EB3F-CE6A-4FF7-AF78-72F7DE2FC872}"/>
                </a:ext>
              </a:extLst>
            </p:cNvPr>
            <p:cNvSpPr/>
            <p:nvPr/>
          </p:nvSpPr>
          <p:spPr>
            <a:xfrm>
              <a:off x="6175109" y="5403583"/>
              <a:ext cx="878233" cy="243583"/>
            </a:xfrm>
            <a:prstGeom prst="rect">
              <a:avLst/>
            </a:prstGeom>
            <a:blipFill>
              <a:blip r:embed="rId5" cstate="print"/>
              <a:stretch>
                <a:fillRect/>
              </a:stretch>
            </a:blipFill>
          </p:spPr>
          <p:txBody>
            <a:bodyPr wrap="square" lIns="0" tIns="0" rIns="0" bIns="0" rtlCol="0"/>
            <a:lstStyle/>
            <a:p>
              <a:endParaRPr>
                <a:cs typeface="+mn-ea"/>
                <a:sym typeface="+mn-lt"/>
              </a:endParaRPr>
            </a:p>
          </p:txBody>
        </p:sp>
        <p:sp>
          <p:nvSpPr>
            <p:cNvPr id="60" name="object 17">
              <a:extLst>
                <a:ext uri="{FF2B5EF4-FFF2-40B4-BE49-F238E27FC236}">
                  <a16:creationId xmlns:a16="http://schemas.microsoft.com/office/drawing/2014/main" id="{88537389-865E-48BA-9777-57D345448FF1}"/>
                </a:ext>
              </a:extLst>
            </p:cNvPr>
            <p:cNvSpPr/>
            <p:nvPr/>
          </p:nvSpPr>
          <p:spPr>
            <a:xfrm>
              <a:off x="9519629" y="4806042"/>
              <a:ext cx="877281" cy="243583"/>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61" name="object 18">
              <a:extLst>
                <a:ext uri="{FF2B5EF4-FFF2-40B4-BE49-F238E27FC236}">
                  <a16:creationId xmlns:a16="http://schemas.microsoft.com/office/drawing/2014/main" id="{C83D706F-E10D-4482-A34C-DBEA18B19E0C}"/>
                </a:ext>
              </a:extLst>
            </p:cNvPr>
            <p:cNvSpPr/>
            <p:nvPr/>
          </p:nvSpPr>
          <p:spPr>
            <a:xfrm>
              <a:off x="9019140" y="4168538"/>
              <a:ext cx="878232" cy="243583"/>
            </a:xfrm>
            <a:prstGeom prst="rect">
              <a:avLst/>
            </a:prstGeom>
            <a:blipFill>
              <a:blip r:embed="rId7" cstate="print"/>
              <a:stretch>
                <a:fillRect/>
              </a:stretch>
            </a:blipFill>
          </p:spPr>
          <p:txBody>
            <a:bodyPr wrap="square" lIns="0" tIns="0" rIns="0" bIns="0" rtlCol="0"/>
            <a:lstStyle/>
            <a:p>
              <a:endParaRPr>
                <a:cs typeface="+mn-ea"/>
                <a:sym typeface="+mn-lt"/>
              </a:endParaRPr>
            </a:p>
          </p:txBody>
        </p:sp>
        <p:sp>
          <p:nvSpPr>
            <p:cNvPr id="62" name="object 19">
              <a:extLst>
                <a:ext uri="{FF2B5EF4-FFF2-40B4-BE49-F238E27FC236}">
                  <a16:creationId xmlns:a16="http://schemas.microsoft.com/office/drawing/2014/main" id="{094559B5-41F2-46FB-9EF1-C1D0F2EC6A87}"/>
                </a:ext>
              </a:extLst>
            </p:cNvPr>
            <p:cNvSpPr/>
            <p:nvPr/>
          </p:nvSpPr>
          <p:spPr>
            <a:xfrm>
              <a:off x="5674621" y="4147605"/>
              <a:ext cx="709817" cy="708867"/>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63" name="object 20">
              <a:extLst>
                <a:ext uri="{FF2B5EF4-FFF2-40B4-BE49-F238E27FC236}">
                  <a16:creationId xmlns:a16="http://schemas.microsoft.com/office/drawing/2014/main" id="{341A3D9B-AEB8-4B29-8032-FA824062E362}"/>
                </a:ext>
              </a:extLst>
            </p:cNvPr>
            <p:cNvSpPr/>
            <p:nvPr/>
          </p:nvSpPr>
          <p:spPr>
            <a:xfrm>
              <a:off x="9417818" y="4135235"/>
              <a:ext cx="877281" cy="910309"/>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64" name="object 21">
              <a:extLst>
                <a:ext uri="{FF2B5EF4-FFF2-40B4-BE49-F238E27FC236}">
                  <a16:creationId xmlns:a16="http://schemas.microsoft.com/office/drawing/2014/main" id="{0BC6D0CB-8AB5-4E1C-8F0E-BEECCC501B8F}"/>
                </a:ext>
              </a:extLst>
            </p:cNvPr>
            <p:cNvSpPr/>
            <p:nvPr/>
          </p:nvSpPr>
          <p:spPr>
            <a:xfrm>
              <a:off x="9019140" y="3541500"/>
              <a:ext cx="702205" cy="701254"/>
            </a:xfrm>
            <a:prstGeom prst="rect">
              <a:avLst/>
            </a:prstGeom>
            <a:blipFill>
              <a:blip r:embed="rId10" cstate="print"/>
              <a:stretch>
                <a:fillRect/>
              </a:stretch>
            </a:blipFill>
          </p:spPr>
          <p:txBody>
            <a:bodyPr wrap="square" lIns="0" tIns="0" rIns="0" bIns="0" rtlCol="0"/>
            <a:lstStyle/>
            <a:p>
              <a:endParaRPr>
                <a:cs typeface="+mn-ea"/>
                <a:sym typeface="+mn-lt"/>
              </a:endParaRPr>
            </a:p>
          </p:txBody>
        </p:sp>
        <p:sp>
          <p:nvSpPr>
            <p:cNvPr id="65" name="object 22">
              <a:extLst>
                <a:ext uri="{FF2B5EF4-FFF2-40B4-BE49-F238E27FC236}">
                  <a16:creationId xmlns:a16="http://schemas.microsoft.com/office/drawing/2014/main" id="{8BDE057C-CA36-4C0F-B2D3-EEF95A00D420}"/>
                </a:ext>
              </a:extLst>
            </p:cNvPr>
            <p:cNvSpPr/>
            <p:nvPr/>
          </p:nvSpPr>
          <p:spPr>
            <a:xfrm>
              <a:off x="6146566" y="4817460"/>
              <a:ext cx="706963" cy="706963"/>
            </a:xfrm>
            <a:prstGeom prst="rect">
              <a:avLst/>
            </a:prstGeom>
            <a:blipFill>
              <a:blip r:embed="rId11" cstate="print"/>
              <a:stretch>
                <a:fillRect/>
              </a:stretch>
            </a:blipFill>
          </p:spPr>
          <p:txBody>
            <a:bodyPr wrap="square" lIns="0" tIns="0" rIns="0" bIns="0" rtlCol="0"/>
            <a:lstStyle/>
            <a:p>
              <a:endParaRPr>
                <a:cs typeface="+mn-ea"/>
                <a:sym typeface="+mn-lt"/>
              </a:endParaRPr>
            </a:p>
          </p:txBody>
        </p:sp>
        <p:sp>
          <p:nvSpPr>
            <p:cNvPr id="66" name="object 23">
              <a:extLst>
                <a:ext uri="{FF2B5EF4-FFF2-40B4-BE49-F238E27FC236}">
                  <a16:creationId xmlns:a16="http://schemas.microsoft.com/office/drawing/2014/main" id="{59F4576E-121B-4EFB-BCBD-20EC4F421440}"/>
                </a:ext>
              </a:extLst>
            </p:cNvPr>
            <p:cNvSpPr/>
            <p:nvPr/>
          </p:nvSpPr>
          <p:spPr>
            <a:xfrm>
              <a:off x="7099968" y="4429248"/>
              <a:ext cx="2771716" cy="910585"/>
            </a:xfrm>
            <a:prstGeom prst="rect">
              <a:avLst/>
            </a:prstGeom>
            <a:blipFill>
              <a:blip r:embed="rId12" cstate="print"/>
              <a:stretch>
                <a:fillRect/>
              </a:stretch>
            </a:blipFill>
          </p:spPr>
          <p:txBody>
            <a:bodyPr wrap="square" lIns="0" tIns="0" rIns="0" bIns="0" rtlCol="0"/>
            <a:lstStyle/>
            <a:p>
              <a:endParaRPr>
                <a:cs typeface="+mn-ea"/>
                <a:sym typeface="+mn-lt"/>
              </a:endParaRPr>
            </a:p>
          </p:txBody>
        </p:sp>
        <p:sp>
          <p:nvSpPr>
            <p:cNvPr id="67" name="object 24">
              <a:extLst>
                <a:ext uri="{FF2B5EF4-FFF2-40B4-BE49-F238E27FC236}">
                  <a16:creationId xmlns:a16="http://schemas.microsoft.com/office/drawing/2014/main" id="{7CC03DB2-8AFF-4F24-9736-9AE4A036A6D0}"/>
                </a:ext>
              </a:extLst>
            </p:cNvPr>
            <p:cNvSpPr/>
            <p:nvPr/>
          </p:nvSpPr>
          <p:spPr>
            <a:xfrm>
              <a:off x="6812278" y="4002578"/>
              <a:ext cx="2152995" cy="1105592"/>
            </a:xfrm>
            <a:prstGeom prst="rect">
              <a:avLst/>
            </a:prstGeom>
            <a:blipFill>
              <a:blip r:embed="rId13" cstate="print"/>
              <a:stretch>
                <a:fillRect/>
              </a:stretch>
            </a:blipFill>
          </p:spPr>
          <p:txBody>
            <a:bodyPr wrap="square" lIns="0" tIns="0" rIns="0" bIns="0" rtlCol="0"/>
            <a:lstStyle/>
            <a:p>
              <a:endParaRPr>
                <a:cs typeface="+mn-ea"/>
                <a:sym typeface="+mn-lt"/>
              </a:endParaRPr>
            </a:p>
          </p:txBody>
        </p:sp>
        <p:sp>
          <p:nvSpPr>
            <p:cNvPr id="68" name="object 25">
              <a:extLst>
                <a:ext uri="{FF2B5EF4-FFF2-40B4-BE49-F238E27FC236}">
                  <a16:creationId xmlns:a16="http://schemas.microsoft.com/office/drawing/2014/main" id="{2F8D5EB5-B27E-4B32-9EDF-B22852D92E4C}"/>
                </a:ext>
              </a:extLst>
            </p:cNvPr>
            <p:cNvSpPr/>
            <p:nvPr/>
          </p:nvSpPr>
          <p:spPr>
            <a:xfrm>
              <a:off x="7165569" y="3832168"/>
              <a:ext cx="1446414" cy="868679"/>
            </a:xfrm>
            <a:prstGeom prst="rect">
              <a:avLst/>
            </a:prstGeom>
            <a:blipFill>
              <a:blip r:embed="rId14" cstate="print"/>
              <a:stretch>
                <a:fillRect/>
              </a:stretch>
            </a:blipFill>
          </p:spPr>
          <p:txBody>
            <a:bodyPr wrap="square" lIns="0" tIns="0" rIns="0" bIns="0" rtlCol="0"/>
            <a:lstStyle/>
            <a:p>
              <a:endParaRPr dirty="0">
                <a:cs typeface="+mn-ea"/>
                <a:sym typeface="+mn-lt"/>
              </a:endParaRPr>
            </a:p>
          </p:txBody>
        </p:sp>
        <p:sp>
          <p:nvSpPr>
            <p:cNvPr id="69" name="object 26">
              <a:extLst>
                <a:ext uri="{FF2B5EF4-FFF2-40B4-BE49-F238E27FC236}">
                  <a16:creationId xmlns:a16="http://schemas.microsoft.com/office/drawing/2014/main" id="{D24D7775-29D1-4563-824C-A136920F5A1D}"/>
                </a:ext>
              </a:extLst>
            </p:cNvPr>
            <p:cNvSpPr txBox="1"/>
            <p:nvPr/>
          </p:nvSpPr>
          <p:spPr>
            <a:xfrm>
              <a:off x="9568797" y="4140418"/>
              <a:ext cx="734616" cy="843821"/>
            </a:xfrm>
            <a:prstGeom prst="rect">
              <a:avLst/>
            </a:prstGeom>
          </p:spPr>
          <p:txBody>
            <a:bodyPr vert="horz" wrap="square" lIns="0" tIns="12700" rIns="0" bIns="0" rtlCol="0">
              <a:spAutoFit/>
            </a:bodyPr>
            <a:lstStyle/>
            <a:p>
              <a:pPr marL="12700">
                <a:lnSpc>
                  <a:spcPct val="100000"/>
                </a:lnSpc>
                <a:spcBef>
                  <a:spcPts val="100"/>
                </a:spcBef>
              </a:pPr>
              <a:r>
                <a:rPr lang="en-US" dirty="0">
                  <a:solidFill>
                    <a:srgbClr val="FFFFFF"/>
                  </a:solidFill>
                  <a:cs typeface="+mn-ea"/>
                  <a:sym typeface="+mn-lt"/>
                </a:rPr>
                <a:t>A</a:t>
              </a:r>
              <a:r>
                <a:rPr lang="en-US" altLang="zh-CN" dirty="0">
                  <a:solidFill>
                    <a:srgbClr val="FFFFFF"/>
                  </a:solidFill>
                  <a:cs typeface="+mn-ea"/>
                  <a:sym typeface="+mn-lt"/>
                </a:rPr>
                <a:t>lpha</a:t>
              </a:r>
              <a:r>
                <a:rPr lang="zh-CN" altLang="en-US" dirty="0">
                  <a:solidFill>
                    <a:srgbClr val="FFFFFF"/>
                  </a:solidFill>
                  <a:cs typeface="+mn-ea"/>
                  <a:sym typeface="+mn-lt"/>
                </a:rPr>
                <a:t>和</a:t>
              </a:r>
              <a:r>
                <a:rPr lang="en-US" altLang="zh-CN" dirty="0">
                  <a:solidFill>
                    <a:srgbClr val="FFFFFF"/>
                  </a:solidFill>
                  <a:cs typeface="+mn-ea"/>
                  <a:sym typeface="+mn-lt"/>
                </a:rPr>
                <a:t>Beta</a:t>
              </a:r>
              <a:r>
                <a:rPr lang="zh-CN" altLang="en-US" dirty="0">
                  <a:solidFill>
                    <a:srgbClr val="FFFFFF"/>
                  </a:solidFill>
                  <a:cs typeface="+mn-ea"/>
                  <a:sym typeface="+mn-lt"/>
                </a:rPr>
                <a:t>测试</a:t>
              </a:r>
              <a:endParaRPr sz="1800" dirty="0">
                <a:cs typeface="+mn-ea"/>
                <a:sym typeface="+mn-lt"/>
              </a:endParaRPr>
            </a:p>
          </p:txBody>
        </p:sp>
        <p:sp>
          <p:nvSpPr>
            <p:cNvPr id="70" name="object 27">
              <a:extLst>
                <a:ext uri="{FF2B5EF4-FFF2-40B4-BE49-F238E27FC236}">
                  <a16:creationId xmlns:a16="http://schemas.microsoft.com/office/drawing/2014/main" id="{A10E21B5-CD41-4BE7-A7D7-302C94FCEE38}"/>
                </a:ext>
              </a:extLst>
            </p:cNvPr>
            <p:cNvSpPr txBox="1"/>
            <p:nvPr/>
          </p:nvSpPr>
          <p:spPr>
            <a:xfrm>
              <a:off x="5773643" y="4233510"/>
              <a:ext cx="482600" cy="566822"/>
            </a:xfrm>
            <a:prstGeom prst="rect">
              <a:avLst/>
            </a:prstGeom>
          </p:spPr>
          <p:txBody>
            <a:bodyPr vert="horz" wrap="square" lIns="0" tIns="12700" rIns="0" bIns="0" rtlCol="0">
              <a:spAutoFit/>
            </a:bodyPr>
            <a:lstStyle/>
            <a:p>
              <a:pPr marL="12700">
                <a:lnSpc>
                  <a:spcPct val="100000"/>
                </a:lnSpc>
                <a:spcBef>
                  <a:spcPts val="100"/>
                </a:spcBef>
              </a:pPr>
              <a:r>
                <a:rPr lang="zh-CN" altLang="en-US" dirty="0">
                  <a:solidFill>
                    <a:srgbClr val="FFFFFF"/>
                  </a:solidFill>
                  <a:cs typeface="+mn-ea"/>
                  <a:sym typeface="+mn-lt"/>
                </a:rPr>
                <a:t>集成测试</a:t>
              </a:r>
              <a:endParaRPr sz="1800" dirty="0">
                <a:cs typeface="+mn-ea"/>
                <a:sym typeface="+mn-lt"/>
              </a:endParaRPr>
            </a:p>
          </p:txBody>
        </p:sp>
        <p:sp>
          <p:nvSpPr>
            <p:cNvPr id="71" name="object 28">
              <a:extLst>
                <a:ext uri="{FF2B5EF4-FFF2-40B4-BE49-F238E27FC236}">
                  <a16:creationId xmlns:a16="http://schemas.microsoft.com/office/drawing/2014/main" id="{33CCD4B1-57B6-449A-B7EF-5E7213B9B1A4}"/>
                </a:ext>
              </a:extLst>
            </p:cNvPr>
            <p:cNvSpPr txBox="1"/>
            <p:nvPr/>
          </p:nvSpPr>
          <p:spPr>
            <a:xfrm>
              <a:off x="9155210" y="3618713"/>
              <a:ext cx="482600" cy="566822"/>
            </a:xfrm>
            <a:prstGeom prst="rect">
              <a:avLst/>
            </a:prstGeom>
          </p:spPr>
          <p:txBody>
            <a:bodyPr vert="horz" wrap="square" lIns="0" tIns="12700" rIns="0" bIns="0" rtlCol="0">
              <a:spAutoFit/>
            </a:bodyPr>
            <a:lstStyle/>
            <a:p>
              <a:pPr marL="12700">
                <a:lnSpc>
                  <a:spcPct val="100000"/>
                </a:lnSpc>
                <a:spcBef>
                  <a:spcPts val="100"/>
                </a:spcBef>
              </a:pPr>
              <a:r>
                <a:rPr lang="zh-CN" altLang="en-US" dirty="0">
                  <a:solidFill>
                    <a:srgbClr val="FFFFFF"/>
                  </a:solidFill>
                  <a:cs typeface="+mn-ea"/>
                  <a:sym typeface="+mn-lt"/>
                </a:rPr>
                <a:t>验收测试</a:t>
              </a:r>
              <a:endParaRPr sz="1800" dirty="0">
                <a:cs typeface="+mn-ea"/>
                <a:sym typeface="+mn-lt"/>
              </a:endParaRPr>
            </a:p>
          </p:txBody>
        </p:sp>
        <p:sp>
          <p:nvSpPr>
            <p:cNvPr id="72" name="object 29">
              <a:extLst>
                <a:ext uri="{FF2B5EF4-FFF2-40B4-BE49-F238E27FC236}">
                  <a16:creationId xmlns:a16="http://schemas.microsoft.com/office/drawing/2014/main" id="{11B78F44-7AD1-4823-9F49-AC373384D055}"/>
                </a:ext>
              </a:extLst>
            </p:cNvPr>
            <p:cNvSpPr txBox="1"/>
            <p:nvPr/>
          </p:nvSpPr>
          <p:spPr>
            <a:xfrm>
              <a:off x="6267820" y="4900618"/>
              <a:ext cx="482600" cy="566822"/>
            </a:xfrm>
            <a:prstGeom prst="rect">
              <a:avLst/>
            </a:prstGeom>
          </p:spPr>
          <p:txBody>
            <a:bodyPr vert="horz" wrap="square" lIns="0" tIns="12700" rIns="0" bIns="0" rtlCol="0">
              <a:spAutoFit/>
            </a:bodyPr>
            <a:lstStyle/>
            <a:p>
              <a:pPr marL="12700">
                <a:lnSpc>
                  <a:spcPct val="100000"/>
                </a:lnSpc>
                <a:spcBef>
                  <a:spcPts val="100"/>
                </a:spcBef>
              </a:pPr>
              <a:r>
                <a:rPr lang="zh-CN" altLang="en-US" dirty="0">
                  <a:solidFill>
                    <a:srgbClr val="FFFFFF"/>
                  </a:solidFill>
                  <a:cs typeface="+mn-ea"/>
                  <a:sym typeface="+mn-lt"/>
                </a:rPr>
                <a:t>产品测试</a:t>
              </a:r>
              <a:endParaRPr sz="1800" dirty="0">
                <a:cs typeface="+mn-ea"/>
                <a:sym typeface="+mn-lt"/>
              </a:endParaRPr>
            </a:p>
          </p:txBody>
        </p:sp>
      </p:grpSp>
      <p:sp>
        <p:nvSpPr>
          <p:cNvPr id="73" name="object 28">
            <a:extLst>
              <a:ext uri="{FF2B5EF4-FFF2-40B4-BE49-F238E27FC236}">
                <a16:creationId xmlns:a16="http://schemas.microsoft.com/office/drawing/2014/main" id="{ED4FA78A-1F82-4553-BB32-1CA7C68CA32D}"/>
              </a:ext>
            </a:extLst>
          </p:cNvPr>
          <p:cNvSpPr txBox="1"/>
          <p:nvPr/>
        </p:nvSpPr>
        <p:spPr>
          <a:xfrm>
            <a:off x="8000276" y="4598589"/>
            <a:ext cx="482600" cy="566822"/>
          </a:xfrm>
          <a:prstGeom prst="rect">
            <a:avLst/>
          </a:prstGeom>
        </p:spPr>
        <p:txBody>
          <a:bodyPr vert="horz" wrap="square" lIns="0" tIns="12700" rIns="0" bIns="0" rtlCol="0">
            <a:spAutoFit/>
          </a:bodyPr>
          <a:lstStyle/>
          <a:p>
            <a:pPr marL="12700">
              <a:lnSpc>
                <a:spcPct val="100000"/>
              </a:lnSpc>
              <a:spcBef>
                <a:spcPts val="100"/>
              </a:spcBef>
            </a:pPr>
            <a:r>
              <a:rPr lang="zh-CN" altLang="en-US" dirty="0">
                <a:cs typeface="+mn-ea"/>
                <a:sym typeface="+mn-lt"/>
              </a:rPr>
              <a:t>测试阶段</a:t>
            </a:r>
            <a:endParaRPr sz="1800" dirty="0">
              <a:cs typeface="+mn-ea"/>
              <a:sym typeface="+mn-lt"/>
            </a:endParaRPr>
          </a:p>
        </p:txBody>
      </p:sp>
      <p:sp>
        <p:nvSpPr>
          <p:cNvPr id="74" name="文本框 73">
            <a:extLst>
              <a:ext uri="{FF2B5EF4-FFF2-40B4-BE49-F238E27FC236}">
                <a16:creationId xmlns:a16="http://schemas.microsoft.com/office/drawing/2014/main" id="{D7AA8878-5B74-4206-9DA6-A75EF918098A}"/>
              </a:ext>
            </a:extLst>
          </p:cNvPr>
          <p:cNvSpPr txBox="1"/>
          <p:nvPr/>
        </p:nvSpPr>
        <p:spPr>
          <a:xfrm>
            <a:off x="574698" y="1987855"/>
            <a:ext cx="10465433" cy="2236574"/>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软件的测试与交付（</a:t>
            </a:r>
            <a:r>
              <a:rPr lang="en-US" altLang="zh-CN" sz="2400" dirty="0">
                <a:cs typeface="+mn-ea"/>
                <a:sym typeface="+mn-lt"/>
              </a:rPr>
              <a:t>Testing and Delivery</a:t>
            </a:r>
            <a:r>
              <a:rPr lang="zh-CN" altLang="en-US" sz="2400" dirty="0">
                <a:cs typeface="+mn-ea"/>
                <a:sym typeface="+mn-lt"/>
              </a:rPr>
              <a:t>）阶段也称为软件的</a:t>
            </a:r>
            <a:r>
              <a:rPr lang="zh-CN" altLang="en-US" sz="2400" dirty="0">
                <a:solidFill>
                  <a:srgbClr val="C00000"/>
                </a:solidFill>
                <a:cs typeface="+mn-ea"/>
                <a:sym typeface="+mn-lt"/>
              </a:rPr>
              <a:t>集成</a:t>
            </a:r>
            <a:r>
              <a:rPr lang="zh-CN" altLang="en-US" sz="2400" dirty="0">
                <a:cs typeface="+mn-ea"/>
                <a:sym typeface="+mn-lt"/>
              </a:rPr>
              <a:t>（</a:t>
            </a:r>
            <a:r>
              <a:rPr lang="en-US" altLang="zh-CN" sz="2400" dirty="0">
                <a:cs typeface="+mn-ea"/>
                <a:sym typeface="+mn-lt"/>
              </a:rPr>
              <a:t>Integration</a:t>
            </a:r>
            <a:r>
              <a:rPr lang="zh-CN" altLang="en-US" sz="2400" dirty="0">
                <a:cs typeface="+mn-ea"/>
                <a:sym typeface="+mn-lt"/>
              </a:rPr>
              <a:t>）阶段，在软件的全部模块</a:t>
            </a:r>
            <a:r>
              <a:rPr lang="zh-CN" altLang="en-US" sz="2400" dirty="0">
                <a:solidFill>
                  <a:srgbClr val="C00000"/>
                </a:solidFill>
                <a:cs typeface="+mn-ea"/>
                <a:sym typeface="+mn-lt"/>
              </a:rPr>
              <a:t>设计实现之后</a:t>
            </a:r>
            <a:r>
              <a:rPr lang="zh-CN" altLang="en-US" sz="2400" dirty="0">
                <a:cs typeface="+mn-ea"/>
                <a:sym typeface="+mn-lt"/>
              </a:rPr>
              <a:t>进入的阶段。</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此阶段的任务，是完成各个模块的组装与系统集成，并测试软件总体上</a:t>
            </a:r>
            <a:r>
              <a:rPr lang="zh-CN" altLang="en-US" sz="2400" dirty="0">
                <a:solidFill>
                  <a:srgbClr val="C00000"/>
                </a:solidFill>
                <a:cs typeface="+mn-ea"/>
                <a:sym typeface="+mn-lt"/>
              </a:rPr>
              <a:t>是否满足需求说明书的要求</a:t>
            </a:r>
            <a:r>
              <a:rPr lang="zh-CN" altLang="en-US" sz="2400" dirty="0">
                <a:cs typeface="+mn-ea"/>
                <a:sym typeface="+mn-lt"/>
              </a:rPr>
              <a:t>。</a:t>
            </a:r>
            <a:endParaRPr lang="en-US" altLang="zh-CN" sz="2400" dirty="0">
              <a:cs typeface="+mn-ea"/>
              <a:sym typeface="+mn-lt"/>
            </a:endParaRPr>
          </a:p>
        </p:txBody>
      </p:sp>
      <p:sp>
        <p:nvSpPr>
          <p:cNvPr id="75" name="矩形 20483">
            <a:extLst>
              <a:ext uri="{FF2B5EF4-FFF2-40B4-BE49-F238E27FC236}">
                <a16:creationId xmlns:a16="http://schemas.microsoft.com/office/drawing/2014/main" id="{0383031B-A0A4-4A64-85B1-BB12AEE26E75}"/>
              </a:ext>
            </a:extLst>
          </p:cNvPr>
          <p:cNvSpPr>
            <a:spLocks noChangeArrowheads="1"/>
          </p:cNvSpPr>
          <p:nvPr/>
        </p:nvSpPr>
        <p:spPr bwMode="auto">
          <a:xfrm>
            <a:off x="704193" y="5162930"/>
            <a:ext cx="1835608" cy="5334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mn-lt"/>
                <a:ea typeface="+mn-ea"/>
                <a:cs typeface="+mn-ea"/>
                <a:sym typeface="+mn-lt"/>
              </a:rPr>
              <a:t>测试与交付</a:t>
            </a:r>
          </a:p>
        </p:txBody>
      </p:sp>
      <p:sp>
        <p:nvSpPr>
          <p:cNvPr id="76" name="矩形 20484">
            <a:extLst>
              <a:ext uri="{FF2B5EF4-FFF2-40B4-BE49-F238E27FC236}">
                <a16:creationId xmlns:a16="http://schemas.microsoft.com/office/drawing/2014/main" id="{BFED5F9A-1B27-4B24-AB2E-95235A32944B}"/>
              </a:ext>
            </a:extLst>
          </p:cNvPr>
          <p:cNvSpPr>
            <a:spLocks noChangeArrowheads="1"/>
          </p:cNvSpPr>
          <p:nvPr/>
        </p:nvSpPr>
        <p:spPr bwMode="auto">
          <a:xfrm>
            <a:off x="3378000" y="4324730"/>
            <a:ext cx="2023600"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集成测试</a:t>
            </a:r>
          </a:p>
        </p:txBody>
      </p:sp>
      <p:sp>
        <p:nvSpPr>
          <p:cNvPr id="77" name="矩形 20485">
            <a:extLst>
              <a:ext uri="{FF2B5EF4-FFF2-40B4-BE49-F238E27FC236}">
                <a16:creationId xmlns:a16="http://schemas.microsoft.com/office/drawing/2014/main" id="{E97B8469-F1CB-4030-AFC4-82A6A0BBF085}"/>
              </a:ext>
            </a:extLst>
          </p:cNvPr>
          <p:cNvSpPr>
            <a:spLocks noChangeArrowheads="1"/>
          </p:cNvSpPr>
          <p:nvPr/>
        </p:nvSpPr>
        <p:spPr bwMode="auto">
          <a:xfrm>
            <a:off x="3389213" y="4848605"/>
            <a:ext cx="2027271"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产品测试</a:t>
            </a:r>
          </a:p>
        </p:txBody>
      </p:sp>
      <p:sp>
        <p:nvSpPr>
          <p:cNvPr id="78" name="矩形 20486">
            <a:extLst>
              <a:ext uri="{FF2B5EF4-FFF2-40B4-BE49-F238E27FC236}">
                <a16:creationId xmlns:a16="http://schemas.microsoft.com/office/drawing/2014/main" id="{DABDBD99-9480-4036-9AEE-57B86255610F}"/>
              </a:ext>
            </a:extLst>
          </p:cNvPr>
          <p:cNvSpPr>
            <a:spLocks noChangeArrowheads="1"/>
          </p:cNvSpPr>
          <p:nvPr/>
        </p:nvSpPr>
        <p:spPr bwMode="auto">
          <a:xfrm>
            <a:off x="3378001" y="5916937"/>
            <a:ext cx="2027271"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chemeClr val="bg1"/>
                </a:solidFill>
                <a:latin typeface="+mn-lt"/>
                <a:ea typeface="+mn-ea"/>
                <a:cs typeface="+mn-ea"/>
                <a:sym typeface="+mn-lt"/>
              </a:rPr>
              <a:t>Alpha</a:t>
            </a:r>
            <a:r>
              <a:rPr lang="zh-CN" altLang="en-US" sz="2000" b="1" dirty="0">
                <a:solidFill>
                  <a:schemeClr val="bg1"/>
                </a:solidFill>
                <a:latin typeface="+mn-lt"/>
                <a:ea typeface="+mn-ea"/>
                <a:cs typeface="+mn-ea"/>
                <a:sym typeface="+mn-lt"/>
              </a:rPr>
              <a:t>和</a:t>
            </a:r>
            <a:r>
              <a:rPr lang="en-US" altLang="zh-CN" sz="2000" b="1" dirty="0">
                <a:solidFill>
                  <a:schemeClr val="bg1"/>
                </a:solidFill>
                <a:latin typeface="+mn-lt"/>
                <a:ea typeface="+mn-ea"/>
                <a:cs typeface="+mn-ea"/>
                <a:sym typeface="+mn-lt"/>
              </a:rPr>
              <a:t>Beta</a:t>
            </a:r>
            <a:r>
              <a:rPr lang="zh-CN" altLang="en-US" sz="2000" b="1" dirty="0">
                <a:solidFill>
                  <a:schemeClr val="bg1"/>
                </a:solidFill>
                <a:latin typeface="+mn-lt"/>
                <a:ea typeface="+mn-ea"/>
                <a:cs typeface="+mn-ea"/>
                <a:sym typeface="+mn-lt"/>
              </a:rPr>
              <a:t>测试</a:t>
            </a:r>
          </a:p>
        </p:txBody>
      </p:sp>
      <p:sp>
        <p:nvSpPr>
          <p:cNvPr id="79" name="直接连接符 20493">
            <a:extLst>
              <a:ext uri="{FF2B5EF4-FFF2-40B4-BE49-F238E27FC236}">
                <a16:creationId xmlns:a16="http://schemas.microsoft.com/office/drawing/2014/main" id="{023E3C9A-6AE3-4247-B36F-691A59BBFD3E}"/>
              </a:ext>
            </a:extLst>
          </p:cNvPr>
          <p:cNvSpPr>
            <a:spLocks noChangeShapeType="1"/>
          </p:cNvSpPr>
          <p:nvPr/>
        </p:nvSpPr>
        <p:spPr bwMode="auto">
          <a:xfrm flipV="1">
            <a:off x="2539801" y="4553330"/>
            <a:ext cx="838200" cy="762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80" name="直接连接符 20494">
            <a:extLst>
              <a:ext uri="{FF2B5EF4-FFF2-40B4-BE49-F238E27FC236}">
                <a16:creationId xmlns:a16="http://schemas.microsoft.com/office/drawing/2014/main" id="{FA42A4F3-B50E-4059-A6B2-8A3914CDE582}"/>
              </a:ext>
            </a:extLst>
          </p:cNvPr>
          <p:cNvSpPr>
            <a:spLocks noChangeShapeType="1"/>
          </p:cNvSpPr>
          <p:nvPr/>
        </p:nvSpPr>
        <p:spPr bwMode="auto">
          <a:xfrm flipV="1">
            <a:off x="2539801" y="5073559"/>
            <a:ext cx="826493" cy="3465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81" name="直接连接符 20495">
            <a:extLst>
              <a:ext uri="{FF2B5EF4-FFF2-40B4-BE49-F238E27FC236}">
                <a16:creationId xmlns:a16="http://schemas.microsoft.com/office/drawing/2014/main" id="{27D09196-033D-4FCD-82DC-64F07B0F2B03}"/>
              </a:ext>
            </a:extLst>
          </p:cNvPr>
          <p:cNvSpPr>
            <a:spLocks noChangeShapeType="1"/>
          </p:cNvSpPr>
          <p:nvPr/>
        </p:nvSpPr>
        <p:spPr bwMode="auto">
          <a:xfrm>
            <a:off x="2539801" y="5543930"/>
            <a:ext cx="853333" cy="51371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82" name="直接连接符 20494">
            <a:extLst>
              <a:ext uri="{FF2B5EF4-FFF2-40B4-BE49-F238E27FC236}">
                <a16:creationId xmlns:a16="http://schemas.microsoft.com/office/drawing/2014/main" id="{66D50D0F-18AA-4C44-BE25-213588C0CC65}"/>
              </a:ext>
            </a:extLst>
          </p:cNvPr>
          <p:cNvSpPr>
            <a:spLocks noChangeShapeType="1"/>
          </p:cNvSpPr>
          <p:nvPr/>
        </p:nvSpPr>
        <p:spPr bwMode="auto">
          <a:xfrm>
            <a:off x="2523609" y="5446514"/>
            <a:ext cx="838200" cy="193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83" name="矩形 20486">
            <a:extLst>
              <a:ext uri="{FF2B5EF4-FFF2-40B4-BE49-F238E27FC236}">
                <a16:creationId xmlns:a16="http://schemas.microsoft.com/office/drawing/2014/main" id="{FC76B2E3-809C-4049-9EEE-91999C9683FC}"/>
              </a:ext>
            </a:extLst>
          </p:cNvPr>
          <p:cNvSpPr>
            <a:spLocks noChangeArrowheads="1"/>
          </p:cNvSpPr>
          <p:nvPr/>
        </p:nvSpPr>
        <p:spPr bwMode="auto">
          <a:xfrm>
            <a:off x="3374329" y="5393062"/>
            <a:ext cx="2027271"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验收测试</a:t>
            </a:r>
          </a:p>
        </p:txBody>
      </p:sp>
      <p:sp>
        <p:nvSpPr>
          <p:cNvPr id="84" name="矩形 4">
            <a:extLst>
              <a:ext uri="{FF2B5EF4-FFF2-40B4-BE49-F238E27FC236}">
                <a16:creationId xmlns:a16="http://schemas.microsoft.com/office/drawing/2014/main" id="{71193277-D537-4331-B0E4-22D6C34809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85" name="直接连接符 84">
            <a:extLst>
              <a:ext uri="{FF2B5EF4-FFF2-40B4-BE49-F238E27FC236}">
                <a16:creationId xmlns:a16="http://schemas.microsoft.com/office/drawing/2014/main" id="{AD112284-6324-4424-BD62-D135C221C440}"/>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6E1CE1EA-15DB-4AF7-8839-2D41CDB9B236}"/>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87" name="TextBox 6">
            <a:extLst>
              <a:ext uri="{FF2B5EF4-FFF2-40B4-BE49-F238E27FC236}">
                <a16:creationId xmlns:a16="http://schemas.microsoft.com/office/drawing/2014/main" id="{9F72F22A-E210-4ED0-9C37-3931EF87823D}"/>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88" name="TextBox 7">
            <a:extLst>
              <a:ext uri="{FF2B5EF4-FFF2-40B4-BE49-F238E27FC236}">
                <a16:creationId xmlns:a16="http://schemas.microsoft.com/office/drawing/2014/main" id="{21D5C699-70E0-4ACE-BBC7-DC42D2C39090}"/>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89" name="TextBox 9">
            <a:extLst>
              <a:ext uri="{FF2B5EF4-FFF2-40B4-BE49-F238E27FC236}">
                <a16:creationId xmlns:a16="http://schemas.microsoft.com/office/drawing/2014/main" id="{50FACD0A-4B69-4A34-9B0E-A41D255FC45D}"/>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90" name="TextBox 10">
            <a:extLst>
              <a:ext uri="{FF2B5EF4-FFF2-40B4-BE49-F238E27FC236}">
                <a16:creationId xmlns:a16="http://schemas.microsoft.com/office/drawing/2014/main" id="{DFC399DD-AA40-4E87-8C4A-BE288E9FEED1}"/>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91" name="直接连接符 90">
            <a:extLst>
              <a:ext uri="{FF2B5EF4-FFF2-40B4-BE49-F238E27FC236}">
                <a16:creationId xmlns:a16="http://schemas.microsoft.com/office/drawing/2014/main" id="{EFBFE104-B297-434D-8D13-7B4B58C19CD9}"/>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CDFCB011-529C-45AD-8A41-36163DD57577}"/>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3" name="图片 92">
            <a:extLst>
              <a:ext uri="{FF2B5EF4-FFF2-40B4-BE49-F238E27FC236}">
                <a16:creationId xmlns:a16="http://schemas.microsoft.com/office/drawing/2014/main" id="{76D17C02-8801-4E32-80C6-3D88C50DAE30}"/>
              </a:ext>
            </a:extLst>
          </p:cNvPr>
          <p:cNvPicPr>
            <a:picLocks noChangeAspect="1"/>
          </p:cNvPicPr>
          <p:nvPr/>
        </p:nvPicPr>
        <p:blipFill>
          <a:blip r:embed="rId15"/>
          <a:stretch>
            <a:fillRect/>
          </a:stretch>
        </p:blipFill>
        <p:spPr>
          <a:xfrm>
            <a:off x="0" y="19050"/>
            <a:ext cx="791210" cy="715645"/>
          </a:xfrm>
          <a:prstGeom prst="rect">
            <a:avLst/>
          </a:prstGeom>
        </p:spPr>
      </p:pic>
      <p:sp>
        <p:nvSpPr>
          <p:cNvPr id="94" name="TextBox 7">
            <a:extLst>
              <a:ext uri="{FF2B5EF4-FFF2-40B4-BE49-F238E27FC236}">
                <a16:creationId xmlns:a16="http://schemas.microsoft.com/office/drawing/2014/main" id="{2F635DA5-67B7-47F4-AB7E-FE9EE796787A}"/>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54108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2.1.5 </a:t>
            </a:r>
            <a:r>
              <a:rPr lang="zh-CN" altLang="en-US" sz="2800" b="1" dirty="0">
                <a:solidFill>
                  <a:schemeClr val="tx1">
                    <a:lumMod val="65000"/>
                    <a:lumOff val="35000"/>
                  </a:schemeClr>
                </a:solidFill>
                <a:cs typeface="+mn-ea"/>
                <a:sym typeface="+mn-lt"/>
              </a:rPr>
              <a:t>测试与交付</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pSp>
        <p:nvGrpSpPr>
          <p:cNvPr id="49" name="组合 48">
            <a:extLst>
              <a:ext uri="{FF2B5EF4-FFF2-40B4-BE49-F238E27FC236}">
                <a16:creationId xmlns:a16="http://schemas.microsoft.com/office/drawing/2014/main" id="{F97C58E5-3FD4-4E14-8BE9-C2FB4313BFAD}"/>
              </a:ext>
            </a:extLst>
          </p:cNvPr>
          <p:cNvGrpSpPr/>
          <p:nvPr/>
        </p:nvGrpSpPr>
        <p:grpSpPr>
          <a:xfrm>
            <a:off x="781779" y="1875429"/>
            <a:ext cx="4808220" cy="460375"/>
            <a:chOff x="797704" y="1573079"/>
            <a:chExt cx="6184668" cy="460375"/>
          </a:xfrm>
        </p:grpSpPr>
        <p:sp>
          <p:nvSpPr>
            <p:cNvPr id="50" name="矩形 49">
              <a:extLst>
                <a:ext uri="{FF2B5EF4-FFF2-40B4-BE49-F238E27FC236}">
                  <a16:creationId xmlns:a16="http://schemas.microsoft.com/office/drawing/2014/main" id="{82AA6415-1CCA-4C06-8D04-A1AE39765BC2}"/>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1" name="文本框 50">
              <a:extLst>
                <a:ext uri="{FF2B5EF4-FFF2-40B4-BE49-F238E27FC236}">
                  <a16:creationId xmlns:a16="http://schemas.microsoft.com/office/drawing/2014/main" id="{01C16435-D604-4D13-AFDC-3057CD6B438F}"/>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集成测试</a:t>
              </a:r>
            </a:p>
          </p:txBody>
        </p:sp>
      </p:grpSp>
      <p:sp>
        <p:nvSpPr>
          <p:cNvPr id="52" name="文本框 51">
            <a:extLst>
              <a:ext uri="{FF2B5EF4-FFF2-40B4-BE49-F238E27FC236}">
                <a16:creationId xmlns:a16="http://schemas.microsoft.com/office/drawing/2014/main" id="{A67EB096-730E-467E-8BFE-CCAEA9453D36}"/>
              </a:ext>
            </a:extLst>
          </p:cNvPr>
          <p:cNvSpPr txBox="1"/>
          <p:nvPr/>
        </p:nvSpPr>
        <p:spPr>
          <a:xfrm>
            <a:off x="985201" y="2325186"/>
            <a:ext cx="10546997" cy="2793842"/>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即将各个模块</a:t>
            </a:r>
            <a:r>
              <a:rPr lang="zh-CN" altLang="en-US" sz="2400" dirty="0">
                <a:solidFill>
                  <a:srgbClr val="C00000"/>
                </a:solidFill>
                <a:cs typeface="+mn-ea"/>
                <a:sym typeface="+mn-lt"/>
              </a:rPr>
              <a:t>连接成一个整体</a:t>
            </a:r>
            <a:r>
              <a:rPr lang="zh-CN" altLang="en-US" sz="2400" dirty="0">
                <a:cs typeface="+mn-ea"/>
                <a:sym typeface="+mn-lt"/>
              </a:rPr>
              <a:t>进行测试。测试方法如下：</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r>
              <a:rPr lang="zh-CN" altLang="en-US" sz="2400" dirty="0">
                <a:solidFill>
                  <a:srgbClr val="C00000"/>
                </a:solidFill>
                <a:cs typeface="+mn-ea"/>
                <a:sym typeface="+mn-lt"/>
              </a:rPr>
              <a:t>自顶向下法</a:t>
            </a:r>
            <a:r>
              <a:rPr lang="zh-CN" altLang="en-US" sz="2400" dirty="0">
                <a:cs typeface="+mn-ea"/>
                <a:sym typeface="+mn-lt"/>
              </a:rPr>
              <a:t>先集成和测试系统的上层模块，再逐级向下，直到底层模块。</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r>
              <a:rPr lang="zh-CN" altLang="en-US" sz="2400" dirty="0">
                <a:solidFill>
                  <a:srgbClr val="C00000"/>
                </a:solidFill>
                <a:cs typeface="+mn-ea"/>
                <a:sym typeface="+mn-lt"/>
              </a:rPr>
              <a:t>自底向上法</a:t>
            </a:r>
            <a:r>
              <a:rPr lang="zh-CN" altLang="en-US" sz="2400" dirty="0">
                <a:cs typeface="+mn-ea"/>
                <a:sym typeface="+mn-lt"/>
              </a:rPr>
              <a:t>先集成和测试系统的底层模块，再逐级向上，直到顶层模块。</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r>
              <a:rPr lang="zh-CN" altLang="en-US" sz="2400" dirty="0">
                <a:solidFill>
                  <a:srgbClr val="C00000"/>
                </a:solidFill>
                <a:cs typeface="+mn-ea"/>
                <a:sym typeface="+mn-lt"/>
              </a:rPr>
              <a:t>三明治法</a:t>
            </a:r>
            <a:r>
              <a:rPr lang="zh-CN" altLang="en-US" sz="2400" dirty="0">
                <a:cs typeface="+mn-ea"/>
                <a:sym typeface="+mn-lt"/>
              </a:rPr>
              <a:t>是一种从顶和底向中间发展的集成测试方法。</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sp>
        <p:nvSpPr>
          <p:cNvPr id="53" name="矩形 4">
            <a:extLst>
              <a:ext uri="{FF2B5EF4-FFF2-40B4-BE49-F238E27FC236}">
                <a16:creationId xmlns:a16="http://schemas.microsoft.com/office/drawing/2014/main" id="{89D95C15-7294-40D1-9375-4A7F2F8594C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4" name="直接连接符 53">
            <a:extLst>
              <a:ext uri="{FF2B5EF4-FFF2-40B4-BE49-F238E27FC236}">
                <a16:creationId xmlns:a16="http://schemas.microsoft.com/office/drawing/2014/main" id="{12A5D21C-B970-46B5-8658-A561D04F608D}"/>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A6EC60B8-149E-4559-A311-F3B4FEB09265}"/>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6" name="TextBox 6">
            <a:extLst>
              <a:ext uri="{FF2B5EF4-FFF2-40B4-BE49-F238E27FC236}">
                <a16:creationId xmlns:a16="http://schemas.microsoft.com/office/drawing/2014/main" id="{6B82E0E0-744C-4E20-BF13-AD6FF3496009}"/>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7" name="TextBox 7">
            <a:extLst>
              <a:ext uri="{FF2B5EF4-FFF2-40B4-BE49-F238E27FC236}">
                <a16:creationId xmlns:a16="http://schemas.microsoft.com/office/drawing/2014/main" id="{651DFFB7-9E90-45E8-9D79-D6C041EB3EBB}"/>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8" name="TextBox 9">
            <a:extLst>
              <a:ext uri="{FF2B5EF4-FFF2-40B4-BE49-F238E27FC236}">
                <a16:creationId xmlns:a16="http://schemas.microsoft.com/office/drawing/2014/main" id="{9320D0A3-C8F0-43A4-BB5A-652A2B0BE85C}"/>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9" name="TextBox 10">
            <a:extLst>
              <a:ext uri="{FF2B5EF4-FFF2-40B4-BE49-F238E27FC236}">
                <a16:creationId xmlns:a16="http://schemas.microsoft.com/office/drawing/2014/main" id="{51D0E2C7-CC4B-4560-B62D-F6053E86547B}"/>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0" name="直接连接符 59">
            <a:extLst>
              <a:ext uri="{FF2B5EF4-FFF2-40B4-BE49-F238E27FC236}">
                <a16:creationId xmlns:a16="http://schemas.microsoft.com/office/drawing/2014/main" id="{5275FB21-22FC-42D4-8A8A-89C8FC951D97}"/>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3BB18B7-53E8-4742-BF49-48FD40F60988}"/>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DC3893E6-D9E1-449F-8FC2-54C058052A6D}"/>
              </a:ext>
            </a:extLst>
          </p:cNvPr>
          <p:cNvPicPr>
            <a:picLocks noChangeAspect="1"/>
          </p:cNvPicPr>
          <p:nvPr/>
        </p:nvPicPr>
        <p:blipFill>
          <a:blip r:embed="rId3"/>
          <a:stretch>
            <a:fillRect/>
          </a:stretch>
        </p:blipFill>
        <p:spPr>
          <a:xfrm>
            <a:off x="0" y="19050"/>
            <a:ext cx="791210" cy="715645"/>
          </a:xfrm>
          <a:prstGeom prst="rect">
            <a:avLst/>
          </a:prstGeom>
        </p:spPr>
      </p:pic>
      <p:sp>
        <p:nvSpPr>
          <p:cNvPr id="63" name="TextBox 7">
            <a:extLst>
              <a:ext uri="{FF2B5EF4-FFF2-40B4-BE49-F238E27FC236}">
                <a16:creationId xmlns:a16="http://schemas.microsoft.com/office/drawing/2014/main" id="{48482A62-6EBF-4E9A-A899-BDA3520175D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61535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2.1.5 </a:t>
            </a:r>
            <a:r>
              <a:rPr lang="zh-CN" altLang="en-US" sz="2800" b="1" dirty="0">
                <a:solidFill>
                  <a:schemeClr val="tx1">
                    <a:lumMod val="65000"/>
                    <a:lumOff val="35000"/>
                  </a:schemeClr>
                </a:solidFill>
                <a:cs typeface="+mn-ea"/>
                <a:sym typeface="+mn-lt"/>
              </a:rPr>
              <a:t>测试与交付</a:t>
            </a:r>
          </a:p>
        </p:txBody>
      </p:sp>
      <p:sp>
        <p:nvSpPr>
          <p:cNvPr id="51" name="文本框 50">
            <a:extLst>
              <a:ext uri="{FF2B5EF4-FFF2-40B4-BE49-F238E27FC236}">
                <a16:creationId xmlns:a16="http://schemas.microsoft.com/office/drawing/2014/main" id="{8C975E18-A9C1-4158-805A-61AD2C18DF18}"/>
              </a:ext>
            </a:extLst>
          </p:cNvPr>
          <p:cNvSpPr txBox="1"/>
          <p:nvPr/>
        </p:nvSpPr>
        <p:spPr>
          <a:xfrm>
            <a:off x="596900" y="4382716"/>
            <a:ext cx="10343515" cy="1128579"/>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在验收测试阶段，在客户的</a:t>
            </a:r>
            <a:r>
              <a:rPr lang="zh-CN" altLang="en-US" sz="2400" dirty="0">
                <a:solidFill>
                  <a:srgbClr val="C00000"/>
                </a:solidFill>
                <a:cs typeface="+mn-ea"/>
                <a:sym typeface="+mn-lt"/>
              </a:rPr>
              <a:t>真实环境下</a:t>
            </a:r>
            <a:r>
              <a:rPr lang="zh-CN" altLang="en-US" sz="2400" dirty="0">
                <a:cs typeface="+mn-ea"/>
                <a:sym typeface="+mn-lt"/>
              </a:rPr>
              <a:t>进行软件的测试，并使用客户的</a:t>
            </a:r>
            <a:r>
              <a:rPr lang="zh-CN" altLang="en-US" sz="2400" dirty="0">
                <a:solidFill>
                  <a:srgbClr val="C00000"/>
                </a:solidFill>
                <a:cs typeface="+mn-ea"/>
                <a:sym typeface="+mn-lt"/>
              </a:rPr>
              <a:t>真实数据</a:t>
            </a:r>
            <a:r>
              <a:rPr lang="zh-CN" altLang="en-US" sz="2400" dirty="0">
                <a:cs typeface="+mn-ea"/>
                <a:sym typeface="+mn-lt"/>
              </a:rPr>
              <a:t>进行实际运行，以检查系统在</a:t>
            </a:r>
            <a:r>
              <a:rPr lang="zh-CN" altLang="en-US" sz="2400" dirty="0">
                <a:solidFill>
                  <a:srgbClr val="C00000"/>
                </a:solidFill>
                <a:cs typeface="+mn-ea"/>
                <a:sym typeface="+mn-lt"/>
              </a:rPr>
              <a:t>真实环境下</a:t>
            </a:r>
            <a:r>
              <a:rPr lang="zh-CN" altLang="en-US" sz="2400" dirty="0">
                <a:cs typeface="+mn-ea"/>
                <a:sym typeface="+mn-lt"/>
              </a:rPr>
              <a:t>的工作状态。</a:t>
            </a:r>
            <a:endParaRPr lang="en-US" altLang="zh-CN" sz="2400" dirty="0">
              <a:cs typeface="+mn-ea"/>
              <a:sym typeface="+mn-lt"/>
            </a:endParaRPr>
          </a:p>
        </p:txBody>
      </p:sp>
      <p:grpSp>
        <p:nvGrpSpPr>
          <p:cNvPr id="54" name="组合 53">
            <a:extLst>
              <a:ext uri="{FF2B5EF4-FFF2-40B4-BE49-F238E27FC236}">
                <a16:creationId xmlns:a16="http://schemas.microsoft.com/office/drawing/2014/main" id="{E20C915E-27B4-4E02-921E-C11D63E89293}"/>
              </a:ext>
            </a:extLst>
          </p:cNvPr>
          <p:cNvGrpSpPr/>
          <p:nvPr/>
        </p:nvGrpSpPr>
        <p:grpSpPr>
          <a:xfrm>
            <a:off x="817323" y="3922341"/>
            <a:ext cx="4808220" cy="460375"/>
            <a:chOff x="797704" y="1573079"/>
            <a:chExt cx="6184668" cy="460375"/>
          </a:xfrm>
        </p:grpSpPr>
        <p:sp>
          <p:nvSpPr>
            <p:cNvPr id="55" name="矩形 54">
              <a:extLst>
                <a:ext uri="{FF2B5EF4-FFF2-40B4-BE49-F238E27FC236}">
                  <a16:creationId xmlns:a16="http://schemas.microsoft.com/office/drawing/2014/main" id="{A58B2CF9-C03B-4868-B928-B8F85C060C6B}"/>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6" name="文本框 55">
              <a:extLst>
                <a:ext uri="{FF2B5EF4-FFF2-40B4-BE49-F238E27FC236}">
                  <a16:creationId xmlns:a16="http://schemas.microsoft.com/office/drawing/2014/main" id="{113D110E-07BD-4896-9114-6002EB9C7148}"/>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验收测试</a:t>
              </a:r>
            </a:p>
          </p:txBody>
        </p:sp>
      </p:grpSp>
      <p:sp>
        <p:nvSpPr>
          <p:cNvPr id="57" name="文本框 56">
            <a:extLst>
              <a:ext uri="{FF2B5EF4-FFF2-40B4-BE49-F238E27FC236}">
                <a16:creationId xmlns:a16="http://schemas.microsoft.com/office/drawing/2014/main" id="{DBE6AAC2-C8EC-4E6E-8577-5B08801343CF}"/>
              </a:ext>
            </a:extLst>
          </p:cNvPr>
          <p:cNvSpPr txBox="1"/>
          <p:nvPr/>
        </p:nvSpPr>
        <p:spPr>
          <a:xfrm>
            <a:off x="1524224" y="3055611"/>
            <a:ext cx="7230893" cy="494238"/>
          </a:xfrm>
          <a:prstGeom prst="rect">
            <a:avLst/>
          </a:prstGeom>
          <a:solidFill>
            <a:schemeClr val="accent6">
              <a:lumMod val="20000"/>
              <a:lumOff val="80000"/>
            </a:schemeClr>
          </a:solidFill>
        </p:spPr>
        <p:txBody>
          <a:bodyPr wrap="square" rtlCol="0" anchor="t">
            <a:spAutoFit/>
          </a:bodyPr>
          <a:lstStyle/>
          <a:p>
            <a:pPr>
              <a:lnSpc>
                <a:spcPct val="150000"/>
              </a:lnSpc>
              <a:buClr>
                <a:srgbClr val="0054A3"/>
              </a:buClr>
            </a:pPr>
            <a:r>
              <a:rPr lang="zh-CN" altLang="en-US" sz="2000" dirty="0">
                <a:cs typeface="+mn-ea"/>
                <a:sym typeface="+mn-lt"/>
              </a:rPr>
              <a:t>（</a:t>
            </a:r>
            <a:r>
              <a:rPr lang="en-US" altLang="zh-CN" sz="2000" dirty="0">
                <a:cs typeface="+mn-ea"/>
                <a:sym typeface="+mn-lt"/>
              </a:rPr>
              <a:t>1</a:t>
            </a:r>
            <a:r>
              <a:rPr lang="zh-CN" altLang="en-US" sz="2000" dirty="0">
                <a:cs typeface="+mn-ea"/>
                <a:sym typeface="+mn-lt"/>
              </a:rPr>
              <a:t>）性能测试（</a:t>
            </a:r>
            <a:r>
              <a:rPr lang="en-US" altLang="zh-CN" sz="2000" dirty="0">
                <a:cs typeface="+mn-ea"/>
                <a:sym typeface="+mn-lt"/>
              </a:rPr>
              <a:t>2</a:t>
            </a:r>
            <a:r>
              <a:rPr lang="zh-CN" altLang="en-US" sz="2000" dirty="0">
                <a:cs typeface="+mn-ea"/>
                <a:sym typeface="+mn-lt"/>
              </a:rPr>
              <a:t>）鲁棒性测试（</a:t>
            </a:r>
            <a:r>
              <a:rPr lang="en-US" altLang="zh-CN" sz="2000" dirty="0">
                <a:cs typeface="+mn-ea"/>
                <a:sym typeface="+mn-lt"/>
              </a:rPr>
              <a:t>3</a:t>
            </a:r>
            <a:r>
              <a:rPr lang="zh-CN" altLang="en-US" sz="2000" dirty="0">
                <a:cs typeface="+mn-ea"/>
                <a:sym typeface="+mn-lt"/>
              </a:rPr>
              <a:t>）安装测试（</a:t>
            </a:r>
            <a:r>
              <a:rPr lang="en-US" altLang="zh-CN" sz="2000" dirty="0">
                <a:cs typeface="+mn-ea"/>
                <a:sym typeface="+mn-lt"/>
              </a:rPr>
              <a:t>4</a:t>
            </a:r>
            <a:r>
              <a:rPr lang="zh-CN" altLang="en-US" sz="2000" dirty="0">
                <a:cs typeface="+mn-ea"/>
                <a:sym typeface="+mn-lt"/>
              </a:rPr>
              <a:t>）文档测试</a:t>
            </a:r>
            <a:endParaRPr lang="en-US" altLang="zh-CN" sz="2000" dirty="0">
              <a:cs typeface="+mn-ea"/>
              <a:sym typeface="+mn-lt"/>
            </a:endParaRPr>
          </a:p>
        </p:txBody>
      </p:sp>
      <p:grpSp>
        <p:nvGrpSpPr>
          <p:cNvPr id="50" name="组合 49">
            <a:extLst>
              <a:ext uri="{FF2B5EF4-FFF2-40B4-BE49-F238E27FC236}">
                <a16:creationId xmlns:a16="http://schemas.microsoft.com/office/drawing/2014/main" id="{74B5EA4C-D887-480C-A6D5-ABE134AA02F9}"/>
              </a:ext>
            </a:extLst>
          </p:cNvPr>
          <p:cNvGrpSpPr/>
          <p:nvPr/>
        </p:nvGrpSpPr>
        <p:grpSpPr>
          <a:xfrm>
            <a:off x="781779" y="1875429"/>
            <a:ext cx="4808220" cy="460375"/>
            <a:chOff x="797704" y="1573079"/>
            <a:chExt cx="6184668" cy="460375"/>
          </a:xfrm>
        </p:grpSpPr>
        <p:sp>
          <p:nvSpPr>
            <p:cNvPr id="58" name="矩形 57">
              <a:extLst>
                <a:ext uri="{FF2B5EF4-FFF2-40B4-BE49-F238E27FC236}">
                  <a16:creationId xmlns:a16="http://schemas.microsoft.com/office/drawing/2014/main" id="{99A4C358-A55C-4EDF-B019-A01EFA8E72B6}"/>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9" name="文本框 58">
              <a:extLst>
                <a:ext uri="{FF2B5EF4-FFF2-40B4-BE49-F238E27FC236}">
                  <a16:creationId xmlns:a16="http://schemas.microsoft.com/office/drawing/2014/main" id="{2A0D5B95-197E-4644-9636-176A9DB3865F}"/>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产品测试</a:t>
              </a:r>
            </a:p>
          </p:txBody>
        </p:sp>
      </p:grpSp>
      <p:sp>
        <p:nvSpPr>
          <p:cNvPr id="53" name="文本框 52">
            <a:extLst>
              <a:ext uri="{FF2B5EF4-FFF2-40B4-BE49-F238E27FC236}">
                <a16:creationId xmlns:a16="http://schemas.microsoft.com/office/drawing/2014/main" id="{F47A25CE-C9FC-4FE2-8583-56DF75AD7D3A}"/>
              </a:ext>
            </a:extLst>
          </p:cNvPr>
          <p:cNvSpPr txBox="1"/>
          <p:nvPr/>
        </p:nvSpPr>
        <p:spPr>
          <a:xfrm>
            <a:off x="985201" y="2325186"/>
            <a:ext cx="9579721" cy="577850"/>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主要包括以下几种。</a:t>
            </a:r>
            <a:endParaRPr lang="en-US" altLang="zh-CN" sz="2400" dirty="0">
              <a:cs typeface="+mn-ea"/>
              <a:sym typeface="+mn-lt"/>
            </a:endParaRPr>
          </a:p>
        </p:txBody>
      </p:sp>
      <p:sp>
        <p:nvSpPr>
          <p:cNvPr id="49" name="矩形 4">
            <a:extLst>
              <a:ext uri="{FF2B5EF4-FFF2-40B4-BE49-F238E27FC236}">
                <a16:creationId xmlns:a16="http://schemas.microsoft.com/office/drawing/2014/main" id="{C40E5C08-E5F3-48CA-9A5A-BD5E3D8E173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2" name="直接连接符 51">
            <a:extLst>
              <a:ext uri="{FF2B5EF4-FFF2-40B4-BE49-F238E27FC236}">
                <a16:creationId xmlns:a16="http://schemas.microsoft.com/office/drawing/2014/main" id="{BF226E19-5715-4B00-8E56-71556E621D93}"/>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3FFC6C20-4AA8-485A-9FB7-FECD65C2A5BF}"/>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1" name="TextBox 6">
            <a:extLst>
              <a:ext uri="{FF2B5EF4-FFF2-40B4-BE49-F238E27FC236}">
                <a16:creationId xmlns:a16="http://schemas.microsoft.com/office/drawing/2014/main" id="{69536959-421F-4020-9D18-210028131B04}"/>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2" name="TextBox 7">
            <a:extLst>
              <a:ext uri="{FF2B5EF4-FFF2-40B4-BE49-F238E27FC236}">
                <a16:creationId xmlns:a16="http://schemas.microsoft.com/office/drawing/2014/main" id="{03BD8039-A5A1-4762-839F-C439BC675068}"/>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3" name="TextBox 9">
            <a:extLst>
              <a:ext uri="{FF2B5EF4-FFF2-40B4-BE49-F238E27FC236}">
                <a16:creationId xmlns:a16="http://schemas.microsoft.com/office/drawing/2014/main" id="{D41F6C08-FD81-45CA-98F9-661C12C6463D}"/>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4" name="TextBox 10">
            <a:extLst>
              <a:ext uri="{FF2B5EF4-FFF2-40B4-BE49-F238E27FC236}">
                <a16:creationId xmlns:a16="http://schemas.microsoft.com/office/drawing/2014/main" id="{1B444D6F-9B6C-494E-9EE5-7AFC33093911}"/>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5" name="直接连接符 64">
            <a:extLst>
              <a:ext uri="{FF2B5EF4-FFF2-40B4-BE49-F238E27FC236}">
                <a16:creationId xmlns:a16="http://schemas.microsoft.com/office/drawing/2014/main" id="{A9F11230-5FD8-4A5B-9C89-5A78FB6D0453}"/>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FE0BBD57-2864-44BE-AFBE-A47C3FD47DAE}"/>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235130CC-34BC-46E9-B32F-C8BF43EBBA32}"/>
              </a:ext>
            </a:extLst>
          </p:cNvPr>
          <p:cNvPicPr>
            <a:picLocks noChangeAspect="1"/>
          </p:cNvPicPr>
          <p:nvPr/>
        </p:nvPicPr>
        <p:blipFill>
          <a:blip r:embed="rId3"/>
          <a:stretch>
            <a:fillRect/>
          </a:stretch>
        </p:blipFill>
        <p:spPr>
          <a:xfrm>
            <a:off x="0" y="19050"/>
            <a:ext cx="791210" cy="715645"/>
          </a:xfrm>
          <a:prstGeom prst="rect">
            <a:avLst/>
          </a:prstGeom>
        </p:spPr>
      </p:pic>
      <p:sp>
        <p:nvSpPr>
          <p:cNvPr id="68" name="TextBox 7">
            <a:extLst>
              <a:ext uri="{FF2B5EF4-FFF2-40B4-BE49-F238E27FC236}">
                <a16:creationId xmlns:a16="http://schemas.microsoft.com/office/drawing/2014/main" id="{B3BD390C-E126-487A-892B-89ADEC10A15B}"/>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91557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2.1.5 </a:t>
            </a:r>
            <a:r>
              <a:rPr lang="zh-CN" altLang="en-US" sz="2800" b="1" dirty="0">
                <a:solidFill>
                  <a:schemeClr val="tx1">
                    <a:lumMod val="65000"/>
                    <a:lumOff val="35000"/>
                  </a:schemeClr>
                </a:solidFill>
                <a:cs typeface="+mn-ea"/>
                <a:sym typeface="+mn-lt"/>
              </a:rPr>
              <a:t>测试与交付</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pSp>
        <p:nvGrpSpPr>
          <p:cNvPr id="52" name="组合 51">
            <a:extLst>
              <a:ext uri="{FF2B5EF4-FFF2-40B4-BE49-F238E27FC236}">
                <a16:creationId xmlns:a16="http://schemas.microsoft.com/office/drawing/2014/main" id="{2E60618C-1E83-4C4A-8504-F2A54D216AB3}"/>
              </a:ext>
            </a:extLst>
          </p:cNvPr>
          <p:cNvGrpSpPr/>
          <p:nvPr/>
        </p:nvGrpSpPr>
        <p:grpSpPr>
          <a:xfrm>
            <a:off x="781779" y="1875429"/>
            <a:ext cx="4808220" cy="460375"/>
            <a:chOff x="797704" y="1573079"/>
            <a:chExt cx="6184668" cy="460375"/>
          </a:xfrm>
        </p:grpSpPr>
        <p:sp>
          <p:nvSpPr>
            <p:cNvPr id="53" name="矩形 52">
              <a:extLst>
                <a:ext uri="{FF2B5EF4-FFF2-40B4-BE49-F238E27FC236}">
                  <a16:creationId xmlns:a16="http://schemas.microsoft.com/office/drawing/2014/main" id="{87CB15EC-DE93-4A5F-9D34-9E3BE5F10EDA}"/>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4" name="文本框 53">
              <a:extLst>
                <a:ext uri="{FF2B5EF4-FFF2-40B4-BE49-F238E27FC236}">
                  <a16:creationId xmlns:a16="http://schemas.microsoft.com/office/drawing/2014/main" id="{F9D02CA8-2C4A-4DBE-95E2-DEBAF0568689}"/>
                </a:ext>
              </a:extLst>
            </p:cNvPr>
            <p:cNvSpPr txBox="1"/>
            <p:nvPr/>
          </p:nvSpPr>
          <p:spPr>
            <a:xfrm>
              <a:off x="843444" y="1573079"/>
              <a:ext cx="6138928" cy="460375"/>
            </a:xfrm>
            <a:prstGeom prst="rect">
              <a:avLst/>
            </a:prstGeom>
            <a:noFill/>
          </p:spPr>
          <p:txBody>
            <a:bodyPr wrap="square" rtlCol="0">
              <a:spAutoFit/>
            </a:bodyPr>
            <a:lstStyle/>
            <a:p>
              <a:r>
                <a:rPr lang="en-US" altLang="zh-CN" sz="2400" dirty="0">
                  <a:cs typeface="+mn-ea"/>
                  <a:sym typeface="+mn-lt"/>
                </a:rPr>
                <a:t>Alpha</a:t>
              </a:r>
              <a:r>
                <a:rPr lang="zh-CN" altLang="en-US" sz="2400" dirty="0">
                  <a:cs typeface="+mn-ea"/>
                  <a:sym typeface="+mn-lt"/>
                </a:rPr>
                <a:t>和</a:t>
              </a:r>
              <a:r>
                <a:rPr lang="en-US" altLang="zh-CN" sz="2400" dirty="0">
                  <a:cs typeface="+mn-ea"/>
                  <a:sym typeface="+mn-lt"/>
                </a:rPr>
                <a:t>Beta</a:t>
              </a:r>
              <a:r>
                <a:rPr lang="zh-CN" altLang="en-US" sz="2400" dirty="0">
                  <a:cs typeface="+mn-ea"/>
                  <a:sym typeface="+mn-lt"/>
                </a:rPr>
                <a:t>测试</a:t>
              </a:r>
              <a:endParaRPr lang="en-US" altLang="zh-CN" sz="2400" dirty="0">
                <a:cs typeface="+mn-ea"/>
                <a:sym typeface="+mn-lt"/>
              </a:endParaRPr>
            </a:p>
          </p:txBody>
        </p:sp>
      </p:grpSp>
      <p:sp>
        <p:nvSpPr>
          <p:cNvPr id="49" name="文本框 48">
            <a:extLst>
              <a:ext uri="{FF2B5EF4-FFF2-40B4-BE49-F238E27FC236}">
                <a16:creationId xmlns:a16="http://schemas.microsoft.com/office/drawing/2014/main" id="{DE44F4D4-97C1-494C-A675-5EDEFC77B686}"/>
              </a:ext>
            </a:extLst>
          </p:cNvPr>
          <p:cNvSpPr txBox="1"/>
          <p:nvPr/>
        </p:nvSpPr>
        <p:spPr>
          <a:xfrm>
            <a:off x="985201" y="2325186"/>
            <a:ext cx="9579721" cy="2239844"/>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en-US" altLang="zh-CN" sz="2400" dirty="0">
                <a:cs typeface="+mn-ea"/>
                <a:sym typeface="+mn-lt"/>
              </a:rPr>
              <a:t>Alpha</a:t>
            </a:r>
            <a:r>
              <a:rPr lang="zh-CN" altLang="en-US" sz="2400" dirty="0">
                <a:cs typeface="+mn-ea"/>
                <a:sym typeface="+mn-lt"/>
              </a:rPr>
              <a:t>测试指在</a:t>
            </a:r>
            <a:r>
              <a:rPr lang="zh-CN" altLang="en-US" sz="2400" dirty="0">
                <a:solidFill>
                  <a:srgbClr val="C00000"/>
                </a:solidFill>
                <a:cs typeface="+mn-ea"/>
                <a:sym typeface="+mn-lt"/>
              </a:rPr>
              <a:t>开发者</a:t>
            </a:r>
            <a:r>
              <a:rPr lang="zh-CN" altLang="en-US" sz="2400" dirty="0">
                <a:cs typeface="+mn-ea"/>
                <a:sym typeface="+mn-lt"/>
              </a:rPr>
              <a:t>方面进行的软件测试，由软件开发方承担。一般专注于对软件的功能进行测试，并能及时修正软件测试所发现的错误。</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sp>
        <p:nvSpPr>
          <p:cNvPr id="51" name="文本框 50">
            <a:extLst>
              <a:ext uri="{FF2B5EF4-FFF2-40B4-BE49-F238E27FC236}">
                <a16:creationId xmlns:a16="http://schemas.microsoft.com/office/drawing/2014/main" id="{26E031DE-B1D1-4B6E-B17E-35A7810F7A5C}"/>
              </a:ext>
            </a:extLst>
          </p:cNvPr>
          <p:cNvSpPr txBox="1"/>
          <p:nvPr/>
        </p:nvSpPr>
        <p:spPr>
          <a:xfrm>
            <a:off x="596900" y="4382716"/>
            <a:ext cx="10221707" cy="2239844"/>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en-US" altLang="zh-CN" sz="2400" dirty="0">
                <a:cs typeface="+mn-ea"/>
                <a:sym typeface="+mn-lt"/>
              </a:rPr>
              <a:t>Beta</a:t>
            </a:r>
            <a:r>
              <a:rPr lang="zh-CN" altLang="en-US" sz="2400" dirty="0">
                <a:cs typeface="+mn-ea"/>
                <a:sym typeface="+mn-lt"/>
              </a:rPr>
              <a:t>测试指在</a:t>
            </a:r>
            <a:r>
              <a:rPr lang="zh-CN" altLang="en-US" sz="2400" dirty="0">
                <a:solidFill>
                  <a:srgbClr val="C00000"/>
                </a:solidFill>
                <a:cs typeface="+mn-ea"/>
                <a:sym typeface="+mn-lt"/>
              </a:rPr>
              <a:t>用户环境</a:t>
            </a:r>
            <a:r>
              <a:rPr lang="zh-CN" altLang="en-US" sz="2400" dirty="0">
                <a:cs typeface="+mn-ea"/>
                <a:sym typeface="+mn-lt"/>
              </a:rPr>
              <a:t>下进行的测试，客户成为测试的主要人员，这时会对软件的性能和鲁棒性按合同要求进行测试，甚至提出新的环境要求。</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sp>
        <p:nvSpPr>
          <p:cNvPr id="50" name="矩形 4">
            <a:extLst>
              <a:ext uri="{FF2B5EF4-FFF2-40B4-BE49-F238E27FC236}">
                <a16:creationId xmlns:a16="http://schemas.microsoft.com/office/drawing/2014/main" id="{9D15FBCB-2C15-4D67-A5B1-E593F595101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5" name="直接连接符 54">
            <a:extLst>
              <a:ext uri="{FF2B5EF4-FFF2-40B4-BE49-F238E27FC236}">
                <a16:creationId xmlns:a16="http://schemas.microsoft.com/office/drawing/2014/main" id="{5357BC2D-BA90-456E-82FB-E6567AADD3F4}"/>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EB9C1801-26FB-478E-AAE4-A6F8E652911A}"/>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a:extLst>
              <a:ext uri="{FF2B5EF4-FFF2-40B4-BE49-F238E27FC236}">
                <a16:creationId xmlns:a16="http://schemas.microsoft.com/office/drawing/2014/main" id="{E6DC232A-E017-4B9D-985F-531309E6B02D}"/>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8" name="TextBox 7">
            <a:extLst>
              <a:ext uri="{FF2B5EF4-FFF2-40B4-BE49-F238E27FC236}">
                <a16:creationId xmlns:a16="http://schemas.microsoft.com/office/drawing/2014/main" id="{EA12D144-054A-4203-81CC-76C8A4124062}"/>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9" name="TextBox 9">
            <a:extLst>
              <a:ext uri="{FF2B5EF4-FFF2-40B4-BE49-F238E27FC236}">
                <a16:creationId xmlns:a16="http://schemas.microsoft.com/office/drawing/2014/main" id="{7CB0FB24-9E02-4188-9F67-B02B4110D8D7}"/>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0" name="TextBox 10">
            <a:extLst>
              <a:ext uri="{FF2B5EF4-FFF2-40B4-BE49-F238E27FC236}">
                <a16:creationId xmlns:a16="http://schemas.microsoft.com/office/drawing/2014/main" id="{5CB35AA9-D931-4C93-BF83-963DC0B1714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1" name="直接连接符 60">
            <a:extLst>
              <a:ext uri="{FF2B5EF4-FFF2-40B4-BE49-F238E27FC236}">
                <a16:creationId xmlns:a16="http://schemas.microsoft.com/office/drawing/2014/main" id="{ADC1A48B-BFDA-4E3E-83B9-E368961E7917}"/>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9EEDC46-5391-4FA7-A6A4-BE1D6A5E4A2E}"/>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E154AD9D-E41B-4CBB-B7EB-31E9A1FE8816}"/>
              </a:ext>
            </a:extLst>
          </p:cNvPr>
          <p:cNvPicPr>
            <a:picLocks noChangeAspect="1"/>
          </p:cNvPicPr>
          <p:nvPr/>
        </p:nvPicPr>
        <p:blipFill>
          <a:blip r:embed="rId3"/>
          <a:stretch>
            <a:fillRect/>
          </a:stretch>
        </p:blipFill>
        <p:spPr>
          <a:xfrm>
            <a:off x="0" y="19050"/>
            <a:ext cx="791210" cy="715645"/>
          </a:xfrm>
          <a:prstGeom prst="rect">
            <a:avLst/>
          </a:prstGeom>
        </p:spPr>
      </p:pic>
      <p:sp>
        <p:nvSpPr>
          <p:cNvPr id="64" name="TextBox 7">
            <a:extLst>
              <a:ext uri="{FF2B5EF4-FFF2-40B4-BE49-F238E27FC236}">
                <a16:creationId xmlns:a16="http://schemas.microsoft.com/office/drawing/2014/main" id="{D3FE4493-A7AD-4DCB-894E-886780CEC52A}"/>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42539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2.1.6 </a:t>
            </a:r>
            <a:r>
              <a:rPr lang="zh-CN" altLang="en-US" sz="2800" b="1" dirty="0">
                <a:solidFill>
                  <a:schemeClr val="tx1">
                    <a:lumMod val="65000"/>
                    <a:lumOff val="35000"/>
                  </a:schemeClr>
                </a:solidFill>
                <a:cs typeface="+mn-ea"/>
                <a:sym typeface="+mn-lt"/>
              </a:rPr>
              <a:t>软件维护</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836927" y="2300331"/>
            <a:ext cx="3668498" cy="2790572"/>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指在产品</a:t>
            </a:r>
            <a:r>
              <a:rPr lang="zh-CN" altLang="en-US" sz="2400" dirty="0">
                <a:solidFill>
                  <a:srgbClr val="C00000"/>
                </a:solidFill>
                <a:cs typeface="+mn-ea"/>
                <a:sym typeface="+mn-lt"/>
              </a:rPr>
              <a:t>交付给用户之后</a:t>
            </a:r>
            <a:r>
              <a:rPr lang="zh-CN" altLang="en-US" sz="2400" dirty="0">
                <a:cs typeface="+mn-ea"/>
                <a:sym typeface="+mn-lt"/>
              </a:rPr>
              <a:t>，软件开发方在</a:t>
            </a:r>
            <a:r>
              <a:rPr lang="zh-CN" altLang="en-US" sz="2400" dirty="0">
                <a:solidFill>
                  <a:srgbClr val="C00000"/>
                </a:solidFill>
                <a:cs typeface="+mn-ea"/>
                <a:sym typeface="+mn-lt"/>
              </a:rPr>
              <a:t>软件被淘汰之前</a:t>
            </a:r>
            <a:r>
              <a:rPr lang="zh-CN" altLang="en-US" sz="2400" dirty="0">
                <a:cs typeface="+mn-ea"/>
                <a:sym typeface="+mn-lt"/>
              </a:rPr>
              <a:t>所需要对软件产品提供的</a:t>
            </a:r>
            <a:r>
              <a:rPr lang="zh-CN" altLang="en-US" sz="2400" dirty="0">
                <a:solidFill>
                  <a:srgbClr val="C00000"/>
                </a:solidFill>
                <a:cs typeface="+mn-ea"/>
                <a:sym typeface="+mn-lt"/>
              </a:rPr>
              <a:t>支持与维护</a:t>
            </a:r>
            <a:r>
              <a:rPr lang="zh-CN" altLang="en-US" sz="2400" dirty="0">
                <a:cs typeface="+mn-ea"/>
                <a:sym typeface="+mn-lt"/>
              </a:rPr>
              <a:t>工作。</a:t>
            </a:r>
            <a:endParaRPr lang="en-US" altLang="zh-CN" sz="2400" dirty="0">
              <a:cs typeface="+mn-ea"/>
              <a:sym typeface="+mn-lt"/>
            </a:endParaRPr>
          </a:p>
        </p:txBody>
      </p:sp>
      <p:grpSp>
        <p:nvGrpSpPr>
          <p:cNvPr id="48" name="组合 47">
            <a:extLst>
              <a:ext uri="{FF2B5EF4-FFF2-40B4-BE49-F238E27FC236}">
                <a16:creationId xmlns:a16="http://schemas.microsoft.com/office/drawing/2014/main" id="{7C9B9119-130D-4391-B2AF-E0D178CE3514}"/>
              </a:ext>
            </a:extLst>
          </p:cNvPr>
          <p:cNvGrpSpPr/>
          <p:nvPr/>
        </p:nvGrpSpPr>
        <p:grpSpPr>
          <a:xfrm>
            <a:off x="5520720" y="2220625"/>
            <a:ext cx="5226015" cy="2870278"/>
            <a:chOff x="637675" y="2156543"/>
            <a:chExt cx="7330967" cy="2364264"/>
          </a:xfrm>
        </p:grpSpPr>
        <p:sp>
          <p:nvSpPr>
            <p:cNvPr id="49" name="矩形 48">
              <a:extLst>
                <a:ext uri="{FF2B5EF4-FFF2-40B4-BE49-F238E27FC236}">
                  <a16:creationId xmlns:a16="http://schemas.microsoft.com/office/drawing/2014/main" id="{17AD17C8-8934-40A6-92F4-9E2AA57AC8F9}"/>
                </a:ext>
              </a:extLst>
            </p:cNvPr>
            <p:cNvSpPr/>
            <p:nvPr/>
          </p:nvSpPr>
          <p:spPr>
            <a:xfrm>
              <a:off x="637675" y="215654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新需求</a:t>
              </a:r>
            </a:p>
          </p:txBody>
        </p:sp>
        <p:sp>
          <p:nvSpPr>
            <p:cNvPr id="50" name="矩形 49">
              <a:extLst>
                <a:ext uri="{FF2B5EF4-FFF2-40B4-BE49-F238E27FC236}">
                  <a16:creationId xmlns:a16="http://schemas.microsoft.com/office/drawing/2014/main" id="{14E8624F-5460-4A10-B472-98F70104EDF9}"/>
                </a:ext>
              </a:extLst>
            </p:cNvPr>
            <p:cNvSpPr/>
            <p:nvPr/>
          </p:nvSpPr>
          <p:spPr>
            <a:xfrm>
              <a:off x="2815389" y="2156543"/>
              <a:ext cx="5131669"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设计软件维护方案。</a:t>
              </a:r>
            </a:p>
          </p:txBody>
        </p:sp>
        <p:sp>
          <p:nvSpPr>
            <p:cNvPr id="51" name="矩形 50">
              <a:extLst>
                <a:ext uri="{FF2B5EF4-FFF2-40B4-BE49-F238E27FC236}">
                  <a16:creationId xmlns:a16="http://schemas.microsoft.com/office/drawing/2014/main" id="{4B594E37-F2BA-4052-A5CD-D72AFCE5661A}"/>
                </a:ext>
              </a:extLst>
            </p:cNvPr>
            <p:cNvSpPr/>
            <p:nvPr/>
          </p:nvSpPr>
          <p:spPr>
            <a:xfrm>
              <a:off x="2815387" y="3075785"/>
              <a:ext cx="5131669"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修改或新增模块。</a:t>
              </a:r>
            </a:p>
          </p:txBody>
        </p:sp>
        <p:sp>
          <p:nvSpPr>
            <p:cNvPr id="52" name="矩形 51">
              <a:extLst>
                <a:ext uri="{FF2B5EF4-FFF2-40B4-BE49-F238E27FC236}">
                  <a16:creationId xmlns:a16="http://schemas.microsoft.com/office/drawing/2014/main" id="{0E6734D8-94B6-43FD-A512-160C5825439C}"/>
                </a:ext>
              </a:extLst>
            </p:cNvPr>
            <p:cNvSpPr/>
            <p:nvPr/>
          </p:nvSpPr>
          <p:spPr>
            <a:xfrm>
              <a:off x="2836973" y="3995027"/>
              <a:ext cx="5131669"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回归测试以及文档更新。</a:t>
              </a:r>
            </a:p>
          </p:txBody>
        </p:sp>
        <p:sp>
          <p:nvSpPr>
            <p:cNvPr id="55" name="矩形 54">
              <a:extLst>
                <a:ext uri="{FF2B5EF4-FFF2-40B4-BE49-F238E27FC236}">
                  <a16:creationId xmlns:a16="http://schemas.microsoft.com/office/drawing/2014/main" id="{63662E34-1F66-4B16-BE41-7B80EFA3D314}"/>
                </a:ext>
              </a:extLst>
            </p:cNvPr>
            <p:cNvSpPr/>
            <p:nvPr/>
          </p:nvSpPr>
          <p:spPr>
            <a:xfrm>
              <a:off x="637675" y="3075785"/>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编码</a:t>
              </a:r>
            </a:p>
          </p:txBody>
        </p:sp>
        <p:sp>
          <p:nvSpPr>
            <p:cNvPr id="56" name="矩形 55">
              <a:extLst>
                <a:ext uri="{FF2B5EF4-FFF2-40B4-BE49-F238E27FC236}">
                  <a16:creationId xmlns:a16="http://schemas.microsoft.com/office/drawing/2014/main" id="{247BAD05-A489-4E45-BE51-899EAC066F84}"/>
                </a:ext>
              </a:extLst>
            </p:cNvPr>
            <p:cNvSpPr/>
            <p:nvPr/>
          </p:nvSpPr>
          <p:spPr>
            <a:xfrm>
              <a:off x="637675" y="3995027"/>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测试</a:t>
              </a:r>
            </a:p>
          </p:txBody>
        </p:sp>
      </p:grpSp>
      <p:sp>
        <p:nvSpPr>
          <p:cNvPr id="4" name="箭头: 下 3">
            <a:extLst>
              <a:ext uri="{FF2B5EF4-FFF2-40B4-BE49-F238E27FC236}">
                <a16:creationId xmlns:a16="http://schemas.microsoft.com/office/drawing/2014/main" id="{4A204981-F4A1-4D0A-93E6-774924238E61}"/>
              </a:ext>
            </a:extLst>
          </p:cNvPr>
          <p:cNvSpPr/>
          <p:nvPr/>
        </p:nvSpPr>
        <p:spPr>
          <a:xfrm>
            <a:off x="6035041" y="2881570"/>
            <a:ext cx="439527" cy="455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箭头: 下 58">
            <a:extLst>
              <a:ext uri="{FF2B5EF4-FFF2-40B4-BE49-F238E27FC236}">
                <a16:creationId xmlns:a16="http://schemas.microsoft.com/office/drawing/2014/main" id="{28609C7B-2DFB-484F-B8B4-6638AC80BD04}"/>
              </a:ext>
            </a:extLst>
          </p:cNvPr>
          <p:cNvSpPr/>
          <p:nvPr/>
        </p:nvSpPr>
        <p:spPr>
          <a:xfrm>
            <a:off x="6042235" y="3993420"/>
            <a:ext cx="439527" cy="455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4">
            <a:extLst>
              <a:ext uri="{FF2B5EF4-FFF2-40B4-BE49-F238E27FC236}">
                <a16:creationId xmlns:a16="http://schemas.microsoft.com/office/drawing/2014/main" id="{71E2CD6D-A0C4-41C6-BFDE-0E319E43E2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4" name="直接连接符 53">
            <a:extLst>
              <a:ext uri="{FF2B5EF4-FFF2-40B4-BE49-F238E27FC236}">
                <a16:creationId xmlns:a16="http://schemas.microsoft.com/office/drawing/2014/main" id="{C37F1629-7F2F-496E-91E9-E73C20EEBF64}"/>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1716D77-47C6-4BFA-8B1C-99DD9CCC3ECA}"/>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8" name="TextBox 6">
            <a:extLst>
              <a:ext uri="{FF2B5EF4-FFF2-40B4-BE49-F238E27FC236}">
                <a16:creationId xmlns:a16="http://schemas.microsoft.com/office/drawing/2014/main" id="{8F1D5366-CC9E-4107-8CEB-910562FE3EC7}"/>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0" name="TextBox 7">
            <a:extLst>
              <a:ext uri="{FF2B5EF4-FFF2-40B4-BE49-F238E27FC236}">
                <a16:creationId xmlns:a16="http://schemas.microsoft.com/office/drawing/2014/main" id="{5AA912DF-A317-4D2B-877C-597F73D72414}"/>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1" name="TextBox 9">
            <a:extLst>
              <a:ext uri="{FF2B5EF4-FFF2-40B4-BE49-F238E27FC236}">
                <a16:creationId xmlns:a16="http://schemas.microsoft.com/office/drawing/2014/main" id="{0FC4D396-5579-4230-9BB4-79C080D04030}"/>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2" name="TextBox 10">
            <a:extLst>
              <a:ext uri="{FF2B5EF4-FFF2-40B4-BE49-F238E27FC236}">
                <a16:creationId xmlns:a16="http://schemas.microsoft.com/office/drawing/2014/main" id="{00015A94-8C5C-4E5D-9310-D864C5804EA7}"/>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3" name="直接连接符 62">
            <a:extLst>
              <a:ext uri="{FF2B5EF4-FFF2-40B4-BE49-F238E27FC236}">
                <a16:creationId xmlns:a16="http://schemas.microsoft.com/office/drawing/2014/main" id="{E6DC32C7-B74C-4102-A14A-AD1CA5766710}"/>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D40D9BB-6939-4C22-9D0C-9D1623483FE4}"/>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0D0016C9-13B2-4798-A42F-DAD760FAF481}"/>
              </a:ext>
            </a:extLst>
          </p:cNvPr>
          <p:cNvPicPr>
            <a:picLocks noChangeAspect="1"/>
          </p:cNvPicPr>
          <p:nvPr/>
        </p:nvPicPr>
        <p:blipFill>
          <a:blip r:embed="rId3"/>
          <a:stretch>
            <a:fillRect/>
          </a:stretch>
        </p:blipFill>
        <p:spPr>
          <a:xfrm>
            <a:off x="0" y="19050"/>
            <a:ext cx="791210" cy="715645"/>
          </a:xfrm>
          <a:prstGeom prst="rect">
            <a:avLst/>
          </a:prstGeom>
        </p:spPr>
      </p:pic>
      <p:sp>
        <p:nvSpPr>
          <p:cNvPr id="66" name="TextBox 7">
            <a:extLst>
              <a:ext uri="{FF2B5EF4-FFF2-40B4-BE49-F238E27FC236}">
                <a16:creationId xmlns:a16="http://schemas.microsoft.com/office/drawing/2014/main" id="{75D32B26-666D-4029-ADF5-B3E69F13C55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955197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2.1.7 </a:t>
            </a:r>
            <a:r>
              <a:rPr lang="zh-CN" altLang="en-US" sz="2800" b="1" dirty="0">
                <a:solidFill>
                  <a:schemeClr val="tx1">
                    <a:lumMod val="65000"/>
                    <a:lumOff val="35000"/>
                  </a:schemeClr>
                </a:solidFill>
                <a:cs typeface="+mn-ea"/>
                <a:sym typeface="+mn-lt"/>
              </a:rPr>
              <a:t>软件淘汰</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655461" y="2033714"/>
            <a:ext cx="10551338" cy="3344570"/>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当开发方发现软件</a:t>
            </a:r>
            <a:r>
              <a:rPr lang="zh-CN" altLang="en-US" sz="2400" dirty="0">
                <a:solidFill>
                  <a:srgbClr val="C00000"/>
                </a:solidFill>
                <a:cs typeface="+mn-ea"/>
                <a:sym typeface="+mn-lt"/>
              </a:rPr>
              <a:t>更新和维护的费用已经大于</a:t>
            </a:r>
            <a:r>
              <a:rPr lang="zh-CN" altLang="en-US" sz="2400" dirty="0">
                <a:cs typeface="+mn-ea"/>
                <a:sym typeface="+mn-lt"/>
              </a:rPr>
              <a:t>一个新软件系统、软件的结构已经</a:t>
            </a:r>
            <a:r>
              <a:rPr lang="zh-CN" altLang="en-US" sz="2400" dirty="0">
                <a:solidFill>
                  <a:srgbClr val="C00000"/>
                </a:solidFill>
                <a:cs typeface="+mn-ea"/>
                <a:sym typeface="+mn-lt"/>
              </a:rPr>
              <a:t>发生根本的变化</a:t>
            </a:r>
            <a:r>
              <a:rPr lang="zh-CN" altLang="en-US" sz="2400" dirty="0">
                <a:cs typeface="+mn-ea"/>
                <a:sym typeface="+mn-lt"/>
              </a:rPr>
              <a:t>、软件文档已经</a:t>
            </a:r>
            <a:r>
              <a:rPr lang="zh-CN" altLang="en-US" sz="2400" dirty="0">
                <a:solidFill>
                  <a:srgbClr val="C00000"/>
                </a:solidFill>
                <a:cs typeface="+mn-ea"/>
                <a:sym typeface="+mn-lt"/>
              </a:rPr>
              <a:t>无法支持该软件的更新</a:t>
            </a:r>
            <a:r>
              <a:rPr lang="zh-CN" altLang="en-US" sz="2400" dirty="0">
                <a:cs typeface="+mn-ea"/>
                <a:sym typeface="+mn-lt"/>
              </a:rPr>
              <a:t>、</a:t>
            </a:r>
            <a:r>
              <a:rPr lang="zh-CN" altLang="en-US" sz="2400" dirty="0">
                <a:solidFill>
                  <a:srgbClr val="C00000"/>
                </a:solidFill>
                <a:cs typeface="+mn-ea"/>
                <a:sym typeface="+mn-lt"/>
              </a:rPr>
              <a:t>运行条件（硬件环境）已经难以适应原软件</a:t>
            </a:r>
            <a:r>
              <a:rPr lang="zh-CN" altLang="en-US" sz="2400" dirty="0">
                <a:cs typeface="+mn-ea"/>
                <a:sym typeface="+mn-lt"/>
              </a:rPr>
              <a:t>的工作模式时，软件就会被淘汰。</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新的软件系统代替了原来的软件系统，唯一保留的是</a:t>
            </a:r>
            <a:r>
              <a:rPr lang="zh-CN" altLang="en-US" sz="2400" dirty="0">
                <a:solidFill>
                  <a:srgbClr val="C00000"/>
                </a:solidFill>
                <a:cs typeface="+mn-ea"/>
                <a:sym typeface="+mn-lt"/>
              </a:rPr>
              <a:t>用户系统的客户数据和系统支持数据</a:t>
            </a:r>
            <a:r>
              <a:rPr lang="zh-CN" altLang="en-US" sz="2400" dirty="0">
                <a:cs typeface="+mn-ea"/>
                <a:sym typeface="+mn-lt"/>
              </a:rPr>
              <a:t>。</a:t>
            </a:r>
            <a:endParaRPr lang="en-US" altLang="zh-CN" sz="2400" dirty="0">
              <a:cs typeface="+mn-ea"/>
              <a:sym typeface="+mn-lt"/>
            </a:endParaRPr>
          </a:p>
        </p:txBody>
      </p:sp>
      <p:sp>
        <p:nvSpPr>
          <p:cNvPr id="48" name="矩形 4">
            <a:extLst>
              <a:ext uri="{FF2B5EF4-FFF2-40B4-BE49-F238E27FC236}">
                <a16:creationId xmlns:a16="http://schemas.microsoft.com/office/drawing/2014/main" id="{C2048434-5A16-45B5-B778-4A4E8D71B670}"/>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BF10002A-BE89-4856-832A-37CD0A5C350B}"/>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4C7E2BD-4AC1-4DE0-A7FF-5540A2DF9C61}"/>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CEBAF297-17C8-48ED-99E5-8824ADD45D9B}"/>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2" name="TextBox 7">
            <a:extLst>
              <a:ext uri="{FF2B5EF4-FFF2-40B4-BE49-F238E27FC236}">
                <a16:creationId xmlns:a16="http://schemas.microsoft.com/office/drawing/2014/main" id="{B101D66C-40E8-46D6-9A6E-6A856F241C5D}"/>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9">
            <a:extLst>
              <a:ext uri="{FF2B5EF4-FFF2-40B4-BE49-F238E27FC236}">
                <a16:creationId xmlns:a16="http://schemas.microsoft.com/office/drawing/2014/main" id="{B033C169-10E9-401D-A254-949FCB0C6C13}"/>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4" name="TextBox 10">
            <a:extLst>
              <a:ext uri="{FF2B5EF4-FFF2-40B4-BE49-F238E27FC236}">
                <a16:creationId xmlns:a16="http://schemas.microsoft.com/office/drawing/2014/main" id="{3C10CD3C-B328-4692-8ED7-75AD74E62E2E}"/>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40949973-7BCA-43E6-AAF9-3BFEB6ACC895}"/>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776EB90-FB43-47D1-B2EE-287E4E4C9C8E}"/>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EC190C20-CB03-4010-A5BD-2B94E55C7AE1}"/>
              </a:ext>
            </a:extLst>
          </p:cNvPr>
          <p:cNvPicPr>
            <a:picLocks noChangeAspect="1"/>
          </p:cNvPicPr>
          <p:nvPr/>
        </p:nvPicPr>
        <p:blipFill>
          <a:blip r:embed="rId3"/>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8ED9BDB3-3A97-40DC-8297-49A1F9F4BB9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609618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Part.02</a:t>
            </a:r>
          </a:p>
        </p:txBody>
      </p:sp>
      <p:sp>
        <p:nvSpPr>
          <p:cNvPr id="9" name="文本框 8"/>
          <p:cNvSpPr txBox="1"/>
          <p:nvPr/>
        </p:nvSpPr>
        <p:spPr>
          <a:xfrm>
            <a:off x="3037126" y="4748271"/>
            <a:ext cx="6285908" cy="707886"/>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软件开发的困难与问题</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 </a:t>
            </a:r>
            <a:r>
              <a:rPr lang="zh-CN" altLang="en-US" sz="2800" b="1" dirty="0">
                <a:solidFill>
                  <a:schemeClr val="tx1">
                    <a:lumMod val="65000"/>
                    <a:lumOff val="35000"/>
                  </a:schemeClr>
                </a:solidFill>
                <a:cs typeface="+mn-ea"/>
                <a:sym typeface="+mn-lt"/>
              </a:rPr>
              <a:t>软件开发的困难与问题</a:t>
            </a:r>
          </a:p>
        </p:txBody>
      </p:sp>
      <p:sp>
        <p:nvSpPr>
          <p:cNvPr id="71" name="矩形 4">
            <a:extLst>
              <a:ext uri="{FF2B5EF4-FFF2-40B4-BE49-F238E27FC236}">
                <a16:creationId xmlns:a16="http://schemas.microsoft.com/office/drawing/2014/main" id="{70E7D80B-403D-4F09-8B67-0F06546192E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72" name="直接连接符 71">
            <a:extLst>
              <a:ext uri="{FF2B5EF4-FFF2-40B4-BE49-F238E27FC236}">
                <a16:creationId xmlns:a16="http://schemas.microsoft.com/office/drawing/2014/main" id="{10378A5F-C25A-499D-A2D0-4D92FC583544}"/>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29F251A4-99EF-4AF2-A849-AF31E24A5C3D}"/>
              </a:ext>
            </a:extLst>
          </p:cNvPr>
          <p:cNvSpPr/>
          <p:nvPr/>
        </p:nvSpPr>
        <p:spPr>
          <a:xfrm>
            <a:off x="7074318" y="20783"/>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4" name="TextBox 6">
            <a:extLst>
              <a:ext uri="{FF2B5EF4-FFF2-40B4-BE49-F238E27FC236}">
                <a16:creationId xmlns:a16="http://schemas.microsoft.com/office/drawing/2014/main" id="{B13BF7BF-44EB-440D-BF8C-D0CEFFA47FC8}"/>
              </a:ext>
            </a:extLst>
          </p:cNvPr>
          <p:cNvSpPr txBox="1"/>
          <p:nvPr/>
        </p:nvSpPr>
        <p:spPr>
          <a:xfrm>
            <a:off x="7242310" y="188737"/>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困难与问题</a:t>
            </a:r>
          </a:p>
        </p:txBody>
      </p:sp>
      <p:sp>
        <p:nvSpPr>
          <p:cNvPr id="75" name="TextBox 7">
            <a:extLst>
              <a:ext uri="{FF2B5EF4-FFF2-40B4-BE49-F238E27FC236}">
                <a16:creationId xmlns:a16="http://schemas.microsoft.com/office/drawing/2014/main" id="{200FDC16-1525-44B8-B758-70A655C55F97}"/>
              </a:ext>
            </a:extLst>
          </p:cNvPr>
          <p:cNvSpPr txBox="1"/>
          <p:nvPr/>
        </p:nvSpPr>
        <p:spPr>
          <a:xfrm>
            <a:off x="5438507" y="174515"/>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76" name="TextBox 9">
            <a:extLst>
              <a:ext uri="{FF2B5EF4-FFF2-40B4-BE49-F238E27FC236}">
                <a16:creationId xmlns:a16="http://schemas.microsoft.com/office/drawing/2014/main" id="{0BC75486-CF74-4E38-84CB-E20972B8BEE3}"/>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77" name="TextBox 10">
            <a:extLst>
              <a:ext uri="{FF2B5EF4-FFF2-40B4-BE49-F238E27FC236}">
                <a16:creationId xmlns:a16="http://schemas.microsoft.com/office/drawing/2014/main" id="{98A8B3A3-D09E-488B-99CE-64EFD863297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78" name="直接连接符 77">
            <a:extLst>
              <a:ext uri="{FF2B5EF4-FFF2-40B4-BE49-F238E27FC236}">
                <a16:creationId xmlns:a16="http://schemas.microsoft.com/office/drawing/2014/main" id="{508ED7E1-8BC3-496D-9410-7C5FFECB3142}"/>
              </a:ext>
            </a:extLst>
          </p:cNvPr>
          <p:cNvCxnSpPr/>
          <p:nvPr/>
        </p:nvCxnSpPr>
        <p:spPr>
          <a:xfrm>
            <a:off x="879824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65924166-CEC6-4B4D-982E-0296389D9E04}"/>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0" name="图片 79">
            <a:extLst>
              <a:ext uri="{FF2B5EF4-FFF2-40B4-BE49-F238E27FC236}">
                <a16:creationId xmlns:a16="http://schemas.microsoft.com/office/drawing/2014/main" id="{2AD32A54-E0F8-4BAB-8B5A-CE16CA190C42}"/>
              </a:ext>
            </a:extLst>
          </p:cNvPr>
          <p:cNvPicPr>
            <a:picLocks noChangeAspect="1"/>
          </p:cNvPicPr>
          <p:nvPr/>
        </p:nvPicPr>
        <p:blipFill>
          <a:blip r:embed="rId3"/>
          <a:stretch>
            <a:fillRect/>
          </a:stretch>
        </p:blipFill>
        <p:spPr>
          <a:xfrm>
            <a:off x="0" y="19050"/>
            <a:ext cx="791210" cy="715645"/>
          </a:xfrm>
          <a:prstGeom prst="rect">
            <a:avLst/>
          </a:prstGeom>
        </p:spPr>
      </p:pic>
      <p:sp>
        <p:nvSpPr>
          <p:cNvPr id="81" name="TextBox 7">
            <a:extLst>
              <a:ext uri="{FF2B5EF4-FFF2-40B4-BE49-F238E27FC236}">
                <a16:creationId xmlns:a16="http://schemas.microsoft.com/office/drawing/2014/main" id="{F70A3329-D269-4E69-A58D-3E348BADDFE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
        <p:nvSpPr>
          <p:cNvPr id="82" name="文本框 81">
            <a:extLst>
              <a:ext uri="{FF2B5EF4-FFF2-40B4-BE49-F238E27FC236}">
                <a16:creationId xmlns:a16="http://schemas.microsoft.com/office/drawing/2014/main" id="{DDFFC677-FD67-4085-864F-6FA13D3D5E3A}"/>
              </a:ext>
            </a:extLst>
          </p:cNvPr>
          <p:cNvSpPr txBox="1"/>
          <p:nvPr/>
        </p:nvSpPr>
        <p:spPr>
          <a:xfrm>
            <a:off x="655461" y="2033714"/>
            <a:ext cx="9874427" cy="3344570"/>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在</a:t>
            </a:r>
            <a:r>
              <a:rPr lang="en-US" altLang="zh-CN" sz="2400" dirty="0">
                <a:cs typeface="+mn-ea"/>
                <a:sym typeface="+mn-lt"/>
              </a:rPr>
              <a:t>Brooks</a:t>
            </a:r>
            <a:r>
              <a:rPr lang="zh-CN" altLang="en-US" sz="2400" dirty="0">
                <a:cs typeface="+mn-ea"/>
                <a:sym typeface="+mn-lt"/>
              </a:rPr>
              <a:t>的</a:t>
            </a:r>
            <a:r>
              <a:rPr lang="en-US" altLang="zh-CN" sz="2400" dirty="0">
                <a:cs typeface="+mn-ea"/>
                <a:sym typeface="+mn-lt"/>
              </a:rPr>
              <a:t>《</a:t>
            </a:r>
            <a:r>
              <a:rPr lang="zh-CN" altLang="en-US" sz="2400" dirty="0">
                <a:cs typeface="+mn-ea"/>
                <a:sym typeface="+mn-lt"/>
              </a:rPr>
              <a:t>没有银弹</a:t>
            </a:r>
            <a:r>
              <a:rPr lang="en-US" altLang="zh-CN" sz="2400" dirty="0">
                <a:cs typeface="+mn-ea"/>
                <a:sym typeface="+mn-lt"/>
              </a:rPr>
              <a:t>》</a:t>
            </a:r>
            <a:r>
              <a:rPr lang="zh-CN" altLang="en-US" sz="2400" dirty="0">
                <a:cs typeface="+mn-ea"/>
                <a:sym typeface="+mn-lt"/>
              </a:rPr>
              <a:t>一书中，给出</a:t>
            </a:r>
            <a:r>
              <a:rPr lang="en-US" altLang="zh-CN" sz="2400" dirty="0">
                <a:cs typeface="+mn-ea"/>
                <a:sym typeface="+mn-lt"/>
              </a:rPr>
              <a:t>4</a:t>
            </a:r>
            <a:r>
              <a:rPr lang="zh-CN" altLang="en-US" sz="2400" dirty="0">
                <a:cs typeface="+mn-ea"/>
                <a:sym typeface="+mn-lt"/>
              </a:rPr>
              <a:t>个软件的本质性困难。</a:t>
            </a:r>
            <a:endParaRPr lang="en-US" altLang="zh-CN" sz="2400" dirty="0">
              <a:cs typeface="+mn-ea"/>
              <a:sym typeface="+mn-lt"/>
            </a:endParaRPr>
          </a:p>
          <a:p>
            <a:pPr marL="1257300" lvl="2" indent="-342900">
              <a:lnSpc>
                <a:spcPct val="150000"/>
              </a:lnSpc>
              <a:buClr>
                <a:srgbClr val="0054A3"/>
              </a:buClr>
              <a:buFont typeface="Wingdings" panose="05000000000000000000" pitchFamily="2" charset="2"/>
              <a:buChar char="p"/>
            </a:pPr>
            <a:r>
              <a:rPr lang="zh-CN" altLang="en-US" sz="2400" dirty="0">
                <a:cs typeface="+mn-ea"/>
                <a:sym typeface="+mn-lt"/>
              </a:rPr>
              <a:t>复杂性：在于</a:t>
            </a:r>
            <a:r>
              <a:rPr lang="zh-CN" altLang="en-US" sz="2400" dirty="0">
                <a:solidFill>
                  <a:srgbClr val="FF0000"/>
                </a:solidFill>
                <a:cs typeface="+mn-ea"/>
                <a:sym typeface="+mn-lt"/>
              </a:rPr>
              <a:t>描述的多样性</a:t>
            </a:r>
            <a:r>
              <a:rPr lang="zh-CN" altLang="en-US" sz="2400" dirty="0">
                <a:cs typeface="+mn-ea"/>
                <a:sym typeface="+mn-lt"/>
              </a:rPr>
              <a:t>。</a:t>
            </a:r>
            <a:endParaRPr lang="en-US" altLang="zh-CN" sz="2400" dirty="0">
              <a:cs typeface="+mn-ea"/>
              <a:sym typeface="+mn-lt"/>
            </a:endParaRPr>
          </a:p>
          <a:p>
            <a:pPr marL="1257300" lvl="2" indent="-342900">
              <a:lnSpc>
                <a:spcPct val="150000"/>
              </a:lnSpc>
              <a:buClr>
                <a:srgbClr val="0054A3"/>
              </a:buClr>
              <a:buFont typeface="Wingdings" panose="05000000000000000000" pitchFamily="2" charset="2"/>
              <a:buChar char="p"/>
            </a:pPr>
            <a:r>
              <a:rPr lang="zh-CN" altLang="en-US" sz="2400" dirty="0">
                <a:cs typeface="+mn-ea"/>
                <a:sym typeface="+mn-lt"/>
              </a:rPr>
              <a:t>一致性：</a:t>
            </a:r>
            <a:r>
              <a:rPr lang="zh-CN" altLang="en-US" sz="2400" b="0" i="0" dirty="0">
                <a:solidFill>
                  <a:srgbClr val="2C2C36"/>
                </a:solidFill>
                <a:effectLst/>
                <a:latin typeface="-apple-system"/>
              </a:rPr>
              <a:t>表现在</a:t>
            </a:r>
            <a:r>
              <a:rPr lang="zh-CN" altLang="en-US" sz="2400" b="0" i="0" dirty="0">
                <a:solidFill>
                  <a:srgbClr val="FF0000"/>
                </a:solidFill>
                <a:effectLst/>
                <a:latin typeface="-apple-system"/>
              </a:rPr>
              <a:t>结构、界面、数据格式和运行模式</a:t>
            </a:r>
            <a:r>
              <a:rPr lang="zh-CN" altLang="en-US" sz="2400" b="0" i="0" dirty="0">
                <a:solidFill>
                  <a:srgbClr val="2C2C36"/>
                </a:solidFill>
                <a:effectLst/>
                <a:latin typeface="-apple-system"/>
              </a:rPr>
              <a:t>上。</a:t>
            </a:r>
            <a:endParaRPr lang="en-US" altLang="zh-CN" sz="2400" dirty="0">
              <a:cs typeface="+mn-ea"/>
              <a:sym typeface="+mn-lt"/>
            </a:endParaRPr>
          </a:p>
          <a:p>
            <a:pPr marL="1257300" lvl="2" indent="-342900">
              <a:lnSpc>
                <a:spcPct val="150000"/>
              </a:lnSpc>
              <a:buClr>
                <a:srgbClr val="0054A3"/>
              </a:buClr>
              <a:buFont typeface="Wingdings" panose="05000000000000000000" pitchFamily="2" charset="2"/>
              <a:buChar char="p"/>
            </a:pPr>
            <a:r>
              <a:rPr lang="zh-CN" altLang="en-US" sz="2400" dirty="0">
                <a:cs typeface="+mn-ea"/>
                <a:sym typeface="+mn-lt"/>
              </a:rPr>
              <a:t>修改性：</a:t>
            </a:r>
            <a:r>
              <a:rPr lang="zh-CN" altLang="en-US" sz="2400" b="0" i="0" dirty="0">
                <a:solidFill>
                  <a:srgbClr val="2C2C36"/>
                </a:solidFill>
                <a:effectLst/>
                <a:latin typeface="-apple-system"/>
              </a:rPr>
              <a:t>软件维护常</a:t>
            </a:r>
            <a:r>
              <a:rPr lang="zh-CN" altLang="en-US" sz="2400" b="0" i="0" dirty="0">
                <a:solidFill>
                  <a:srgbClr val="FF0000"/>
                </a:solidFill>
                <a:effectLst/>
                <a:latin typeface="-apple-system"/>
              </a:rPr>
              <a:t>忽视</a:t>
            </a:r>
            <a:r>
              <a:rPr lang="zh-CN" altLang="en-US" sz="2400" b="0" i="0" dirty="0">
                <a:solidFill>
                  <a:srgbClr val="2C2C36"/>
                </a:solidFill>
                <a:effectLst/>
                <a:latin typeface="-apple-system"/>
              </a:rPr>
              <a:t>修改和扩充对初始设计的负面影响。</a:t>
            </a:r>
            <a:endParaRPr lang="en-US" altLang="zh-CN" sz="2400" dirty="0">
              <a:cs typeface="+mn-ea"/>
              <a:sym typeface="+mn-lt"/>
            </a:endParaRPr>
          </a:p>
          <a:p>
            <a:pPr marL="1257300" lvl="2" indent="-342900">
              <a:lnSpc>
                <a:spcPct val="150000"/>
              </a:lnSpc>
              <a:buClr>
                <a:srgbClr val="0054A3"/>
              </a:buClr>
              <a:buFont typeface="Wingdings" panose="05000000000000000000" pitchFamily="2" charset="2"/>
              <a:buChar char="p"/>
            </a:pPr>
            <a:r>
              <a:rPr lang="zh-CN" altLang="en-US" sz="2400" dirty="0">
                <a:cs typeface="+mn-ea"/>
                <a:sym typeface="+mn-lt"/>
              </a:rPr>
              <a:t>不可见性：</a:t>
            </a:r>
            <a:r>
              <a:rPr lang="zh-CN" altLang="en-US" sz="2400" b="0" i="0" dirty="0">
                <a:solidFill>
                  <a:srgbClr val="2C2C36"/>
                </a:solidFill>
                <a:effectLst/>
                <a:latin typeface="-apple-system"/>
              </a:rPr>
              <a:t>软件虽可见，但理解其结构和修改影响仍需</a:t>
            </a:r>
            <a:r>
              <a:rPr lang="zh-CN" altLang="en-US" sz="2400" b="0" i="0" dirty="0">
                <a:solidFill>
                  <a:srgbClr val="FF0000"/>
                </a:solidFill>
                <a:effectLst/>
                <a:latin typeface="-apple-system"/>
              </a:rPr>
              <a:t>大量文档和测试</a:t>
            </a:r>
            <a:r>
              <a:rPr lang="zh-CN" altLang="en-US" sz="2400" b="0" i="0" dirty="0">
                <a:solidFill>
                  <a:srgbClr val="2C2C36"/>
                </a:solidFill>
                <a:effectLst/>
                <a:latin typeface="-apple-system"/>
              </a:rPr>
              <a:t>。</a:t>
            </a:r>
            <a:endParaRPr lang="en-US" altLang="zh-CN" sz="2400" dirty="0">
              <a:cs typeface="+mn-ea"/>
              <a:sym typeface="+mn-lt"/>
            </a:endParaRPr>
          </a:p>
        </p:txBody>
      </p:sp>
    </p:spTree>
    <p:extLst>
      <p:ext uri="{BB962C8B-B14F-4D97-AF65-F5344CB8AC3E}">
        <p14:creationId xmlns:p14="http://schemas.microsoft.com/office/powerpoint/2010/main" val="418027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Part.03</a:t>
            </a:r>
          </a:p>
        </p:txBody>
      </p:sp>
      <p:sp>
        <p:nvSpPr>
          <p:cNvPr id="9" name="文本框 8"/>
          <p:cNvSpPr txBox="1"/>
          <p:nvPr/>
        </p:nvSpPr>
        <p:spPr>
          <a:xfrm>
            <a:off x="3005596" y="4789616"/>
            <a:ext cx="6285908" cy="707886"/>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软件过程模型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914525" y="1940075"/>
            <a:ext cx="3948681" cy="3901837"/>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b="1" dirty="0"/>
              <a:t>瀑布模型</a:t>
            </a:r>
          </a:p>
          <a:p>
            <a:pPr marL="285750" indent="-285750">
              <a:lnSpc>
                <a:spcPct val="150000"/>
              </a:lnSpc>
              <a:buClr>
                <a:srgbClr val="0054A3"/>
              </a:buClr>
              <a:buFont typeface="Wingdings" panose="05000000000000000000" charset="0"/>
              <a:buChar char="p"/>
            </a:pPr>
            <a:endParaRPr lang="en-US" altLang="zh-CN" sz="2400" b="1" dirty="0"/>
          </a:p>
          <a:p>
            <a:pPr marL="285750" indent="-285750">
              <a:lnSpc>
                <a:spcPct val="150000"/>
              </a:lnSpc>
              <a:buClr>
                <a:srgbClr val="0054A3"/>
              </a:buClr>
              <a:buFont typeface="Wingdings" panose="05000000000000000000" charset="0"/>
              <a:buChar char="p"/>
            </a:pPr>
            <a:r>
              <a:rPr lang="zh-CN" altLang="en-US" sz="2400" b="1" dirty="0"/>
              <a:t>快速原型模型</a:t>
            </a:r>
          </a:p>
          <a:p>
            <a:pPr marL="285750" indent="-285750">
              <a:lnSpc>
                <a:spcPct val="150000"/>
              </a:lnSpc>
              <a:buClr>
                <a:srgbClr val="0054A3"/>
              </a:buClr>
              <a:buFont typeface="Wingdings" panose="05000000000000000000" charset="0"/>
              <a:buChar char="p"/>
            </a:pPr>
            <a:endParaRPr lang="en-US" altLang="zh-CN" sz="2400" b="1" dirty="0"/>
          </a:p>
          <a:p>
            <a:pPr marL="285750" indent="-285750">
              <a:lnSpc>
                <a:spcPct val="150000"/>
              </a:lnSpc>
              <a:buClr>
                <a:srgbClr val="0054A3"/>
              </a:buClr>
              <a:buFont typeface="Wingdings" panose="05000000000000000000" charset="0"/>
              <a:buChar char="p"/>
            </a:pPr>
            <a:r>
              <a:rPr lang="zh-CN" altLang="en-US" sz="2400" b="1" dirty="0"/>
              <a:t>增量模型</a:t>
            </a:r>
            <a:endParaRPr lang="en-US" altLang="zh-CN" sz="2400" b="1" dirty="0"/>
          </a:p>
          <a:p>
            <a:pPr marL="285750" indent="-285750">
              <a:lnSpc>
                <a:spcPct val="150000"/>
              </a:lnSpc>
              <a:buClr>
                <a:srgbClr val="0054A3"/>
              </a:buClr>
              <a:buFont typeface="Wingdings" panose="05000000000000000000" charset="0"/>
              <a:buChar char="p"/>
            </a:pPr>
            <a:endParaRPr lang="en-US" altLang="zh-CN" sz="2400" b="1" dirty="0"/>
          </a:p>
          <a:p>
            <a:pPr marL="285750" indent="-285750">
              <a:lnSpc>
                <a:spcPct val="150000"/>
              </a:lnSpc>
              <a:buClr>
                <a:srgbClr val="0054A3"/>
              </a:buClr>
              <a:buFont typeface="Wingdings" panose="05000000000000000000" charset="0"/>
              <a:buChar char="p"/>
            </a:pPr>
            <a:r>
              <a:rPr lang="zh-CN" altLang="en-US" sz="2400" b="1" dirty="0"/>
              <a:t>螺旋模型</a:t>
            </a:r>
            <a:endParaRPr lang="en-US" altLang="zh-CN" sz="2400" b="1" dirty="0"/>
          </a:p>
        </p:txBody>
      </p:sp>
      <p:sp>
        <p:nvSpPr>
          <p:cNvPr id="5" name="文本框 4"/>
          <p:cNvSpPr txBox="1"/>
          <p:nvPr/>
        </p:nvSpPr>
        <p:spPr>
          <a:xfrm>
            <a:off x="6911975" y="2165350"/>
            <a:ext cx="3399155" cy="3139321"/>
          </a:xfrm>
          <a:prstGeom prst="rect">
            <a:avLst/>
          </a:prstGeom>
          <a:noFill/>
        </p:spPr>
        <p:txBody>
          <a:bodyPr wrap="square" rtlCol="0">
            <a:spAutoFit/>
          </a:bodyPr>
          <a:lstStyle/>
          <a:p>
            <a:pPr marL="285750" indent="-285750" algn="l">
              <a:lnSpc>
                <a:spcPct val="150000"/>
              </a:lnSpc>
              <a:buClr>
                <a:srgbClr val="0054A3"/>
              </a:buClr>
              <a:buSzTx/>
              <a:buFont typeface="Wingdings" panose="05000000000000000000" charset="0"/>
              <a:buChar char="p"/>
            </a:pPr>
            <a:r>
              <a:rPr lang="zh-CN" altLang="en-US" sz="2400" b="1" dirty="0">
                <a:sym typeface="+mn-ea"/>
              </a:rPr>
              <a:t>面向对象模型</a:t>
            </a:r>
            <a:endParaRPr lang="en-US" altLang="zh-CN" sz="2400" b="1" dirty="0">
              <a:sym typeface="+mn-ea"/>
            </a:endParaRPr>
          </a:p>
          <a:p>
            <a:pPr marL="285750" indent="-285750" algn="l">
              <a:lnSpc>
                <a:spcPct val="150000"/>
              </a:lnSpc>
              <a:buClr>
                <a:srgbClr val="0054A3"/>
              </a:buClr>
              <a:buSzTx/>
              <a:buFont typeface="Wingdings" panose="05000000000000000000" charset="0"/>
              <a:buChar char="p"/>
            </a:pPr>
            <a:endParaRPr lang="en-US" altLang="zh-CN" sz="2400" b="1" dirty="0">
              <a:sym typeface="+mn-ea"/>
            </a:endParaRPr>
          </a:p>
          <a:p>
            <a:pPr marL="285750" indent="-285750" algn="l">
              <a:lnSpc>
                <a:spcPct val="150000"/>
              </a:lnSpc>
              <a:buClr>
                <a:srgbClr val="0054A3"/>
              </a:buClr>
              <a:buSzTx/>
              <a:buFont typeface="Wingdings" panose="05000000000000000000" charset="0"/>
              <a:buChar char="p"/>
            </a:pPr>
            <a:r>
              <a:rPr lang="zh-CN" altLang="en-US" sz="2400" b="1" dirty="0">
                <a:sym typeface="+mn-ea"/>
              </a:rPr>
              <a:t>统一软件开发过程</a:t>
            </a:r>
          </a:p>
          <a:p>
            <a:pPr marL="285750" indent="-285750" algn="l">
              <a:lnSpc>
                <a:spcPct val="150000"/>
              </a:lnSpc>
              <a:buClr>
                <a:srgbClr val="0054A3"/>
              </a:buClr>
              <a:buSzTx/>
              <a:buFont typeface="Wingdings" panose="05000000000000000000" charset="0"/>
              <a:buChar char="p"/>
            </a:pPr>
            <a:endParaRPr lang="zh-CN" altLang="en-US" sz="2400" b="1" dirty="0"/>
          </a:p>
          <a:p>
            <a:pPr marL="285750" indent="-285750" algn="l">
              <a:lnSpc>
                <a:spcPct val="150000"/>
              </a:lnSpc>
              <a:buClr>
                <a:srgbClr val="0054A3"/>
              </a:buClr>
              <a:buSzTx/>
              <a:buFont typeface="Wingdings" panose="05000000000000000000" charset="0"/>
              <a:buChar char="p"/>
            </a:pPr>
            <a:r>
              <a:rPr lang="zh-CN" altLang="en-US" sz="2400" b="1" dirty="0">
                <a:sym typeface="+mn-ea"/>
              </a:rPr>
              <a:t>敏捷过程与极限编程</a:t>
            </a:r>
            <a:endParaRPr lang="zh-CN" altLang="en-US" sz="2400" b="1" dirty="0"/>
          </a:p>
          <a:p>
            <a:endParaRPr lang="zh-CN" altLang="en-US" dirty="0"/>
          </a:p>
        </p:txBody>
      </p:sp>
      <p:sp>
        <p:nvSpPr>
          <p:cNvPr id="26" name="TextBox 6">
            <a:extLst>
              <a:ext uri="{FF2B5EF4-FFF2-40B4-BE49-F238E27FC236}">
                <a16:creationId xmlns:a16="http://schemas.microsoft.com/office/drawing/2014/main" id="{517BE225-5E0E-43CA-BDF0-A4243FD10C7E}"/>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 </a:t>
            </a:r>
            <a:r>
              <a:rPr lang="zh-CN" altLang="en-US" sz="2800" b="1" dirty="0">
                <a:solidFill>
                  <a:schemeClr val="tx1">
                    <a:lumMod val="65000"/>
                    <a:lumOff val="35000"/>
                  </a:schemeClr>
                </a:solidFill>
                <a:cs typeface="+mn-ea"/>
                <a:sym typeface="+mn-lt"/>
              </a:rPr>
              <a:t>软件过程模型</a:t>
            </a:r>
          </a:p>
        </p:txBody>
      </p:sp>
      <p:sp>
        <p:nvSpPr>
          <p:cNvPr id="27" name="矩形 4">
            <a:extLst>
              <a:ext uri="{FF2B5EF4-FFF2-40B4-BE49-F238E27FC236}">
                <a16:creationId xmlns:a16="http://schemas.microsoft.com/office/drawing/2014/main" id="{08CAEF22-3EB1-45DA-9249-1422598DEC4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28" name="直接连接符 27">
            <a:extLst>
              <a:ext uri="{FF2B5EF4-FFF2-40B4-BE49-F238E27FC236}">
                <a16:creationId xmlns:a16="http://schemas.microsoft.com/office/drawing/2014/main" id="{02E66C76-8104-49FA-A257-BA0F0573BFA5}"/>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8AF4D52-804B-4E4E-8AC5-5E0EBB20E224}"/>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0" name="TextBox 6">
            <a:extLst>
              <a:ext uri="{FF2B5EF4-FFF2-40B4-BE49-F238E27FC236}">
                <a16:creationId xmlns:a16="http://schemas.microsoft.com/office/drawing/2014/main" id="{31C368A2-3CD0-4193-B285-76657ABFBE78}"/>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31" name="TextBox 7">
            <a:extLst>
              <a:ext uri="{FF2B5EF4-FFF2-40B4-BE49-F238E27FC236}">
                <a16:creationId xmlns:a16="http://schemas.microsoft.com/office/drawing/2014/main" id="{C746B76B-F5DD-4664-8F78-2772E2BCD8F3}"/>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32" name="TextBox 9">
            <a:extLst>
              <a:ext uri="{FF2B5EF4-FFF2-40B4-BE49-F238E27FC236}">
                <a16:creationId xmlns:a16="http://schemas.microsoft.com/office/drawing/2014/main" id="{A150B73B-6273-450F-856B-893A72FBC9AD}"/>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33" name="TextBox 10">
            <a:extLst>
              <a:ext uri="{FF2B5EF4-FFF2-40B4-BE49-F238E27FC236}">
                <a16:creationId xmlns:a16="http://schemas.microsoft.com/office/drawing/2014/main" id="{95C3A486-AFCE-419D-A4CB-15C9C13AD244}"/>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34" name="直接连接符 33">
            <a:extLst>
              <a:ext uri="{FF2B5EF4-FFF2-40B4-BE49-F238E27FC236}">
                <a16:creationId xmlns:a16="http://schemas.microsoft.com/office/drawing/2014/main" id="{45A47C02-37CB-4F02-BB6C-DAC29AA215AA}"/>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1AD54A1-B8CA-4537-9011-EAC8E2DCB1EE}"/>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C3806881-DB23-46F0-B690-B2C6D225658E}"/>
              </a:ext>
            </a:extLst>
          </p:cNvPr>
          <p:cNvPicPr>
            <a:picLocks noChangeAspect="1"/>
          </p:cNvPicPr>
          <p:nvPr/>
        </p:nvPicPr>
        <p:blipFill>
          <a:blip r:embed="rId3"/>
          <a:stretch>
            <a:fillRect/>
          </a:stretch>
        </p:blipFill>
        <p:spPr>
          <a:xfrm>
            <a:off x="0" y="19050"/>
            <a:ext cx="791210" cy="715645"/>
          </a:xfrm>
          <a:prstGeom prst="rect">
            <a:avLst/>
          </a:prstGeom>
        </p:spPr>
      </p:pic>
      <p:sp>
        <p:nvSpPr>
          <p:cNvPr id="37" name="TextBox 7">
            <a:extLst>
              <a:ext uri="{FF2B5EF4-FFF2-40B4-BE49-F238E27FC236}">
                <a16:creationId xmlns:a16="http://schemas.microsoft.com/office/drawing/2014/main" id="{826D2CDE-86A6-48ED-8635-0EF08FC929B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Part.01</a:t>
            </a:r>
          </a:p>
        </p:txBody>
      </p:sp>
      <p:sp>
        <p:nvSpPr>
          <p:cNvPr id="9" name="文本框 8"/>
          <p:cNvSpPr txBox="1"/>
          <p:nvPr/>
        </p:nvSpPr>
        <p:spPr>
          <a:xfrm>
            <a:off x="3248169" y="4748271"/>
            <a:ext cx="5737701" cy="707886"/>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软件过程与软件模型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2.3.1 </a:t>
            </a:r>
            <a:r>
              <a:rPr lang="zh-CN" altLang="en-US" sz="2800" b="1" dirty="0">
                <a:solidFill>
                  <a:schemeClr val="tx1">
                    <a:lumMod val="65000"/>
                    <a:lumOff val="35000"/>
                  </a:schemeClr>
                </a:solidFill>
                <a:cs typeface="+mn-ea"/>
                <a:sym typeface="+mn-lt"/>
              </a:rPr>
              <a:t>瀑布模型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1" y="4384801"/>
            <a:ext cx="4997966" cy="1682577"/>
          </a:xfrm>
          <a:prstGeom prst="rect">
            <a:avLst/>
          </a:prstGeom>
          <a:noFill/>
        </p:spPr>
        <p:txBody>
          <a:bodyPr wrap="square" rtlCol="0">
            <a:spAutoFit/>
          </a:bodyPr>
          <a:lstStyle/>
          <a:p>
            <a:pPr>
              <a:lnSpc>
                <a:spcPct val="150000"/>
              </a:lnSpc>
              <a:buClr>
                <a:srgbClr val="0054A3"/>
              </a:buClr>
            </a:pPr>
            <a:r>
              <a:rPr lang="zh-CN" altLang="en-US" sz="2400" dirty="0">
                <a:cs typeface="+mn-ea"/>
                <a:sym typeface="+mn-lt"/>
              </a:rPr>
              <a:t>       瀑布模型将各个软件阶段</a:t>
            </a:r>
            <a:r>
              <a:rPr lang="zh-CN" altLang="en-US" sz="2400" dirty="0">
                <a:solidFill>
                  <a:srgbClr val="C00000"/>
                </a:solidFill>
                <a:cs typeface="+mn-ea"/>
                <a:sym typeface="+mn-lt"/>
              </a:rPr>
              <a:t>按时间顺序</a:t>
            </a:r>
            <a:r>
              <a:rPr lang="zh-CN" altLang="en-US" sz="2400" dirty="0">
                <a:cs typeface="+mn-ea"/>
                <a:sym typeface="+mn-lt"/>
              </a:rPr>
              <a:t>进行排列，</a:t>
            </a:r>
            <a:r>
              <a:rPr lang="zh-CN" altLang="en-US" sz="2400" dirty="0">
                <a:solidFill>
                  <a:srgbClr val="C00000"/>
                </a:solidFill>
                <a:cs typeface="+mn-ea"/>
                <a:sym typeface="+mn-lt"/>
              </a:rPr>
              <a:t>只有前一个阶段全部完成，才开始进入下一个阶段</a:t>
            </a:r>
            <a:r>
              <a:rPr lang="zh-CN" altLang="en-US" sz="2400" dirty="0">
                <a:cs typeface="+mn-ea"/>
                <a:sym typeface="+mn-lt"/>
              </a:rPr>
              <a:t>。</a:t>
            </a:r>
            <a:endParaRPr lang="en-US" altLang="zh-CN" sz="2400" dirty="0">
              <a:cs typeface="+mn-ea"/>
              <a:sym typeface="+mn-lt"/>
            </a:endParaRPr>
          </a:p>
        </p:txBody>
      </p:sp>
      <p:graphicFrame>
        <p:nvGraphicFramePr>
          <p:cNvPr id="45" name="对象 44">
            <a:extLst>
              <a:ext uri="{FF2B5EF4-FFF2-40B4-BE49-F238E27FC236}">
                <a16:creationId xmlns:a16="http://schemas.microsoft.com/office/drawing/2014/main" id="{AABC4336-3882-4655-8B22-FF9019975802}"/>
              </a:ext>
            </a:extLst>
          </p:cNvPr>
          <p:cNvGraphicFramePr>
            <a:graphicFrameLocks noChangeAspect="1"/>
          </p:cNvGraphicFramePr>
          <p:nvPr>
            <p:extLst>
              <p:ext uri="{D42A27DB-BD31-4B8C-83A1-F6EECF244321}">
                <p14:modId xmlns:p14="http://schemas.microsoft.com/office/powerpoint/2010/main" val="3130460719"/>
              </p:ext>
            </p:extLst>
          </p:nvPr>
        </p:nvGraphicFramePr>
        <p:xfrm>
          <a:off x="6310160" y="1404559"/>
          <a:ext cx="4712327" cy="4915814"/>
        </p:xfrm>
        <a:graphic>
          <a:graphicData uri="http://schemas.openxmlformats.org/presentationml/2006/ole">
            <mc:AlternateContent xmlns:mc="http://schemas.openxmlformats.org/markup-compatibility/2006">
              <mc:Choice xmlns:v="urn:schemas-microsoft-com:vml" Requires="v">
                <p:oleObj name="Visio" r:id="rId3" imgW="9806621" imgH="10118997" progId="Visio.Drawing.15">
                  <p:embed/>
                </p:oleObj>
              </mc:Choice>
              <mc:Fallback>
                <p:oleObj name="Visio" r:id="rId3" imgW="9806621" imgH="10118997" progId="Visio.Drawing.15">
                  <p:embed/>
                  <p:pic>
                    <p:nvPicPr>
                      <p:cNvPr id="45" name="对象 44">
                        <a:extLst>
                          <a:ext uri="{FF2B5EF4-FFF2-40B4-BE49-F238E27FC236}">
                            <a16:creationId xmlns:a16="http://schemas.microsoft.com/office/drawing/2014/main" id="{AABC4336-3882-4655-8B22-FF9019975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160" y="1404559"/>
                        <a:ext cx="4712327" cy="4915814"/>
                      </a:xfrm>
                      <a:prstGeom prst="rect">
                        <a:avLst/>
                      </a:prstGeom>
                      <a:noFill/>
                    </p:spPr>
                  </p:pic>
                </p:oleObj>
              </mc:Fallback>
            </mc:AlternateContent>
          </a:graphicData>
        </a:graphic>
      </p:graphicFrame>
      <p:sp>
        <p:nvSpPr>
          <p:cNvPr id="46" name="Rectangle 3">
            <a:extLst>
              <a:ext uri="{FF2B5EF4-FFF2-40B4-BE49-F238E27FC236}">
                <a16:creationId xmlns:a16="http://schemas.microsoft.com/office/drawing/2014/main" id="{0EDC57DA-25CD-4917-87AC-992E5D75A7E3}"/>
              </a:ext>
            </a:extLst>
          </p:cNvPr>
          <p:cNvSpPr>
            <a:spLocks noGrp="1"/>
          </p:cNvSpPr>
          <p:nvPr/>
        </p:nvSpPr>
        <p:spPr>
          <a:xfrm>
            <a:off x="1018146" y="1876640"/>
            <a:ext cx="4571853" cy="2479006"/>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 </a:t>
            </a:r>
            <a:r>
              <a:rPr lang="zh-CN" altLang="en-US" sz="2400" dirty="0">
                <a:solidFill>
                  <a:srgbClr val="0000CC"/>
                </a:solidFill>
                <a:highlight>
                  <a:srgbClr val="FFFF00"/>
                </a:highlight>
                <a:cs typeface="+mn-ea"/>
                <a:sym typeface="+mn-lt"/>
              </a:rPr>
              <a:t>瀑布模型</a:t>
            </a:r>
            <a:r>
              <a:rPr lang="zh-CN" altLang="en-US" sz="2400" dirty="0">
                <a:solidFill>
                  <a:srgbClr val="0000CC"/>
                </a:solidFill>
                <a:cs typeface="+mn-ea"/>
                <a:sym typeface="+mn-lt"/>
              </a:rPr>
              <a:t>包括软件生命周期的所有阶段，从</a:t>
            </a:r>
            <a:r>
              <a:rPr lang="zh-CN" altLang="en-US" sz="2400" dirty="0">
                <a:solidFill>
                  <a:srgbClr val="0000CC"/>
                </a:solidFill>
                <a:highlight>
                  <a:srgbClr val="FFFF00"/>
                </a:highlight>
                <a:cs typeface="+mn-ea"/>
                <a:sym typeface="+mn-lt"/>
              </a:rPr>
              <a:t>需求分析、描述、设计、实现、集成测试、维护直到淘汰</a:t>
            </a:r>
            <a:r>
              <a:rPr lang="zh-CN" altLang="en-US" sz="2400" dirty="0">
                <a:solidFill>
                  <a:srgbClr val="0000CC"/>
                </a:solidFill>
                <a:cs typeface="+mn-ea"/>
                <a:sym typeface="+mn-lt"/>
              </a:rPr>
              <a:t>。</a:t>
            </a:r>
          </a:p>
        </p:txBody>
      </p:sp>
      <p:sp>
        <p:nvSpPr>
          <p:cNvPr id="47" name="文本框 46">
            <a:extLst>
              <a:ext uri="{FF2B5EF4-FFF2-40B4-BE49-F238E27FC236}">
                <a16:creationId xmlns:a16="http://schemas.microsoft.com/office/drawing/2014/main" id="{6F0364EF-0A77-4C09-AB54-A6B75AAC8319}"/>
              </a:ext>
            </a:extLst>
          </p:cNvPr>
          <p:cNvSpPr txBox="1"/>
          <p:nvPr/>
        </p:nvSpPr>
        <p:spPr>
          <a:xfrm>
            <a:off x="7554565" y="6301486"/>
            <a:ext cx="2627586" cy="338554"/>
          </a:xfrm>
          <a:prstGeom prst="rect">
            <a:avLst/>
          </a:prstGeom>
          <a:noFill/>
        </p:spPr>
        <p:txBody>
          <a:bodyPr wrap="square" rtlCol="0">
            <a:spAutoFit/>
          </a:bodyPr>
          <a:lstStyle/>
          <a:p>
            <a:r>
              <a:rPr lang="zh-CN" altLang="en-US" sz="1600" dirty="0"/>
              <a:t>瀑布模型开发流程</a:t>
            </a:r>
          </a:p>
        </p:txBody>
      </p:sp>
      <p:sp>
        <p:nvSpPr>
          <p:cNvPr id="59" name="矩形 4">
            <a:extLst>
              <a:ext uri="{FF2B5EF4-FFF2-40B4-BE49-F238E27FC236}">
                <a16:creationId xmlns:a16="http://schemas.microsoft.com/office/drawing/2014/main" id="{0EEE03D4-919D-4668-8140-C571A8DA1C0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0" name="直接连接符 59">
            <a:extLst>
              <a:ext uri="{FF2B5EF4-FFF2-40B4-BE49-F238E27FC236}">
                <a16:creationId xmlns:a16="http://schemas.microsoft.com/office/drawing/2014/main" id="{F8A63CA2-8444-4341-B4CD-5BD04BA42757}"/>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04463FD6-005B-4180-8C72-086B79703194}"/>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2" name="TextBox 6">
            <a:extLst>
              <a:ext uri="{FF2B5EF4-FFF2-40B4-BE49-F238E27FC236}">
                <a16:creationId xmlns:a16="http://schemas.microsoft.com/office/drawing/2014/main" id="{B371BF61-670E-4426-8512-61987CF622C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3" name="TextBox 7">
            <a:extLst>
              <a:ext uri="{FF2B5EF4-FFF2-40B4-BE49-F238E27FC236}">
                <a16:creationId xmlns:a16="http://schemas.microsoft.com/office/drawing/2014/main" id="{726866BB-53A8-4CD2-8471-8D2367B968CB}"/>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4" name="TextBox 9">
            <a:extLst>
              <a:ext uri="{FF2B5EF4-FFF2-40B4-BE49-F238E27FC236}">
                <a16:creationId xmlns:a16="http://schemas.microsoft.com/office/drawing/2014/main" id="{9977A7A2-F6F9-4BA4-B231-C44DF21E26C1}"/>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5" name="TextBox 10">
            <a:extLst>
              <a:ext uri="{FF2B5EF4-FFF2-40B4-BE49-F238E27FC236}">
                <a16:creationId xmlns:a16="http://schemas.microsoft.com/office/drawing/2014/main" id="{A562E15D-3F9A-4521-8BEE-53FD95834BE4}"/>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6" name="直接连接符 65">
            <a:extLst>
              <a:ext uri="{FF2B5EF4-FFF2-40B4-BE49-F238E27FC236}">
                <a16:creationId xmlns:a16="http://schemas.microsoft.com/office/drawing/2014/main" id="{12A7F25C-E1CF-4514-B2D7-EF44167CABAD}"/>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1C871C49-388E-43B2-8F12-CAF7FA4FAEFD}"/>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70875287-02C4-420B-BE57-981500F6C608}"/>
              </a:ext>
            </a:extLst>
          </p:cNvPr>
          <p:cNvPicPr>
            <a:picLocks noChangeAspect="1"/>
          </p:cNvPicPr>
          <p:nvPr/>
        </p:nvPicPr>
        <p:blipFill>
          <a:blip r:embed="rId5"/>
          <a:stretch>
            <a:fillRect/>
          </a:stretch>
        </p:blipFill>
        <p:spPr>
          <a:xfrm>
            <a:off x="0" y="19050"/>
            <a:ext cx="791210" cy="715645"/>
          </a:xfrm>
          <a:prstGeom prst="rect">
            <a:avLst/>
          </a:prstGeom>
        </p:spPr>
      </p:pic>
      <p:sp>
        <p:nvSpPr>
          <p:cNvPr id="69" name="TextBox 7">
            <a:extLst>
              <a:ext uri="{FF2B5EF4-FFF2-40B4-BE49-F238E27FC236}">
                <a16:creationId xmlns:a16="http://schemas.microsoft.com/office/drawing/2014/main" id="{8EA7D888-6FBE-43CD-BF4E-1975FA4F839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883658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2.3.1 </a:t>
            </a:r>
            <a:r>
              <a:rPr lang="zh-CN" altLang="en-US" sz="2800" b="1" dirty="0">
                <a:solidFill>
                  <a:schemeClr val="tx1">
                    <a:lumMod val="65000"/>
                    <a:lumOff val="35000"/>
                  </a:schemeClr>
                </a:solidFill>
                <a:cs typeface="+mn-ea"/>
                <a:sym typeface="+mn-lt"/>
              </a:rPr>
              <a:t>瀑布模型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47" name="TextBox 7">
            <a:extLst>
              <a:ext uri="{FF2B5EF4-FFF2-40B4-BE49-F238E27FC236}">
                <a16:creationId xmlns:a16="http://schemas.microsoft.com/office/drawing/2014/main" id="{888B9F2E-D199-4136-B665-1D00ED293AF6}"/>
              </a:ext>
            </a:extLst>
          </p:cNvPr>
          <p:cNvSpPr txBox="1">
            <a:spLocks noChangeArrowheads="1"/>
          </p:cNvSpPr>
          <p:nvPr/>
        </p:nvSpPr>
        <p:spPr bwMode="auto">
          <a:xfrm>
            <a:off x="167700" y="1785891"/>
            <a:ext cx="5749624" cy="2642245"/>
          </a:xfrm>
          <a:prstGeom prst="roundRect">
            <a:avLst>
              <a:gd name="adj" fmla="val 3543"/>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zh-CN" b="0" i="0" u="none" strike="noStrike" kern="1200" cap="none" spc="0" normalizeH="0" baseline="0" noProof="0" dirty="0">
                <a:ln>
                  <a:noFill/>
                </a:ln>
                <a:solidFill>
                  <a:schemeClr val="tx1"/>
                </a:solidFill>
                <a:effectLst/>
                <a:uLnTx/>
                <a:uFillTx/>
                <a:latin typeface="+mn-ea"/>
                <a:ea typeface="+mn-ea"/>
                <a:cs typeface="+mn-cs"/>
              </a:rPr>
              <a:t>瀑布模型开发软件，有下述的几个特点。</a:t>
            </a:r>
            <a:endParaRPr kumimoji="0" lang="en-US" altLang="zh-CN" b="0" i="0" u="none" strike="noStrike" kern="1200" cap="none" spc="0" normalizeH="0" baseline="0" noProof="0" dirty="0">
              <a:ln>
                <a:noFill/>
              </a:ln>
              <a:solidFill>
                <a:schemeClr val="tx1"/>
              </a:solidFill>
              <a:effectLst/>
              <a:uLnTx/>
              <a:uFillTx/>
              <a:latin typeface="+mn-ea"/>
              <a:ea typeface="+mn-ea"/>
              <a:cs typeface="+mn-cs"/>
            </a:endParaRPr>
          </a:p>
          <a:p>
            <a:pPr marL="914400" marR="0" lvl="0" indent="-457200" algn="just" defTabSz="914400" rtl="0" eaLnBrk="0" fontAlgn="base" latinLnBrk="0" hangingPunct="0">
              <a:lnSpc>
                <a:spcPct val="150000"/>
              </a:lnSpc>
              <a:spcBef>
                <a:spcPct val="0"/>
              </a:spcBef>
              <a:spcAft>
                <a:spcPct val="0"/>
              </a:spcAft>
              <a:buClrTx/>
              <a:buSzTx/>
              <a:buFont typeface="+mj-lt"/>
              <a:buAutoNum type="alphaLcParenR"/>
              <a:defRPr/>
            </a:pPr>
            <a:r>
              <a:rPr kumimoji="0" lang="zh-CN" altLang="zh-CN" b="1" i="0" u="none" strike="noStrike" kern="1200" cap="none" spc="0" normalizeH="0" baseline="0" noProof="0" dirty="0">
                <a:ln>
                  <a:noFill/>
                </a:ln>
                <a:solidFill>
                  <a:schemeClr val="tx1"/>
                </a:solidFill>
                <a:effectLst/>
                <a:uLnTx/>
                <a:uFillTx/>
                <a:latin typeface="+mn-ea"/>
                <a:ea typeface="+mn-ea"/>
                <a:cs typeface="+mn-cs"/>
              </a:rPr>
              <a:t>阶段间具有顺序性和依赖性</a:t>
            </a:r>
            <a:r>
              <a:rPr kumimoji="0" lang="zh-CN" altLang="en-US" b="1" i="0" u="none" strike="noStrike" kern="1200" cap="none" spc="0" normalizeH="0" baseline="0" noProof="0" dirty="0">
                <a:ln>
                  <a:noFill/>
                </a:ln>
                <a:solidFill>
                  <a:schemeClr val="tx1"/>
                </a:solidFill>
                <a:effectLst/>
                <a:uLnTx/>
                <a:uFillTx/>
                <a:latin typeface="+mn-ea"/>
                <a:ea typeface="+mn-ea"/>
                <a:cs typeface="+mn-cs"/>
              </a:rPr>
              <a:t>：</a:t>
            </a:r>
            <a:endParaRPr kumimoji="0" lang="zh-CN" altLang="zh-CN" b="1" i="0" u="none" strike="noStrike" kern="1200" cap="none" spc="0" normalizeH="0" baseline="0" noProof="0" dirty="0">
              <a:ln>
                <a:noFill/>
              </a:ln>
              <a:solidFill>
                <a:schemeClr val="tx1"/>
              </a:solidFill>
              <a:effectLst/>
              <a:uLnTx/>
              <a:uFillTx/>
              <a:latin typeface="+mn-ea"/>
              <a:ea typeface="+mn-ea"/>
              <a:cs typeface="+mn-cs"/>
            </a:endParaRPr>
          </a:p>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zh-CN" b="0" i="0" u="none" strike="noStrike" kern="1200" cap="none" spc="0" normalizeH="0" baseline="0" noProof="0" dirty="0">
                <a:ln>
                  <a:noFill/>
                </a:ln>
                <a:solidFill>
                  <a:schemeClr val="tx1"/>
                </a:solidFill>
                <a:effectLst/>
                <a:uLnTx/>
                <a:uFillTx/>
                <a:latin typeface="+mn-ea"/>
                <a:ea typeface="+mn-ea"/>
                <a:cs typeface="+mn-cs"/>
              </a:rPr>
              <a:t>两重含义： ①必须等前一阶段的工作完成之后，才能开始后一阶段的工作； ②前一阶段的输出文档就是后一阶段的输入文档，因此，只有前一阶段的输出文档正确，后一阶段的工作才能获得正确的结果。</a:t>
            </a:r>
            <a:endParaRPr kumimoji="0" lang="en-US" altLang="zh-CN" b="0" i="0" u="none" strike="noStrike" kern="1200" cap="none" spc="0" normalizeH="0" baseline="0" noProof="0" dirty="0">
              <a:ln>
                <a:noFill/>
              </a:ln>
              <a:solidFill>
                <a:schemeClr val="tx1"/>
              </a:solidFill>
              <a:effectLst/>
              <a:uLnTx/>
              <a:uFillTx/>
              <a:latin typeface="+mn-ea"/>
              <a:ea typeface="+mn-ea"/>
              <a:cs typeface="+mn-cs"/>
            </a:endParaRPr>
          </a:p>
        </p:txBody>
      </p:sp>
      <p:sp>
        <p:nvSpPr>
          <p:cNvPr id="48" name="TextBox 7">
            <a:extLst>
              <a:ext uri="{FF2B5EF4-FFF2-40B4-BE49-F238E27FC236}">
                <a16:creationId xmlns:a16="http://schemas.microsoft.com/office/drawing/2014/main" id="{21F725D8-444B-4A11-AA93-021BAA95CCB3}"/>
              </a:ext>
            </a:extLst>
          </p:cNvPr>
          <p:cNvSpPr txBox="1">
            <a:spLocks noChangeArrowheads="1"/>
          </p:cNvSpPr>
          <p:nvPr/>
        </p:nvSpPr>
        <p:spPr bwMode="auto">
          <a:xfrm>
            <a:off x="167699" y="4516752"/>
            <a:ext cx="5749624" cy="2186298"/>
          </a:xfrm>
          <a:prstGeom prst="roundRect">
            <a:avLst>
              <a:gd name="adj" fmla="val 4371"/>
            </a:avLst>
          </a:prstGeom>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just" defTabSz="914400" rtl="0" eaLnBrk="0" fontAlgn="base" latinLnBrk="0" hangingPunct="0">
              <a:lnSpc>
                <a:spcPct val="150000"/>
              </a:lnSpc>
              <a:spcBef>
                <a:spcPct val="0"/>
              </a:spcBef>
              <a:spcAft>
                <a:spcPct val="0"/>
              </a:spcAft>
              <a:buClrTx/>
              <a:buSzTx/>
              <a:buFontTx/>
              <a:buNone/>
              <a:defRPr/>
            </a:pPr>
            <a:r>
              <a:rPr kumimoji="0" lang="en-US" altLang="zh-CN" b="1" i="0" u="none" strike="noStrike" kern="1200" cap="none" spc="0" normalizeH="0" baseline="0" noProof="0" dirty="0">
                <a:ln>
                  <a:noFill/>
                </a:ln>
                <a:solidFill>
                  <a:schemeClr val="tx1"/>
                </a:solidFill>
                <a:effectLst/>
                <a:uLnTx/>
                <a:uFillTx/>
                <a:latin typeface="+mn-ea"/>
                <a:ea typeface="+mn-ea"/>
                <a:cs typeface="+mn-ea"/>
              </a:rPr>
              <a:t>b) </a:t>
            </a:r>
            <a:r>
              <a:rPr kumimoji="0" lang="zh-CN" altLang="zh-CN" b="1" i="0" u="none" strike="noStrike" kern="1200" cap="none" spc="0" normalizeH="0" baseline="0" noProof="0" dirty="0">
                <a:ln>
                  <a:noFill/>
                </a:ln>
                <a:solidFill>
                  <a:schemeClr val="tx1"/>
                </a:solidFill>
                <a:effectLst/>
                <a:uLnTx/>
                <a:uFillTx/>
                <a:latin typeface="+mn-ea"/>
                <a:ea typeface="+mn-ea"/>
                <a:cs typeface="+mn-ea"/>
              </a:rPr>
              <a:t>推迟实现的观点</a:t>
            </a:r>
            <a:endParaRPr kumimoji="0" lang="en-US" altLang="zh-CN" b="1" i="0" u="none" strike="noStrike" kern="1200" cap="none" spc="0" normalizeH="0" baseline="0" noProof="0" dirty="0">
              <a:ln>
                <a:noFill/>
              </a:ln>
              <a:solidFill>
                <a:schemeClr val="tx1"/>
              </a:solidFill>
              <a:effectLst/>
              <a:uLnTx/>
              <a:uFillTx/>
              <a:latin typeface="+mn-ea"/>
              <a:ea typeface="+mn-ea"/>
              <a:cs typeface="+mn-ea"/>
            </a:endParaRPr>
          </a:p>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zh-CN" b="0" i="0" u="none" strike="noStrike" kern="1200" cap="none" spc="0" normalizeH="0" baseline="0" noProof="0" dirty="0">
                <a:ln>
                  <a:noFill/>
                </a:ln>
                <a:solidFill>
                  <a:schemeClr val="tx1"/>
                </a:solidFill>
                <a:effectLst/>
                <a:uLnTx/>
                <a:uFillTx/>
                <a:latin typeface="+mn-ea"/>
                <a:ea typeface="+mn-ea"/>
                <a:cs typeface="+mn-ea"/>
              </a:rPr>
              <a:t>瀑布模型在编码之前设置了系统分析与系统设计的各个阶段，分析与设计阶段的基本任务规定，在这两个阶段主要考虑目标系统的逻辑模型，不涉及软件的物理实现。</a:t>
            </a:r>
            <a:endParaRPr kumimoji="0" lang="en-US" altLang="zh-CN" b="1" i="0" u="none" strike="noStrike" kern="1200" cap="none" spc="0" normalizeH="0" baseline="0" noProof="0" dirty="0">
              <a:ln>
                <a:noFill/>
              </a:ln>
              <a:solidFill>
                <a:schemeClr val="tx1"/>
              </a:solidFill>
              <a:effectLst/>
              <a:uLnTx/>
              <a:uFillTx/>
              <a:latin typeface="+mn-ea"/>
              <a:ea typeface="+mn-ea"/>
              <a:cs typeface="+mn-ea"/>
            </a:endParaRPr>
          </a:p>
        </p:txBody>
      </p:sp>
      <p:sp>
        <p:nvSpPr>
          <p:cNvPr id="45" name="矩形 4">
            <a:extLst>
              <a:ext uri="{FF2B5EF4-FFF2-40B4-BE49-F238E27FC236}">
                <a16:creationId xmlns:a16="http://schemas.microsoft.com/office/drawing/2014/main" id="{704E925F-E727-4793-85E1-94D99D5BDBC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6" name="直接连接符 45">
            <a:extLst>
              <a:ext uri="{FF2B5EF4-FFF2-40B4-BE49-F238E27FC236}">
                <a16:creationId xmlns:a16="http://schemas.microsoft.com/office/drawing/2014/main" id="{3FDFE8B6-BE70-4A88-AF54-36BA8EF98D47}"/>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2B276E6-9B1E-4047-96B9-EEAE0E22C2A6}"/>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0" name="TextBox 6">
            <a:extLst>
              <a:ext uri="{FF2B5EF4-FFF2-40B4-BE49-F238E27FC236}">
                <a16:creationId xmlns:a16="http://schemas.microsoft.com/office/drawing/2014/main" id="{9E6DC332-2088-43DF-B040-E80817A162B7}"/>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1" name="TextBox 7">
            <a:extLst>
              <a:ext uri="{FF2B5EF4-FFF2-40B4-BE49-F238E27FC236}">
                <a16:creationId xmlns:a16="http://schemas.microsoft.com/office/drawing/2014/main" id="{F1BA1D21-49FB-40F1-ADC7-D0091651A3A9}"/>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2" name="TextBox 9">
            <a:extLst>
              <a:ext uri="{FF2B5EF4-FFF2-40B4-BE49-F238E27FC236}">
                <a16:creationId xmlns:a16="http://schemas.microsoft.com/office/drawing/2014/main" id="{CF291941-FBFC-44C2-8AB2-BD7179E62E94}"/>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10">
            <a:extLst>
              <a:ext uri="{FF2B5EF4-FFF2-40B4-BE49-F238E27FC236}">
                <a16:creationId xmlns:a16="http://schemas.microsoft.com/office/drawing/2014/main" id="{3D671D4B-854A-4D59-BC37-28435AEB046D}"/>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4" name="直接连接符 53">
            <a:extLst>
              <a:ext uri="{FF2B5EF4-FFF2-40B4-BE49-F238E27FC236}">
                <a16:creationId xmlns:a16="http://schemas.microsoft.com/office/drawing/2014/main" id="{3F236620-4969-4147-87B0-0A3DA920E03A}"/>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5D2EC3D-206C-4335-B85E-9169B5DF6213}"/>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9277E912-F9C7-4D26-9946-3CECA3AA5512}"/>
              </a:ext>
            </a:extLst>
          </p:cNvPr>
          <p:cNvPicPr>
            <a:picLocks noChangeAspect="1"/>
          </p:cNvPicPr>
          <p:nvPr/>
        </p:nvPicPr>
        <p:blipFill>
          <a:blip r:embed="rId3"/>
          <a:stretch>
            <a:fillRect/>
          </a:stretch>
        </p:blipFill>
        <p:spPr>
          <a:xfrm>
            <a:off x="0" y="19050"/>
            <a:ext cx="791210" cy="715645"/>
          </a:xfrm>
          <a:prstGeom prst="rect">
            <a:avLst/>
          </a:prstGeom>
        </p:spPr>
      </p:pic>
      <p:sp>
        <p:nvSpPr>
          <p:cNvPr id="57" name="TextBox 7">
            <a:extLst>
              <a:ext uri="{FF2B5EF4-FFF2-40B4-BE49-F238E27FC236}">
                <a16:creationId xmlns:a16="http://schemas.microsoft.com/office/drawing/2014/main" id="{AD59B07B-14F1-4313-98C6-2EC752ADB061}"/>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
        <p:nvSpPr>
          <p:cNvPr id="58" name="TextBox 7">
            <a:extLst>
              <a:ext uri="{FF2B5EF4-FFF2-40B4-BE49-F238E27FC236}">
                <a16:creationId xmlns:a16="http://schemas.microsoft.com/office/drawing/2014/main" id="{8B5EE394-89E1-44DB-A236-6282865FCC28}"/>
              </a:ext>
            </a:extLst>
          </p:cNvPr>
          <p:cNvSpPr txBox="1">
            <a:spLocks noChangeArrowheads="1"/>
          </p:cNvSpPr>
          <p:nvPr/>
        </p:nvSpPr>
        <p:spPr bwMode="auto">
          <a:xfrm>
            <a:off x="6011919" y="947123"/>
            <a:ext cx="6012381" cy="3481013"/>
          </a:xfrm>
          <a:prstGeom prst="roundRect">
            <a:avLst>
              <a:gd name="adj" fmla="val 2048"/>
            </a:avLst>
          </a:prstGeom>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marR="0" lvl="0" indent="0" algn="l" defTabSz="914400" rtl="0" eaLnBrk="0" fontAlgn="base" latinLnBrk="0" hangingPunct="0">
              <a:lnSpc>
                <a:spcPct val="150000"/>
              </a:lnSpc>
              <a:spcBef>
                <a:spcPct val="0"/>
              </a:spcBef>
              <a:spcAft>
                <a:spcPct val="0"/>
              </a:spcAft>
              <a:buClrTx/>
              <a:buSzTx/>
              <a:buFontTx/>
              <a:buNone/>
              <a:defRPr/>
            </a:pPr>
            <a:r>
              <a:rPr kumimoji="0" lang="en-US" altLang="zh-CN" b="1" i="0" u="none" strike="noStrike" kern="1200" cap="none" spc="0" normalizeH="0" baseline="0" noProof="0" dirty="0">
                <a:ln>
                  <a:noFill/>
                </a:ln>
                <a:solidFill>
                  <a:schemeClr val="tx1"/>
                </a:solidFill>
                <a:effectLst/>
                <a:uLnTx/>
                <a:uFillTx/>
                <a:latin typeface="+mn-ea"/>
                <a:ea typeface="+mn-ea"/>
                <a:cs typeface="+mn-cs"/>
              </a:rPr>
              <a:t>c) </a:t>
            </a:r>
            <a:r>
              <a:rPr kumimoji="0" lang="zh-CN" altLang="en-US" b="1" i="0" u="none" strike="noStrike" kern="1200" cap="none" spc="0" normalizeH="0" baseline="0" noProof="0" dirty="0">
                <a:ln>
                  <a:noFill/>
                </a:ln>
                <a:solidFill>
                  <a:schemeClr val="tx1"/>
                </a:solidFill>
                <a:effectLst/>
                <a:uLnTx/>
                <a:uFillTx/>
                <a:latin typeface="+mn-ea"/>
                <a:ea typeface="+mn-ea"/>
                <a:cs typeface="+mn-cs"/>
              </a:rPr>
              <a:t>质量</a:t>
            </a:r>
            <a:r>
              <a:rPr kumimoji="0" lang="zh-CN" altLang="zh-CN" b="1" i="0" u="none" strike="noStrike" kern="1200" cap="none" spc="0" normalizeH="0" baseline="0" noProof="0" dirty="0">
                <a:ln>
                  <a:noFill/>
                </a:ln>
                <a:solidFill>
                  <a:schemeClr val="tx1"/>
                </a:solidFill>
                <a:effectLst/>
                <a:uLnTx/>
                <a:uFillTx/>
                <a:latin typeface="+mn-ea"/>
                <a:ea typeface="+mn-ea"/>
                <a:cs typeface="+mn-cs"/>
              </a:rPr>
              <a:t>保证的观点</a:t>
            </a:r>
            <a:r>
              <a:rPr kumimoji="0" lang="zh-CN" altLang="en-US" b="1" i="0" u="none" strike="noStrike" kern="1200" cap="none" spc="0" normalizeH="0" baseline="0" noProof="0" dirty="0">
                <a:ln>
                  <a:noFill/>
                </a:ln>
                <a:solidFill>
                  <a:schemeClr val="tx1"/>
                </a:solidFill>
                <a:effectLst/>
                <a:uLnTx/>
                <a:uFillTx/>
                <a:latin typeface="+mn-ea"/>
                <a:ea typeface="+mn-ea"/>
                <a:cs typeface="+mn-cs"/>
              </a:rPr>
              <a:t>：</a:t>
            </a:r>
            <a:endParaRPr kumimoji="0" lang="en-US" altLang="zh-CN" b="1" i="0" u="none" strike="noStrike" kern="1200" cap="none" spc="0" normalizeH="0" baseline="0" noProof="0" dirty="0">
              <a:ln>
                <a:noFill/>
              </a:ln>
              <a:solidFill>
                <a:schemeClr val="tx1"/>
              </a:solidFill>
              <a:effectLst/>
              <a:uLnTx/>
              <a:uFillTx/>
              <a:latin typeface="+mn-ea"/>
              <a:ea typeface="+mn-ea"/>
              <a:cs typeface="+mn-cs"/>
            </a:endParaRPr>
          </a:p>
          <a:p>
            <a:pPr marL="0" marR="0" lvl="0" indent="457200" algn="l" defTabSz="914400" rtl="0" eaLnBrk="0" fontAlgn="base" latinLnBrk="0" hangingPunct="0">
              <a:lnSpc>
                <a:spcPct val="150000"/>
              </a:lnSpc>
              <a:spcBef>
                <a:spcPct val="0"/>
              </a:spcBef>
              <a:spcAft>
                <a:spcPct val="0"/>
              </a:spcAft>
              <a:buClrTx/>
              <a:buSzTx/>
              <a:buFontTx/>
              <a:buNone/>
              <a:defRPr/>
            </a:pPr>
            <a:r>
              <a:rPr kumimoji="0" lang="zh-CN" altLang="zh-CN" b="0" i="0" u="none" strike="noStrike" kern="1200" cap="none" spc="0" normalizeH="0" baseline="0" noProof="0" dirty="0">
                <a:ln>
                  <a:noFill/>
                </a:ln>
                <a:solidFill>
                  <a:schemeClr val="tx1"/>
                </a:solidFill>
                <a:effectLst/>
                <a:uLnTx/>
                <a:uFillTx/>
                <a:latin typeface="+mn-ea"/>
                <a:ea typeface="+mn-ea"/>
                <a:cs typeface="+mn-cs"/>
              </a:rPr>
              <a:t>软件工程的基本目标是优质、高产。为了保证所开发的软件的质量，在瀑布模型的每个阶段都应坚持两个重要做法。</a:t>
            </a:r>
          </a:p>
          <a:p>
            <a:pPr marL="457200" marR="0" lvl="0" indent="457200" algn="l" defTabSz="914400" rtl="0" eaLnBrk="0" fontAlgn="base" latinLnBrk="0" hangingPunct="0">
              <a:lnSpc>
                <a:spcPct val="150000"/>
              </a:lnSpc>
              <a:spcBef>
                <a:spcPct val="0"/>
              </a:spcBef>
              <a:spcAft>
                <a:spcPct val="0"/>
              </a:spcAft>
              <a:buClrTx/>
              <a:buSzTx/>
              <a:buFont typeface="+mj-ea"/>
              <a:buAutoNum type="circleNumDbPlain"/>
              <a:defRPr/>
            </a:pPr>
            <a:r>
              <a:rPr kumimoji="0" lang="zh-CN" altLang="zh-CN" b="0" i="0" u="none" strike="noStrike" kern="1200" cap="none" spc="0" normalizeH="0" baseline="0" noProof="0" dirty="0">
                <a:ln>
                  <a:noFill/>
                </a:ln>
                <a:solidFill>
                  <a:schemeClr val="tx1"/>
                </a:solidFill>
                <a:effectLst/>
                <a:uLnTx/>
                <a:uFillTx/>
                <a:latin typeface="+mn-ea"/>
                <a:ea typeface="+mn-ea"/>
                <a:cs typeface="+mn-cs"/>
              </a:rPr>
              <a:t>每个阶段都必须完成规定的文档，没有交出合格的文档就是没有完成该阶段的任务。</a:t>
            </a:r>
            <a:endParaRPr kumimoji="0" lang="en-US" altLang="zh-CN" b="0" i="0" u="none" strike="noStrike" kern="1200" cap="none" spc="0" normalizeH="0" baseline="0" noProof="0" dirty="0">
              <a:ln>
                <a:noFill/>
              </a:ln>
              <a:solidFill>
                <a:schemeClr val="tx1"/>
              </a:solidFill>
              <a:effectLst/>
              <a:uLnTx/>
              <a:uFillTx/>
              <a:latin typeface="+mn-ea"/>
              <a:ea typeface="+mn-ea"/>
              <a:cs typeface="+mn-cs"/>
            </a:endParaRPr>
          </a:p>
          <a:p>
            <a:pPr marL="457200" marR="0" lvl="0" indent="457200" algn="l" defTabSz="914400" rtl="0" eaLnBrk="0" fontAlgn="base" latinLnBrk="0" hangingPunct="0">
              <a:lnSpc>
                <a:spcPct val="150000"/>
              </a:lnSpc>
              <a:spcBef>
                <a:spcPct val="0"/>
              </a:spcBef>
              <a:spcAft>
                <a:spcPct val="0"/>
              </a:spcAft>
              <a:buClrTx/>
              <a:buSzTx/>
              <a:buFont typeface="+mj-ea"/>
              <a:buAutoNum type="circleNumDbPlain"/>
              <a:defRPr/>
            </a:pPr>
            <a:r>
              <a:rPr kumimoji="0" lang="zh-CN" altLang="zh-CN" b="0" i="0" u="none" strike="noStrike" kern="1200" cap="none" spc="0" normalizeH="0" baseline="0" noProof="0" dirty="0">
                <a:ln>
                  <a:noFill/>
                </a:ln>
                <a:solidFill>
                  <a:schemeClr val="tx1"/>
                </a:solidFill>
                <a:effectLst/>
                <a:uLnTx/>
                <a:uFillTx/>
                <a:latin typeface="+mn-ea"/>
                <a:ea typeface="+mn-ea"/>
                <a:cs typeface="+mn-cs"/>
              </a:rPr>
              <a:t>每个阶段结束前都要对所完成的文档进行评审，以便尽早发现问题，改正错误。</a:t>
            </a:r>
            <a:endParaRPr kumimoji="0" lang="en-US" altLang="zh-CN" b="1" i="0" u="none" strike="noStrike" kern="1200" cap="none" spc="0" normalizeH="0" baseline="0" noProof="0" dirty="0">
              <a:ln>
                <a:noFill/>
              </a:ln>
              <a:solidFill>
                <a:schemeClr val="tx1"/>
              </a:solidFill>
              <a:effectLst/>
              <a:uLnTx/>
              <a:uFillTx/>
              <a:latin typeface="+mn-ea"/>
              <a:ea typeface="+mn-ea"/>
              <a:cs typeface="+mn-cs"/>
            </a:endParaRPr>
          </a:p>
        </p:txBody>
      </p:sp>
      <p:sp>
        <p:nvSpPr>
          <p:cNvPr id="59" name="文本框 58">
            <a:extLst>
              <a:ext uri="{FF2B5EF4-FFF2-40B4-BE49-F238E27FC236}">
                <a16:creationId xmlns:a16="http://schemas.microsoft.com/office/drawing/2014/main" id="{7172C650-83E6-4BCC-9449-6A17654090D8}"/>
              </a:ext>
            </a:extLst>
          </p:cNvPr>
          <p:cNvSpPr txBox="1"/>
          <p:nvPr/>
        </p:nvSpPr>
        <p:spPr>
          <a:xfrm>
            <a:off x="6035041" y="4641723"/>
            <a:ext cx="6327228" cy="1682577"/>
          </a:xfrm>
          <a:prstGeom prst="rect">
            <a:avLst/>
          </a:prstGeom>
          <a:noFill/>
        </p:spPr>
        <p:txBody>
          <a:bodyPr wrap="square">
            <a:spAutoFit/>
          </a:bodyPr>
          <a:lstStyle/>
          <a:p>
            <a:pPr algn="ctr">
              <a:lnSpc>
                <a:spcPct val="150000"/>
              </a:lnSpc>
              <a:buClr>
                <a:srgbClr val="0054A3"/>
              </a:buClr>
            </a:pPr>
            <a:r>
              <a:rPr lang="zh-CN" altLang="en-US" sz="2400" dirty="0">
                <a:solidFill>
                  <a:srgbClr val="C00000"/>
                </a:solidFill>
                <a:cs typeface="+mn-ea"/>
                <a:sym typeface="+mn-lt"/>
              </a:rPr>
              <a:t>存在问题！！！</a:t>
            </a:r>
            <a:endParaRPr lang="en-US" altLang="zh-CN" sz="2400" dirty="0">
              <a:solidFill>
                <a:srgbClr val="C00000"/>
              </a:solidFill>
              <a:cs typeface="+mn-ea"/>
              <a:sym typeface="+mn-lt"/>
            </a:endParaRPr>
          </a:p>
          <a:p>
            <a:pPr algn="ctr">
              <a:lnSpc>
                <a:spcPct val="150000"/>
              </a:lnSpc>
              <a:buClr>
                <a:srgbClr val="0054A3"/>
              </a:buClr>
            </a:pPr>
            <a:r>
              <a:rPr lang="zh-CN" altLang="en-US" sz="2400" dirty="0">
                <a:cs typeface="+mn-ea"/>
                <a:sym typeface="+mn-lt"/>
              </a:rPr>
              <a:t>瀑布模型是一个</a:t>
            </a:r>
            <a:r>
              <a:rPr lang="zh-CN" altLang="en-US" sz="2400" dirty="0">
                <a:solidFill>
                  <a:srgbClr val="C00000"/>
                </a:solidFill>
                <a:cs typeface="+mn-ea"/>
                <a:sym typeface="+mn-lt"/>
              </a:rPr>
              <a:t>严格文档驱动</a:t>
            </a:r>
            <a:r>
              <a:rPr lang="zh-CN" altLang="en-US" sz="2400" dirty="0">
                <a:cs typeface="+mn-ea"/>
                <a:sym typeface="+mn-lt"/>
              </a:rPr>
              <a:t>的模型，只有 文档修改完成了，才能进行软件的修改。</a:t>
            </a:r>
            <a:endParaRPr lang="en-US" altLang="zh-CN" sz="2400" dirty="0">
              <a:cs typeface="+mn-ea"/>
              <a:sym typeface="+mn-lt"/>
            </a:endParaRPr>
          </a:p>
        </p:txBody>
      </p:sp>
    </p:spTree>
    <p:extLst>
      <p:ext uri="{BB962C8B-B14F-4D97-AF65-F5344CB8AC3E}">
        <p14:creationId xmlns:p14="http://schemas.microsoft.com/office/powerpoint/2010/main" val="4074927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2.3.2 </a:t>
            </a:r>
            <a:r>
              <a:rPr lang="zh-CN" altLang="en-US" sz="2800" b="1" dirty="0">
                <a:solidFill>
                  <a:schemeClr val="tx1">
                    <a:lumMod val="65000"/>
                    <a:lumOff val="35000"/>
                  </a:schemeClr>
                </a:solidFill>
                <a:cs typeface="+mn-ea"/>
                <a:sym typeface="+mn-lt"/>
              </a:rPr>
              <a:t>快速原型模型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526337" y="4081860"/>
            <a:ext cx="5569663" cy="2239844"/>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每一次功能的增加，都会使用以前软件模块的功能，但</a:t>
            </a:r>
            <a:r>
              <a:rPr lang="zh-CN" altLang="en-US" sz="2400" dirty="0">
                <a:solidFill>
                  <a:srgbClr val="C00000"/>
                </a:solidFill>
                <a:cs typeface="+mn-ea"/>
                <a:sym typeface="+mn-lt"/>
              </a:rPr>
              <a:t>相对独立</a:t>
            </a:r>
            <a:r>
              <a:rPr lang="zh-CN" altLang="en-US" sz="2400" dirty="0">
                <a:cs typeface="+mn-ea"/>
                <a:sym typeface="+mn-lt"/>
              </a:rPr>
              <a:t>，不会造成对已有程序的反复修改。</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endParaRPr lang="en-US" altLang="zh-CN" sz="2400" dirty="0">
              <a:cs typeface="+mn-ea"/>
              <a:sym typeface="+mn-lt"/>
            </a:endParaRPr>
          </a:p>
        </p:txBody>
      </p:sp>
      <p:sp>
        <p:nvSpPr>
          <p:cNvPr id="47" name="Rectangle 3">
            <a:extLst>
              <a:ext uri="{FF2B5EF4-FFF2-40B4-BE49-F238E27FC236}">
                <a16:creationId xmlns:a16="http://schemas.microsoft.com/office/drawing/2014/main" id="{C98DCF67-A7AB-4AFF-B249-AE7FAC820F32}"/>
              </a:ext>
            </a:extLst>
          </p:cNvPr>
          <p:cNvSpPr>
            <a:spLocks noGrp="1"/>
          </p:cNvSpPr>
          <p:nvPr/>
        </p:nvSpPr>
        <p:spPr>
          <a:xfrm>
            <a:off x="1238382" y="1917587"/>
            <a:ext cx="4571853" cy="1873892"/>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 </a:t>
            </a:r>
            <a:r>
              <a:rPr lang="zh-CN" altLang="en-US" sz="2400" dirty="0">
                <a:solidFill>
                  <a:srgbClr val="0000CC"/>
                </a:solidFill>
                <a:highlight>
                  <a:srgbClr val="FFFF00"/>
                </a:highlight>
                <a:cs typeface="+mn-ea"/>
                <a:sym typeface="+mn-lt"/>
              </a:rPr>
              <a:t>快速原型</a:t>
            </a:r>
            <a:r>
              <a:rPr lang="zh-CN" altLang="en-US" sz="2400" dirty="0">
                <a:solidFill>
                  <a:srgbClr val="0000CC"/>
                </a:solidFill>
                <a:cs typeface="+mn-ea"/>
                <a:sym typeface="+mn-lt"/>
              </a:rPr>
              <a:t>是</a:t>
            </a:r>
            <a:r>
              <a:rPr lang="zh-CN" altLang="en-US" sz="2400" dirty="0">
                <a:solidFill>
                  <a:srgbClr val="0000CC"/>
                </a:solidFill>
                <a:highlight>
                  <a:srgbClr val="FFFF00"/>
                </a:highlight>
                <a:cs typeface="+mn-ea"/>
                <a:sym typeface="+mn-lt"/>
              </a:rPr>
              <a:t>在需求分析之前</a:t>
            </a:r>
            <a:r>
              <a:rPr lang="zh-CN" altLang="en-US" sz="2400" dirty="0">
                <a:solidFill>
                  <a:srgbClr val="0000CC"/>
                </a:solidFill>
                <a:cs typeface="+mn-ea"/>
                <a:sym typeface="+mn-lt"/>
              </a:rPr>
              <a:t>，首先提供给用户一个</a:t>
            </a:r>
            <a:r>
              <a:rPr lang="zh-CN" altLang="en-US" sz="2400" dirty="0">
                <a:solidFill>
                  <a:srgbClr val="0000CC"/>
                </a:solidFill>
                <a:highlight>
                  <a:srgbClr val="FFFF00"/>
                </a:highlight>
                <a:cs typeface="+mn-ea"/>
                <a:sym typeface="+mn-lt"/>
              </a:rPr>
              <a:t>最终产品的原型</a:t>
            </a:r>
            <a:r>
              <a:rPr lang="zh-CN" altLang="en-US" sz="2400" dirty="0">
                <a:solidFill>
                  <a:srgbClr val="0000CC"/>
                </a:solidFill>
                <a:cs typeface="+mn-ea"/>
                <a:sym typeface="+mn-lt"/>
              </a:rPr>
              <a:t>（部分主要功能的软件）。</a:t>
            </a:r>
          </a:p>
        </p:txBody>
      </p:sp>
      <p:graphicFrame>
        <p:nvGraphicFramePr>
          <p:cNvPr id="46" name="对象 45">
            <a:extLst>
              <a:ext uri="{FF2B5EF4-FFF2-40B4-BE49-F238E27FC236}">
                <a16:creationId xmlns:a16="http://schemas.microsoft.com/office/drawing/2014/main" id="{A1C7D99C-8614-46A2-9D89-E9C3FBDB1D0B}"/>
              </a:ext>
            </a:extLst>
          </p:cNvPr>
          <p:cNvGraphicFramePr>
            <a:graphicFrameLocks noChangeAspect="1"/>
          </p:cNvGraphicFramePr>
          <p:nvPr>
            <p:extLst>
              <p:ext uri="{D42A27DB-BD31-4B8C-83A1-F6EECF244321}">
                <p14:modId xmlns:p14="http://schemas.microsoft.com/office/powerpoint/2010/main" val="613188017"/>
              </p:ext>
            </p:extLst>
          </p:nvPr>
        </p:nvGraphicFramePr>
        <p:xfrm>
          <a:off x="6902924" y="1400733"/>
          <a:ext cx="4637637" cy="4747819"/>
        </p:xfrm>
        <a:graphic>
          <a:graphicData uri="http://schemas.openxmlformats.org/presentationml/2006/ole">
            <mc:AlternateContent xmlns:mc="http://schemas.openxmlformats.org/markup-compatibility/2006">
              <mc:Choice xmlns:v="urn:schemas-microsoft-com:vml" Requires="v">
                <p:oleObj name="Visio" r:id="rId3" imgW="9806621" imgH="10118997" progId="Visio.Drawing.15">
                  <p:embed/>
                </p:oleObj>
              </mc:Choice>
              <mc:Fallback>
                <p:oleObj name="Visio" r:id="rId3" imgW="9806621" imgH="10118997" progId="Visio.Drawing.15">
                  <p:embed/>
                  <p:pic>
                    <p:nvPicPr>
                      <p:cNvPr id="45" name="对象 44">
                        <a:extLst>
                          <a:ext uri="{FF2B5EF4-FFF2-40B4-BE49-F238E27FC236}">
                            <a16:creationId xmlns:a16="http://schemas.microsoft.com/office/drawing/2014/main" id="{3A45B78E-D70F-46DE-B8E9-D6BC6E40B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924" y="1400733"/>
                        <a:ext cx="4637637" cy="4747819"/>
                      </a:xfrm>
                      <a:prstGeom prst="rect">
                        <a:avLst/>
                      </a:prstGeom>
                      <a:noFill/>
                    </p:spPr>
                  </p:pic>
                </p:oleObj>
              </mc:Fallback>
            </mc:AlternateContent>
          </a:graphicData>
        </a:graphic>
      </p:graphicFrame>
      <p:sp>
        <p:nvSpPr>
          <p:cNvPr id="48" name="文本框 47">
            <a:extLst>
              <a:ext uri="{FF2B5EF4-FFF2-40B4-BE49-F238E27FC236}">
                <a16:creationId xmlns:a16="http://schemas.microsoft.com/office/drawing/2014/main" id="{D8BEEEFB-47A3-46D0-8B7E-C7A0BBA7399D}"/>
              </a:ext>
            </a:extLst>
          </p:cNvPr>
          <p:cNvSpPr txBox="1"/>
          <p:nvPr/>
        </p:nvSpPr>
        <p:spPr>
          <a:xfrm>
            <a:off x="7790340" y="6239201"/>
            <a:ext cx="2627586" cy="338554"/>
          </a:xfrm>
          <a:prstGeom prst="rect">
            <a:avLst/>
          </a:prstGeom>
          <a:noFill/>
        </p:spPr>
        <p:txBody>
          <a:bodyPr wrap="square" rtlCol="0">
            <a:spAutoFit/>
          </a:bodyPr>
          <a:lstStyle/>
          <a:p>
            <a:r>
              <a:rPr lang="zh-CN" altLang="en-US" sz="1600" dirty="0"/>
              <a:t>快速原型模型开发流程</a:t>
            </a:r>
          </a:p>
        </p:txBody>
      </p:sp>
      <p:sp>
        <p:nvSpPr>
          <p:cNvPr id="45" name="矩形 4">
            <a:extLst>
              <a:ext uri="{FF2B5EF4-FFF2-40B4-BE49-F238E27FC236}">
                <a16:creationId xmlns:a16="http://schemas.microsoft.com/office/drawing/2014/main" id="{4C678787-3C77-4B78-A443-4ABE6668BED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4BEBCE43-4CE8-4C6C-A900-FFC6CF23D316}"/>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ACF157A6-DC32-4D11-A11D-1F6EC5404FFE}"/>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D8B0D329-F6E8-4450-AADD-59DC54E443A6}"/>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2" name="TextBox 7">
            <a:extLst>
              <a:ext uri="{FF2B5EF4-FFF2-40B4-BE49-F238E27FC236}">
                <a16:creationId xmlns:a16="http://schemas.microsoft.com/office/drawing/2014/main" id="{11E4EE7B-05E0-480A-9ADC-556D2F3DE7CF}"/>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3" name="TextBox 9">
            <a:extLst>
              <a:ext uri="{FF2B5EF4-FFF2-40B4-BE49-F238E27FC236}">
                <a16:creationId xmlns:a16="http://schemas.microsoft.com/office/drawing/2014/main" id="{D3D5F8D5-64EF-4E25-B5D1-11B2B08F8F1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10">
            <a:extLst>
              <a:ext uri="{FF2B5EF4-FFF2-40B4-BE49-F238E27FC236}">
                <a16:creationId xmlns:a16="http://schemas.microsoft.com/office/drawing/2014/main" id="{291AFD8E-512D-4338-B0AD-A01BA485A8DE}"/>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6BAE6333-ACD5-4743-9814-0E3AABBAE078}"/>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10DCF00-1F56-44B6-BDDD-5053E3D5A12A}"/>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F5F62642-4342-4E6B-B488-A6FFB7D1784E}"/>
              </a:ext>
            </a:extLst>
          </p:cNvPr>
          <p:cNvPicPr>
            <a:picLocks noChangeAspect="1"/>
          </p:cNvPicPr>
          <p:nvPr/>
        </p:nvPicPr>
        <p:blipFill>
          <a:blip r:embed="rId5"/>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09109BA0-263E-4277-B948-E422F544847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62151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2.3.2 </a:t>
            </a:r>
            <a:r>
              <a:rPr lang="zh-CN" altLang="en-US" sz="2800" b="1" dirty="0">
                <a:solidFill>
                  <a:schemeClr val="tx1">
                    <a:lumMod val="65000"/>
                    <a:lumOff val="35000"/>
                  </a:schemeClr>
                </a:solidFill>
                <a:cs typeface="+mn-ea"/>
                <a:sym typeface="+mn-lt"/>
              </a:rPr>
              <a:t>快速原型模型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863284" y="2033714"/>
            <a:ext cx="5564006" cy="2790572"/>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快速原型模型与瀑布模型相比较，在需求分析时，</a:t>
            </a:r>
            <a:r>
              <a:rPr lang="zh-CN" altLang="en-US" sz="2400" dirty="0">
                <a:solidFill>
                  <a:srgbClr val="C00000"/>
                </a:solidFill>
                <a:cs typeface="+mn-ea"/>
                <a:sym typeface="+mn-lt"/>
              </a:rPr>
              <a:t>增加了一个快速模型</a:t>
            </a:r>
            <a:r>
              <a:rPr lang="zh-CN" altLang="en-US" sz="2400" dirty="0">
                <a:cs typeface="+mn-ea"/>
                <a:sym typeface="+mn-lt"/>
              </a:rPr>
              <a:t>。</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快速模型可以</a:t>
            </a:r>
            <a:r>
              <a:rPr lang="zh-CN" altLang="en-US" sz="2400" dirty="0">
                <a:solidFill>
                  <a:srgbClr val="C00000"/>
                </a:solidFill>
                <a:cs typeface="+mn-ea"/>
                <a:sym typeface="+mn-lt"/>
              </a:rPr>
              <a:t>使客户对所需软件有一个直观的了解</a:t>
            </a:r>
            <a:r>
              <a:rPr lang="zh-CN" altLang="en-US" sz="2400" dirty="0">
                <a:cs typeface="+mn-ea"/>
                <a:sym typeface="+mn-lt"/>
              </a:rPr>
              <a:t>，帮助客户整理自己的需求，并明确软件工作的流程和模式。</a:t>
            </a:r>
            <a:endParaRPr lang="en-US" altLang="zh-CN" sz="2400" dirty="0">
              <a:cs typeface="+mn-ea"/>
              <a:sym typeface="+mn-lt"/>
            </a:endParaRPr>
          </a:p>
        </p:txBody>
      </p:sp>
      <p:graphicFrame>
        <p:nvGraphicFramePr>
          <p:cNvPr id="45" name="对象 44">
            <a:extLst>
              <a:ext uri="{FF2B5EF4-FFF2-40B4-BE49-F238E27FC236}">
                <a16:creationId xmlns:a16="http://schemas.microsoft.com/office/drawing/2014/main" id="{3A45B78E-D70F-46DE-B8E9-D6BC6E40BC97}"/>
              </a:ext>
            </a:extLst>
          </p:cNvPr>
          <p:cNvGraphicFramePr>
            <a:graphicFrameLocks noChangeAspect="1"/>
          </p:cNvGraphicFramePr>
          <p:nvPr>
            <p:extLst>
              <p:ext uri="{D42A27DB-BD31-4B8C-83A1-F6EECF244321}">
                <p14:modId xmlns:p14="http://schemas.microsoft.com/office/powerpoint/2010/main" val="204863034"/>
              </p:ext>
            </p:extLst>
          </p:nvPr>
        </p:nvGraphicFramePr>
        <p:xfrm>
          <a:off x="6902924" y="1400733"/>
          <a:ext cx="4637637" cy="4747819"/>
        </p:xfrm>
        <a:graphic>
          <a:graphicData uri="http://schemas.openxmlformats.org/presentationml/2006/ole">
            <mc:AlternateContent xmlns:mc="http://schemas.openxmlformats.org/markup-compatibility/2006">
              <mc:Choice xmlns:v="urn:schemas-microsoft-com:vml" Requires="v">
                <p:oleObj name="Visio" r:id="rId3" imgW="9806621" imgH="10118997" progId="Visio.Drawing.15">
                  <p:embed/>
                </p:oleObj>
              </mc:Choice>
              <mc:Fallback>
                <p:oleObj name="Visio" r:id="rId3" imgW="9806621" imgH="10118997" progId="Visio.Drawing.15">
                  <p:embed/>
                  <p:pic>
                    <p:nvPicPr>
                      <p:cNvPr id="6" name="对象 5">
                        <a:extLst>
                          <a:ext uri="{FF2B5EF4-FFF2-40B4-BE49-F238E27FC236}">
                            <a16:creationId xmlns:a16="http://schemas.microsoft.com/office/drawing/2014/main" id="{75E3AA47-B0C0-4DDD-9F8B-927CCB711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924" y="1400733"/>
                        <a:ext cx="4637637" cy="4747819"/>
                      </a:xfrm>
                      <a:prstGeom prst="rect">
                        <a:avLst/>
                      </a:prstGeom>
                      <a:noFill/>
                    </p:spPr>
                  </p:pic>
                </p:oleObj>
              </mc:Fallback>
            </mc:AlternateContent>
          </a:graphicData>
        </a:graphic>
      </p:graphicFrame>
      <p:sp>
        <p:nvSpPr>
          <p:cNvPr id="46" name="文本框 45">
            <a:extLst>
              <a:ext uri="{FF2B5EF4-FFF2-40B4-BE49-F238E27FC236}">
                <a16:creationId xmlns:a16="http://schemas.microsoft.com/office/drawing/2014/main" id="{D814D7C4-F482-4DA6-ADB0-AAD4E63EC0D6}"/>
              </a:ext>
            </a:extLst>
          </p:cNvPr>
          <p:cNvSpPr txBox="1"/>
          <p:nvPr/>
        </p:nvSpPr>
        <p:spPr>
          <a:xfrm>
            <a:off x="7790340" y="6239201"/>
            <a:ext cx="2627586" cy="338554"/>
          </a:xfrm>
          <a:prstGeom prst="rect">
            <a:avLst/>
          </a:prstGeom>
          <a:noFill/>
        </p:spPr>
        <p:txBody>
          <a:bodyPr wrap="square" rtlCol="0">
            <a:spAutoFit/>
          </a:bodyPr>
          <a:lstStyle/>
          <a:p>
            <a:r>
              <a:rPr lang="zh-CN" altLang="en-US" sz="1600" dirty="0"/>
              <a:t>快速原型模型开发流程</a:t>
            </a:r>
          </a:p>
        </p:txBody>
      </p:sp>
      <p:sp>
        <p:nvSpPr>
          <p:cNvPr id="47" name="矩形 4">
            <a:extLst>
              <a:ext uri="{FF2B5EF4-FFF2-40B4-BE49-F238E27FC236}">
                <a16:creationId xmlns:a16="http://schemas.microsoft.com/office/drawing/2014/main" id="{23EDBBEF-721F-4ABD-8FA9-196BFB64D38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8" name="直接连接符 47">
            <a:extLst>
              <a:ext uri="{FF2B5EF4-FFF2-40B4-BE49-F238E27FC236}">
                <a16:creationId xmlns:a16="http://schemas.microsoft.com/office/drawing/2014/main" id="{3573A49B-855C-413E-8E84-E07F40C2FC85}"/>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30065F9-AA6A-4E69-86D7-360894DA5C63}"/>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0" name="TextBox 6">
            <a:extLst>
              <a:ext uri="{FF2B5EF4-FFF2-40B4-BE49-F238E27FC236}">
                <a16:creationId xmlns:a16="http://schemas.microsoft.com/office/drawing/2014/main" id="{A1BDF01C-609E-48B2-AD78-0E8B44A0DBC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1" name="TextBox 7">
            <a:extLst>
              <a:ext uri="{FF2B5EF4-FFF2-40B4-BE49-F238E27FC236}">
                <a16:creationId xmlns:a16="http://schemas.microsoft.com/office/drawing/2014/main" id="{B8BEFA53-E336-4DCF-A8DA-3F45A66017C2}"/>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2" name="TextBox 9">
            <a:extLst>
              <a:ext uri="{FF2B5EF4-FFF2-40B4-BE49-F238E27FC236}">
                <a16:creationId xmlns:a16="http://schemas.microsoft.com/office/drawing/2014/main" id="{C5D643C1-4B7D-499B-9955-814CEBC0D1B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10">
            <a:extLst>
              <a:ext uri="{FF2B5EF4-FFF2-40B4-BE49-F238E27FC236}">
                <a16:creationId xmlns:a16="http://schemas.microsoft.com/office/drawing/2014/main" id="{C516BA2E-67AA-4E26-9977-898064526C56}"/>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4" name="直接连接符 53">
            <a:extLst>
              <a:ext uri="{FF2B5EF4-FFF2-40B4-BE49-F238E27FC236}">
                <a16:creationId xmlns:a16="http://schemas.microsoft.com/office/drawing/2014/main" id="{0B7556F9-0484-42B9-9C64-59CA8C8DEF19}"/>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57F4567-93F2-45A3-B2EF-39617F281E55}"/>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9A89019-21B9-40A9-B9FE-B0E225ACBCCA}"/>
              </a:ext>
            </a:extLst>
          </p:cNvPr>
          <p:cNvPicPr>
            <a:picLocks noChangeAspect="1"/>
          </p:cNvPicPr>
          <p:nvPr/>
        </p:nvPicPr>
        <p:blipFill>
          <a:blip r:embed="rId5"/>
          <a:stretch>
            <a:fillRect/>
          </a:stretch>
        </p:blipFill>
        <p:spPr>
          <a:xfrm>
            <a:off x="0" y="19050"/>
            <a:ext cx="791210" cy="715645"/>
          </a:xfrm>
          <a:prstGeom prst="rect">
            <a:avLst/>
          </a:prstGeom>
        </p:spPr>
      </p:pic>
      <p:sp>
        <p:nvSpPr>
          <p:cNvPr id="57" name="TextBox 7">
            <a:extLst>
              <a:ext uri="{FF2B5EF4-FFF2-40B4-BE49-F238E27FC236}">
                <a16:creationId xmlns:a16="http://schemas.microsoft.com/office/drawing/2014/main" id="{0053E82B-56AC-4A43-8DF2-E9798BC161D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
        <p:nvSpPr>
          <p:cNvPr id="58" name="文本框 57">
            <a:extLst>
              <a:ext uri="{FF2B5EF4-FFF2-40B4-BE49-F238E27FC236}">
                <a16:creationId xmlns:a16="http://schemas.microsoft.com/office/drawing/2014/main" id="{86030492-5095-472F-879B-1560CF2D9C2E}"/>
              </a:ext>
            </a:extLst>
          </p:cNvPr>
          <p:cNvSpPr txBox="1"/>
          <p:nvPr/>
        </p:nvSpPr>
        <p:spPr>
          <a:xfrm>
            <a:off x="2025989" y="4826077"/>
            <a:ext cx="3196555" cy="574581"/>
          </a:xfrm>
          <a:prstGeom prst="rect">
            <a:avLst/>
          </a:prstGeom>
          <a:noFill/>
        </p:spPr>
        <p:txBody>
          <a:bodyPr wrap="square" rtlCol="0">
            <a:spAutoFit/>
          </a:bodyPr>
          <a:lstStyle/>
          <a:p>
            <a:pPr algn="ctr">
              <a:lnSpc>
                <a:spcPct val="150000"/>
              </a:lnSpc>
              <a:buClr>
                <a:srgbClr val="0054A3"/>
              </a:buClr>
            </a:pPr>
            <a:r>
              <a:rPr lang="zh-CN" altLang="en-US" sz="2400" dirty="0">
                <a:solidFill>
                  <a:srgbClr val="C00000"/>
                </a:solidFill>
                <a:cs typeface="+mn-ea"/>
                <a:sym typeface="+mn-lt"/>
              </a:rPr>
              <a:t>缺点：重用性</a:t>
            </a:r>
            <a:r>
              <a:rPr lang="zh-CN" altLang="en-US" sz="2400" dirty="0">
                <a:cs typeface="+mn-ea"/>
                <a:sym typeface="+mn-lt"/>
              </a:rPr>
              <a:t>问题</a:t>
            </a:r>
            <a:endParaRPr lang="en-US" altLang="zh-CN" sz="2400" dirty="0">
              <a:cs typeface="+mn-ea"/>
              <a:sym typeface="+mn-lt"/>
            </a:endParaRPr>
          </a:p>
        </p:txBody>
      </p:sp>
    </p:spTree>
    <p:extLst>
      <p:ext uri="{BB962C8B-B14F-4D97-AF65-F5344CB8AC3E}">
        <p14:creationId xmlns:p14="http://schemas.microsoft.com/office/powerpoint/2010/main" val="4083116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2.3.3 </a:t>
            </a:r>
            <a:r>
              <a:rPr lang="zh-CN" altLang="en-US" sz="2800" b="1" dirty="0">
                <a:solidFill>
                  <a:schemeClr val="tx1">
                    <a:lumMod val="65000"/>
                    <a:lumOff val="35000"/>
                  </a:schemeClr>
                </a:solidFill>
                <a:cs typeface="+mn-ea"/>
                <a:sym typeface="+mn-lt"/>
              </a:rPr>
              <a:t>增量模型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46" name="Rectangle 3">
            <a:extLst>
              <a:ext uri="{FF2B5EF4-FFF2-40B4-BE49-F238E27FC236}">
                <a16:creationId xmlns:a16="http://schemas.microsoft.com/office/drawing/2014/main" id="{2B26C6B5-7824-4C89-ADF0-4FD08C4028EB}"/>
              </a:ext>
            </a:extLst>
          </p:cNvPr>
          <p:cNvSpPr>
            <a:spLocks noGrp="1"/>
          </p:cNvSpPr>
          <p:nvPr/>
        </p:nvSpPr>
        <p:spPr>
          <a:xfrm>
            <a:off x="1250619" y="2192072"/>
            <a:ext cx="4571853" cy="3042080"/>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highlight>
                  <a:srgbClr val="FFFF00"/>
                </a:highlight>
                <a:cs typeface="+mn-ea"/>
                <a:sym typeface="+mn-lt"/>
              </a:rPr>
              <a:t>增量模型</a:t>
            </a:r>
            <a:r>
              <a:rPr lang="zh-CN" altLang="en-US" sz="2400" dirty="0">
                <a:solidFill>
                  <a:srgbClr val="0000CC"/>
                </a:solidFill>
                <a:cs typeface="+mn-ea"/>
                <a:sym typeface="+mn-lt"/>
              </a:rPr>
              <a:t>是将一个软件产品分成</a:t>
            </a:r>
            <a:r>
              <a:rPr lang="zh-CN" altLang="en-US" sz="2400" dirty="0">
                <a:solidFill>
                  <a:srgbClr val="0000CC"/>
                </a:solidFill>
                <a:highlight>
                  <a:srgbClr val="FFFF00"/>
                </a:highlight>
                <a:cs typeface="+mn-ea"/>
                <a:sym typeface="+mn-lt"/>
              </a:rPr>
              <a:t>若干次进行提交</a:t>
            </a:r>
            <a:r>
              <a:rPr lang="zh-CN" altLang="en-US" sz="2400" dirty="0">
                <a:solidFill>
                  <a:srgbClr val="0000CC"/>
                </a:solidFill>
                <a:cs typeface="+mn-ea"/>
                <a:sym typeface="+mn-lt"/>
              </a:rPr>
              <a:t>，每一次新的软件的提交，都是在</a:t>
            </a:r>
            <a:r>
              <a:rPr lang="zh-CN" altLang="en-US" sz="2400" dirty="0">
                <a:solidFill>
                  <a:srgbClr val="0000CC"/>
                </a:solidFill>
                <a:highlight>
                  <a:srgbClr val="FFFF00"/>
                </a:highlight>
                <a:cs typeface="+mn-ea"/>
                <a:sym typeface="+mn-lt"/>
              </a:rPr>
              <a:t>上次软件产品的基础上</a:t>
            </a:r>
            <a:r>
              <a:rPr lang="zh-CN" altLang="en-US" sz="2400" dirty="0">
                <a:solidFill>
                  <a:srgbClr val="0000CC"/>
                </a:solidFill>
                <a:cs typeface="+mn-ea"/>
                <a:sym typeface="+mn-lt"/>
              </a:rPr>
              <a:t>，增加新的软件功能，直到全部满足客户的需求为止。</a:t>
            </a:r>
          </a:p>
        </p:txBody>
      </p:sp>
      <p:graphicFrame>
        <p:nvGraphicFramePr>
          <p:cNvPr id="47" name="对象 46">
            <a:extLst>
              <a:ext uri="{FF2B5EF4-FFF2-40B4-BE49-F238E27FC236}">
                <a16:creationId xmlns:a16="http://schemas.microsoft.com/office/drawing/2014/main" id="{A0E70C6C-846A-4FF5-BD25-9342A1A02997}"/>
              </a:ext>
            </a:extLst>
          </p:cNvPr>
          <p:cNvGraphicFramePr>
            <a:graphicFrameLocks noChangeAspect="1"/>
          </p:cNvGraphicFramePr>
          <p:nvPr>
            <p:extLst>
              <p:ext uri="{D42A27DB-BD31-4B8C-83A1-F6EECF244321}">
                <p14:modId xmlns:p14="http://schemas.microsoft.com/office/powerpoint/2010/main" val="1907529439"/>
              </p:ext>
            </p:extLst>
          </p:nvPr>
        </p:nvGraphicFramePr>
        <p:xfrm>
          <a:off x="6564553" y="1607221"/>
          <a:ext cx="4891914" cy="4285317"/>
        </p:xfrm>
        <a:graphic>
          <a:graphicData uri="http://schemas.openxmlformats.org/presentationml/2006/ole">
            <mc:AlternateContent xmlns:mc="http://schemas.openxmlformats.org/markup-compatibility/2006">
              <mc:Choice xmlns:v="urn:schemas-microsoft-com:vml" Requires="v">
                <p:oleObj name="Visio" r:id="rId3" imgW="8743988" imgH="7657998" progId="Visio.Drawing.15">
                  <p:embed/>
                </p:oleObj>
              </mc:Choice>
              <mc:Fallback>
                <p:oleObj name="Visio" r:id="rId3" imgW="8743988" imgH="7657998" progId="Visio.Drawing.15">
                  <p:embed/>
                  <p:pic>
                    <p:nvPicPr>
                      <p:cNvPr id="4" name="对象 3">
                        <a:extLst>
                          <a:ext uri="{FF2B5EF4-FFF2-40B4-BE49-F238E27FC236}">
                            <a16:creationId xmlns:a16="http://schemas.microsoft.com/office/drawing/2014/main" id="{ADDE522C-B104-437D-9097-7F569A77C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553" y="1607221"/>
                        <a:ext cx="4891914" cy="4285317"/>
                      </a:xfrm>
                      <a:prstGeom prst="rect">
                        <a:avLst/>
                      </a:prstGeom>
                      <a:noFill/>
                    </p:spPr>
                  </p:pic>
                </p:oleObj>
              </mc:Fallback>
            </mc:AlternateContent>
          </a:graphicData>
        </a:graphic>
      </p:graphicFrame>
      <p:sp>
        <p:nvSpPr>
          <p:cNvPr id="48" name="文本框 47">
            <a:extLst>
              <a:ext uri="{FF2B5EF4-FFF2-40B4-BE49-F238E27FC236}">
                <a16:creationId xmlns:a16="http://schemas.microsoft.com/office/drawing/2014/main" id="{BE7489F8-80D1-41F1-AD5B-E353B064D070}"/>
              </a:ext>
            </a:extLst>
          </p:cNvPr>
          <p:cNvSpPr txBox="1"/>
          <p:nvPr/>
        </p:nvSpPr>
        <p:spPr>
          <a:xfrm>
            <a:off x="8373146" y="5892538"/>
            <a:ext cx="2627586" cy="338554"/>
          </a:xfrm>
          <a:prstGeom prst="rect">
            <a:avLst/>
          </a:prstGeom>
          <a:noFill/>
        </p:spPr>
        <p:txBody>
          <a:bodyPr wrap="square" rtlCol="0">
            <a:spAutoFit/>
          </a:bodyPr>
          <a:lstStyle/>
          <a:p>
            <a:r>
              <a:rPr lang="zh-CN" altLang="en-US" sz="1600" dirty="0"/>
              <a:t>增量模型开发流程</a:t>
            </a:r>
          </a:p>
        </p:txBody>
      </p:sp>
      <p:sp>
        <p:nvSpPr>
          <p:cNvPr id="45" name="矩形 4">
            <a:extLst>
              <a:ext uri="{FF2B5EF4-FFF2-40B4-BE49-F238E27FC236}">
                <a16:creationId xmlns:a16="http://schemas.microsoft.com/office/drawing/2014/main" id="{536CF5D4-D791-4D39-AF72-D9D72367229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CA0FE363-BF42-4606-ABEF-DFC002B4FC6E}"/>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D92A366-68E8-47FB-A95C-B0D8C4B5DE71}"/>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7B91BDFB-063C-4920-9D65-416AA4008918}"/>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2" name="TextBox 7">
            <a:extLst>
              <a:ext uri="{FF2B5EF4-FFF2-40B4-BE49-F238E27FC236}">
                <a16:creationId xmlns:a16="http://schemas.microsoft.com/office/drawing/2014/main" id="{3315CE3E-8B01-418E-83E3-F7894D296350}"/>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3" name="TextBox 9">
            <a:extLst>
              <a:ext uri="{FF2B5EF4-FFF2-40B4-BE49-F238E27FC236}">
                <a16:creationId xmlns:a16="http://schemas.microsoft.com/office/drawing/2014/main" id="{59A71309-B775-4DA2-AAEA-C88DE3F930C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10">
            <a:extLst>
              <a:ext uri="{FF2B5EF4-FFF2-40B4-BE49-F238E27FC236}">
                <a16:creationId xmlns:a16="http://schemas.microsoft.com/office/drawing/2014/main" id="{E02811F3-A455-4613-BE21-4C926D55681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207E9AEB-472B-4EE2-B53D-3700F18CB127}"/>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C1CCE25-26FA-4111-BC30-E11E22ECAA11}"/>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6B550841-F72D-4E1D-9898-27D2413E9973}"/>
              </a:ext>
            </a:extLst>
          </p:cNvPr>
          <p:cNvPicPr>
            <a:picLocks noChangeAspect="1"/>
          </p:cNvPicPr>
          <p:nvPr/>
        </p:nvPicPr>
        <p:blipFill>
          <a:blip r:embed="rId5"/>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214B4AE7-6D12-47A1-8558-75684BBE5799}"/>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679260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2.3.3 </a:t>
            </a:r>
            <a:r>
              <a:rPr lang="zh-CN" altLang="en-US" sz="2800" b="1" dirty="0">
                <a:solidFill>
                  <a:schemeClr val="tx1">
                    <a:lumMod val="65000"/>
                    <a:lumOff val="35000"/>
                  </a:schemeClr>
                </a:solidFill>
                <a:cs typeface="+mn-ea"/>
                <a:sym typeface="+mn-lt"/>
              </a:rPr>
              <a:t>增量模型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196943" y="1993970"/>
            <a:ext cx="6365729" cy="3898568"/>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在增量模型中，开发者每次提交的软件产品都是</a:t>
            </a:r>
            <a:r>
              <a:rPr lang="zh-CN" altLang="en-US" sz="2400" dirty="0">
                <a:solidFill>
                  <a:srgbClr val="C00000"/>
                </a:solidFill>
                <a:cs typeface="+mn-ea"/>
                <a:sym typeface="+mn-lt"/>
              </a:rPr>
              <a:t>可以正常运行的软件</a:t>
            </a:r>
            <a:r>
              <a:rPr lang="zh-CN" altLang="en-US" sz="2400" dirty="0">
                <a:cs typeface="+mn-ea"/>
                <a:sym typeface="+mn-lt"/>
              </a:rPr>
              <a:t>，而不是简单的软件模型。</a:t>
            </a:r>
            <a:endParaRPr lang="en-US" altLang="zh-CN" sz="2400" dirty="0">
              <a:cs typeface="+mn-ea"/>
              <a:sym typeface="+mn-lt"/>
            </a:endParaRPr>
          </a:p>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在软件需求分析时，就将软件划分不同的功能模块，</a:t>
            </a:r>
            <a:r>
              <a:rPr lang="zh-CN" altLang="en-US" sz="2400" dirty="0">
                <a:solidFill>
                  <a:srgbClr val="C00000"/>
                </a:solidFill>
                <a:cs typeface="+mn-ea"/>
                <a:sym typeface="+mn-lt"/>
              </a:rPr>
              <a:t>第一次</a:t>
            </a:r>
            <a:r>
              <a:rPr lang="zh-CN" altLang="en-US" sz="2400" dirty="0">
                <a:cs typeface="+mn-ea"/>
                <a:sym typeface="+mn-lt"/>
              </a:rPr>
              <a:t>提交</a:t>
            </a:r>
            <a:r>
              <a:rPr lang="zh-CN" altLang="en-US" sz="2400" dirty="0">
                <a:solidFill>
                  <a:srgbClr val="C00000"/>
                </a:solidFill>
                <a:cs typeface="+mn-ea"/>
                <a:sym typeface="+mn-lt"/>
              </a:rPr>
              <a:t>最核心的软件功能模块</a:t>
            </a:r>
            <a:r>
              <a:rPr lang="zh-CN" altLang="en-US" sz="2400" dirty="0">
                <a:cs typeface="+mn-ea"/>
                <a:sym typeface="+mn-lt"/>
              </a:rPr>
              <a:t>，然后每次添加部分功能模块，直到全部结束。</a:t>
            </a:r>
            <a:endParaRPr lang="en-US" altLang="zh-CN" sz="2400" dirty="0">
              <a:cs typeface="+mn-ea"/>
              <a:sym typeface="+mn-lt"/>
            </a:endParaRPr>
          </a:p>
        </p:txBody>
      </p:sp>
      <p:graphicFrame>
        <p:nvGraphicFramePr>
          <p:cNvPr id="4" name="对象 3">
            <a:extLst>
              <a:ext uri="{FF2B5EF4-FFF2-40B4-BE49-F238E27FC236}">
                <a16:creationId xmlns:a16="http://schemas.microsoft.com/office/drawing/2014/main" id="{ADDE522C-B104-437D-9097-7F569A77C28F}"/>
              </a:ext>
            </a:extLst>
          </p:cNvPr>
          <p:cNvGraphicFramePr>
            <a:graphicFrameLocks noChangeAspect="1"/>
          </p:cNvGraphicFramePr>
          <p:nvPr>
            <p:extLst>
              <p:ext uri="{D42A27DB-BD31-4B8C-83A1-F6EECF244321}">
                <p14:modId xmlns:p14="http://schemas.microsoft.com/office/powerpoint/2010/main" val="1249137498"/>
              </p:ext>
            </p:extLst>
          </p:nvPr>
        </p:nvGraphicFramePr>
        <p:xfrm>
          <a:off x="6564553" y="1607221"/>
          <a:ext cx="4891914" cy="4285317"/>
        </p:xfrm>
        <a:graphic>
          <a:graphicData uri="http://schemas.openxmlformats.org/presentationml/2006/ole">
            <mc:AlternateContent xmlns:mc="http://schemas.openxmlformats.org/markup-compatibility/2006">
              <mc:Choice xmlns:v="urn:schemas-microsoft-com:vml" Requires="v">
                <p:oleObj name="Visio" r:id="rId3" imgW="8743988" imgH="7657998" progId="Visio.Drawing.15">
                  <p:embed/>
                </p:oleObj>
              </mc:Choice>
              <mc:Fallback>
                <p:oleObj name="Visio" r:id="rId3" imgW="8743988" imgH="765799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553" y="1607221"/>
                        <a:ext cx="4891914" cy="4285317"/>
                      </a:xfrm>
                      <a:prstGeom prst="rect">
                        <a:avLst/>
                      </a:prstGeom>
                      <a:noFill/>
                    </p:spPr>
                  </p:pic>
                </p:oleObj>
              </mc:Fallback>
            </mc:AlternateContent>
          </a:graphicData>
        </a:graphic>
      </p:graphicFrame>
      <p:sp>
        <p:nvSpPr>
          <p:cNvPr id="46" name="文本框 45">
            <a:extLst>
              <a:ext uri="{FF2B5EF4-FFF2-40B4-BE49-F238E27FC236}">
                <a16:creationId xmlns:a16="http://schemas.microsoft.com/office/drawing/2014/main" id="{97587B11-8723-4758-9973-7C13609394F6}"/>
              </a:ext>
            </a:extLst>
          </p:cNvPr>
          <p:cNvSpPr txBox="1"/>
          <p:nvPr/>
        </p:nvSpPr>
        <p:spPr>
          <a:xfrm>
            <a:off x="8373146" y="5892538"/>
            <a:ext cx="2627586" cy="338554"/>
          </a:xfrm>
          <a:prstGeom prst="rect">
            <a:avLst/>
          </a:prstGeom>
          <a:noFill/>
        </p:spPr>
        <p:txBody>
          <a:bodyPr wrap="square" rtlCol="0">
            <a:spAutoFit/>
          </a:bodyPr>
          <a:lstStyle/>
          <a:p>
            <a:r>
              <a:rPr lang="zh-CN" altLang="en-US" sz="1600" dirty="0"/>
              <a:t>增量模型开发流程</a:t>
            </a:r>
          </a:p>
        </p:txBody>
      </p:sp>
      <p:sp>
        <p:nvSpPr>
          <p:cNvPr id="45" name="矩形 4">
            <a:extLst>
              <a:ext uri="{FF2B5EF4-FFF2-40B4-BE49-F238E27FC236}">
                <a16:creationId xmlns:a16="http://schemas.microsoft.com/office/drawing/2014/main" id="{55BDC083-88C2-4AC5-BD86-18200C93A2C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E817891C-393A-4873-97E0-E65FC8C417B2}"/>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6EEE20F3-7D69-4AFF-AF19-13A9C510F1B9}"/>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9" name="TextBox 6">
            <a:extLst>
              <a:ext uri="{FF2B5EF4-FFF2-40B4-BE49-F238E27FC236}">
                <a16:creationId xmlns:a16="http://schemas.microsoft.com/office/drawing/2014/main" id="{32F14DEC-644A-4EA9-979D-54185885EABE}"/>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0" name="TextBox 7">
            <a:extLst>
              <a:ext uri="{FF2B5EF4-FFF2-40B4-BE49-F238E27FC236}">
                <a16:creationId xmlns:a16="http://schemas.microsoft.com/office/drawing/2014/main" id="{33D78778-685D-470F-8C29-5BE06F0135BB}"/>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1" name="TextBox 9">
            <a:extLst>
              <a:ext uri="{FF2B5EF4-FFF2-40B4-BE49-F238E27FC236}">
                <a16:creationId xmlns:a16="http://schemas.microsoft.com/office/drawing/2014/main" id="{C685EE81-1198-4080-898B-E548A8C4E089}"/>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2" name="TextBox 10">
            <a:extLst>
              <a:ext uri="{FF2B5EF4-FFF2-40B4-BE49-F238E27FC236}">
                <a16:creationId xmlns:a16="http://schemas.microsoft.com/office/drawing/2014/main" id="{949CA806-99B0-49A0-BB3C-4D469789009D}"/>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3" name="直接连接符 52">
            <a:extLst>
              <a:ext uri="{FF2B5EF4-FFF2-40B4-BE49-F238E27FC236}">
                <a16:creationId xmlns:a16="http://schemas.microsoft.com/office/drawing/2014/main" id="{9CE60859-11AE-43A7-A1D8-CB850D19BB86}"/>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AC5B99F5-00EA-42F7-A0FF-99C4C254F40B}"/>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2F5F5708-C330-4C39-A5B9-1A205E45F867}"/>
              </a:ext>
            </a:extLst>
          </p:cNvPr>
          <p:cNvPicPr>
            <a:picLocks noChangeAspect="1"/>
          </p:cNvPicPr>
          <p:nvPr/>
        </p:nvPicPr>
        <p:blipFill>
          <a:blip r:embed="rId5"/>
          <a:stretch>
            <a:fillRect/>
          </a:stretch>
        </p:blipFill>
        <p:spPr>
          <a:xfrm>
            <a:off x="0" y="19050"/>
            <a:ext cx="791210" cy="715645"/>
          </a:xfrm>
          <a:prstGeom prst="rect">
            <a:avLst/>
          </a:prstGeom>
        </p:spPr>
      </p:pic>
      <p:sp>
        <p:nvSpPr>
          <p:cNvPr id="56" name="TextBox 7">
            <a:extLst>
              <a:ext uri="{FF2B5EF4-FFF2-40B4-BE49-F238E27FC236}">
                <a16:creationId xmlns:a16="http://schemas.microsoft.com/office/drawing/2014/main" id="{B688A39E-9CCB-470A-8ABF-0133A74C6FCD}"/>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654161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2.3.4 </a:t>
            </a:r>
            <a:r>
              <a:rPr lang="zh-CN" altLang="en-US" sz="2800" b="1" dirty="0">
                <a:solidFill>
                  <a:schemeClr val="tx1">
                    <a:lumMod val="65000"/>
                    <a:lumOff val="35000"/>
                  </a:schemeClr>
                </a:solidFill>
                <a:cs typeface="+mn-ea"/>
                <a:sym typeface="+mn-lt"/>
              </a:rPr>
              <a:t>螺旋模型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551400" y="1892949"/>
            <a:ext cx="5647097" cy="3898568"/>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软件开发者想将开发的</a:t>
            </a:r>
            <a:r>
              <a:rPr lang="zh-CN" altLang="en-US" sz="2400" dirty="0">
                <a:solidFill>
                  <a:srgbClr val="C00000"/>
                </a:solidFill>
                <a:cs typeface="+mn-ea"/>
                <a:sym typeface="+mn-lt"/>
              </a:rPr>
              <a:t>风险降到最小</a:t>
            </a:r>
            <a:r>
              <a:rPr lang="zh-CN" altLang="en-US" sz="2400" dirty="0">
                <a:cs typeface="+mn-ea"/>
                <a:sym typeface="+mn-lt"/>
              </a:rPr>
              <a:t>。不断的软件</a:t>
            </a:r>
            <a:r>
              <a:rPr lang="zh-CN" altLang="en-US" sz="2400" dirty="0">
                <a:solidFill>
                  <a:srgbClr val="C00000"/>
                </a:solidFill>
                <a:cs typeface="+mn-ea"/>
                <a:sym typeface="+mn-lt"/>
              </a:rPr>
              <a:t>风险分析</a:t>
            </a:r>
            <a:r>
              <a:rPr lang="zh-CN" altLang="en-US" sz="2400" dirty="0">
                <a:cs typeface="+mn-ea"/>
                <a:sym typeface="+mn-lt"/>
              </a:rPr>
              <a:t>是软件开发过程中十分重要的工作。</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螺旋模型与瀑布模型和快速原型模型十分相似。</a:t>
            </a:r>
            <a:r>
              <a:rPr lang="zh-CN" altLang="en-US" sz="2400" dirty="0">
                <a:solidFill>
                  <a:srgbClr val="C00000"/>
                </a:solidFill>
                <a:cs typeface="+mn-ea"/>
                <a:sym typeface="+mn-lt"/>
              </a:rPr>
              <a:t>不同的是</a:t>
            </a:r>
            <a:r>
              <a:rPr lang="zh-CN" altLang="en-US" sz="2400" dirty="0">
                <a:cs typeface="+mn-ea"/>
                <a:sym typeface="+mn-lt"/>
              </a:rPr>
              <a:t>，他在每个阶段都增加了</a:t>
            </a:r>
            <a:r>
              <a:rPr lang="zh-CN" altLang="en-US" sz="2400" dirty="0">
                <a:solidFill>
                  <a:srgbClr val="C00000"/>
                </a:solidFill>
                <a:cs typeface="+mn-ea"/>
                <a:sym typeface="+mn-lt"/>
              </a:rPr>
              <a:t>风险分析和验证</a:t>
            </a:r>
            <a:r>
              <a:rPr lang="zh-CN" altLang="en-US" sz="2400" dirty="0">
                <a:cs typeface="+mn-ea"/>
                <a:sym typeface="+mn-lt"/>
              </a:rPr>
              <a:t>这两个重要的步骤。</a:t>
            </a:r>
            <a:endParaRPr lang="en-US" altLang="zh-CN" sz="2400" dirty="0">
              <a:cs typeface="+mn-ea"/>
              <a:sym typeface="+mn-lt"/>
            </a:endParaRPr>
          </a:p>
        </p:txBody>
      </p:sp>
      <p:sp>
        <p:nvSpPr>
          <p:cNvPr id="46" name="文本框 45">
            <a:extLst>
              <a:ext uri="{FF2B5EF4-FFF2-40B4-BE49-F238E27FC236}">
                <a16:creationId xmlns:a16="http://schemas.microsoft.com/office/drawing/2014/main" id="{D5D91B75-F4E1-4325-93AD-F1CDDB682BD1}"/>
              </a:ext>
            </a:extLst>
          </p:cNvPr>
          <p:cNvSpPr txBox="1"/>
          <p:nvPr/>
        </p:nvSpPr>
        <p:spPr>
          <a:xfrm>
            <a:off x="7449462" y="6403631"/>
            <a:ext cx="2627586" cy="338554"/>
          </a:xfrm>
          <a:prstGeom prst="rect">
            <a:avLst/>
          </a:prstGeom>
          <a:noFill/>
        </p:spPr>
        <p:txBody>
          <a:bodyPr wrap="square" rtlCol="0">
            <a:spAutoFit/>
          </a:bodyPr>
          <a:lstStyle/>
          <a:p>
            <a:r>
              <a:rPr lang="zh-CN" altLang="en-US" sz="1600" dirty="0"/>
              <a:t>螺旋模型开发流程</a:t>
            </a:r>
          </a:p>
        </p:txBody>
      </p:sp>
      <p:sp>
        <p:nvSpPr>
          <p:cNvPr id="3" name="Rectangle 2">
            <a:extLst>
              <a:ext uri="{FF2B5EF4-FFF2-40B4-BE49-F238E27FC236}">
                <a16:creationId xmlns:a16="http://schemas.microsoft.com/office/drawing/2014/main" id="{AF3A877E-772B-4A1A-8CC2-5160D007AE35}"/>
              </a:ext>
            </a:extLst>
          </p:cNvPr>
          <p:cNvSpPr>
            <a:spLocks noChangeArrowheads="1"/>
          </p:cNvSpPr>
          <p:nvPr/>
        </p:nvSpPr>
        <p:spPr bwMode="auto">
          <a:xfrm>
            <a:off x="6796356" y="14955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E5842A0A-DC52-4391-B061-EBE96408A3B1}"/>
              </a:ext>
            </a:extLst>
          </p:cNvPr>
          <p:cNvSpPr>
            <a:spLocks noChangeArrowheads="1"/>
          </p:cNvSpPr>
          <p:nvPr/>
        </p:nvSpPr>
        <p:spPr bwMode="auto">
          <a:xfrm>
            <a:off x="6438307" y="14564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a:extLst>
              <a:ext uri="{FF2B5EF4-FFF2-40B4-BE49-F238E27FC236}">
                <a16:creationId xmlns:a16="http://schemas.microsoft.com/office/drawing/2014/main" id="{8333918E-F2C0-44B2-AB55-0EE8B9903273}"/>
              </a:ext>
            </a:extLst>
          </p:cNvPr>
          <p:cNvGraphicFramePr>
            <a:graphicFrameLocks noChangeAspect="1"/>
          </p:cNvGraphicFramePr>
          <p:nvPr>
            <p:extLst>
              <p:ext uri="{D42A27DB-BD31-4B8C-83A1-F6EECF244321}">
                <p14:modId xmlns:p14="http://schemas.microsoft.com/office/powerpoint/2010/main" val="1075232576"/>
              </p:ext>
            </p:extLst>
          </p:nvPr>
        </p:nvGraphicFramePr>
        <p:xfrm>
          <a:off x="6578095" y="1456496"/>
          <a:ext cx="3314700" cy="4733925"/>
        </p:xfrm>
        <a:graphic>
          <a:graphicData uri="http://schemas.openxmlformats.org/presentationml/2006/ole">
            <mc:AlternateContent xmlns:mc="http://schemas.openxmlformats.org/markup-compatibility/2006">
              <mc:Choice xmlns:v="urn:schemas-microsoft-com:vml" Requires="v">
                <p:oleObj name="Picture" r:id="rId3" imgW="3313345" imgH="4750882" progId="Word.Picture.8">
                  <p:embed/>
                </p:oleObj>
              </mc:Choice>
              <mc:Fallback>
                <p:oleObj name="Picture" r:id="rId3" imgW="3313345" imgH="4750882"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095" y="1456496"/>
                        <a:ext cx="3314700" cy="473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矩形 4">
            <a:extLst>
              <a:ext uri="{FF2B5EF4-FFF2-40B4-BE49-F238E27FC236}">
                <a16:creationId xmlns:a16="http://schemas.microsoft.com/office/drawing/2014/main" id="{0C1437D7-60EF-4239-9634-5202B3B143F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77387BB4-C5F0-4BC9-95AD-4131AFB059C9}"/>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80DBF8C-DD43-4522-9694-25CBFF154085}"/>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9" name="TextBox 6">
            <a:extLst>
              <a:ext uri="{FF2B5EF4-FFF2-40B4-BE49-F238E27FC236}">
                <a16:creationId xmlns:a16="http://schemas.microsoft.com/office/drawing/2014/main" id="{ECB7AC11-E1BC-4E6E-90D6-77ACFF015F6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0" name="TextBox 7">
            <a:extLst>
              <a:ext uri="{FF2B5EF4-FFF2-40B4-BE49-F238E27FC236}">
                <a16:creationId xmlns:a16="http://schemas.microsoft.com/office/drawing/2014/main" id="{9ED5C11A-6508-4351-812C-A54E3EC1E45A}"/>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1" name="TextBox 9">
            <a:extLst>
              <a:ext uri="{FF2B5EF4-FFF2-40B4-BE49-F238E27FC236}">
                <a16:creationId xmlns:a16="http://schemas.microsoft.com/office/drawing/2014/main" id="{C8484680-9B4A-42D1-856B-9A2482682FDC}"/>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2" name="TextBox 10">
            <a:extLst>
              <a:ext uri="{FF2B5EF4-FFF2-40B4-BE49-F238E27FC236}">
                <a16:creationId xmlns:a16="http://schemas.microsoft.com/office/drawing/2014/main" id="{1B06B724-D9BE-42B8-974B-93F382275E33}"/>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3" name="直接连接符 52">
            <a:extLst>
              <a:ext uri="{FF2B5EF4-FFF2-40B4-BE49-F238E27FC236}">
                <a16:creationId xmlns:a16="http://schemas.microsoft.com/office/drawing/2014/main" id="{20F34B12-79FB-40D7-BEED-D27ADD6BE6B1}"/>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B34974F2-232E-41C3-96A0-ADC44669D50B}"/>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FE34D772-A290-40AE-9B51-504926B88933}"/>
              </a:ext>
            </a:extLst>
          </p:cNvPr>
          <p:cNvPicPr>
            <a:picLocks noChangeAspect="1"/>
          </p:cNvPicPr>
          <p:nvPr/>
        </p:nvPicPr>
        <p:blipFill>
          <a:blip r:embed="rId5"/>
          <a:stretch>
            <a:fillRect/>
          </a:stretch>
        </p:blipFill>
        <p:spPr>
          <a:xfrm>
            <a:off x="0" y="19050"/>
            <a:ext cx="791210" cy="715645"/>
          </a:xfrm>
          <a:prstGeom prst="rect">
            <a:avLst/>
          </a:prstGeom>
        </p:spPr>
      </p:pic>
      <p:sp>
        <p:nvSpPr>
          <p:cNvPr id="56" name="TextBox 7">
            <a:extLst>
              <a:ext uri="{FF2B5EF4-FFF2-40B4-BE49-F238E27FC236}">
                <a16:creationId xmlns:a16="http://schemas.microsoft.com/office/drawing/2014/main" id="{06F569AA-37C3-4E90-B655-BD99AE844D8A}"/>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404415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2.3.4 </a:t>
            </a:r>
            <a:r>
              <a:rPr lang="zh-CN" altLang="en-US" sz="2800" b="1" dirty="0">
                <a:solidFill>
                  <a:schemeClr val="tx1">
                    <a:lumMod val="65000"/>
                    <a:lumOff val="35000"/>
                  </a:schemeClr>
                </a:solidFill>
                <a:cs typeface="+mn-ea"/>
                <a:sym typeface="+mn-lt"/>
              </a:rPr>
              <a:t>螺旋模型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aphicFrame>
        <p:nvGraphicFramePr>
          <p:cNvPr id="45" name="对象 44">
            <a:extLst>
              <a:ext uri="{FF2B5EF4-FFF2-40B4-BE49-F238E27FC236}">
                <a16:creationId xmlns:a16="http://schemas.microsoft.com/office/drawing/2014/main" id="{7C608B36-71F3-4369-90FC-87A2204C82CC}"/>
              </a:ext>
            </a:extLst>
          </p:cNvPr>
          <p:cNvGraphicFramePr>
            <a:graphicFrameLocks noChangeAspect="1"/>
          </p:cNvGraphicFramePr>
          <p:nvPr>
            <p:extLst>
              <p:ext uri="{D42A27DB-BD31-4B8C-83A1-F6EECF244321}">
                <p14:modId xmlns:p14="http://schemas.microsoft.com/office/powerpoint/2010/main" val="616368977"/>
              </p:ext>
            </p:extLst>
          </p:nvPr>
        </p:nvGraphicFramePr>
        <p:xfrm>
          <a:off x="6021068" y="1514139"/>
          <a:ext cx="5830531" cy="4459882"/>
        </p:xfrm>
        <a:graphic>
          <a:graphicData uri="http://schemas.openxmlformats.org/presentationml/2006/ole">
            <mc:AlternateContent xmlns:mc="http://schemas.openxmlformats.org/markup-compatibility/2006">
              <mc:Choice xmlns:v="urn:schemas-microsoft-com:vml" Requires="v">
                <p:oleObj name="Visio" r:id="rId3" imgW="10759298" imgH="8267550" progId="Visio.Drawing.15">
                  <p:embed/>
                </p:oleObj>
              </mc:Choice>
              <mc:Fallback>
                <p:oleObj name="Visio" r:id="rId3" imgW="10759298" imgH="8267550" progId="Visio.Drawing.15">
                  <p:embed/>
                  <p:pic>
                    <p:nvPicPr>
                      <p:cNvPr id="45" name="对象 44">
                        <a:extLst>
                          <a:ext uri="{FF2B5EF4-FFF2-40B4-BE49-F238E27FC236}">
                            <a16:creationId xmlns:a16="http://schemas.microsoft.com/office/drawing/2014/main" id="{390B45A5-069C-4D59-AA83-384BB41DE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068" y="1514139"/>
                        <a:ext cx="5830531" cy="4459882"/>
                      </a:xfrm>
                      <a:prstGeom prst="rect">
                        <a:avLst/>
                      </a:prstGeom>
                      <a:noFill/>
                    </p:spPr>
                  </p:pic>
                </p:oleObj>
              </mc:Fallback>
            </mc:AlternateContent>
          </a:graphicData>
        </a:graphic>
      </p:graphicFrame>
      <p:sp>
        <p:nvSpPr>
          <p:cNvPr id="47" name="Rectangle 3">
            <a:extLst>
              <a:ext uri="{FF2B5EF4-FFF2-40B4-BE49-F238E27FC236}">
                <a16:creationId xmlns:a16="http://schemas.microsoft.com/office/drawing/2014/main" id="{D54533B1-F8D6-4E3F-951F-51F7FC5706C0}"/>
              </a:ext>
            </a:extLst>
          </p:cNvPr>
          <p:cNvSpPr>
            <a:spLocks noGrp="1"/>
          </p:cNvSpPr>
          <p:nvPr/>
        </p:nvSpPr>
        <p:spPr>
          <a:xfrm>
            <a:off x="419118" y="1705787"/>
            <a:ext cx="5625463" cy="5115186"/>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200" dirty="0">
                <a:solidFill>
                  <a:srgbClr val="0000CC"/>
                </a:solidFill>
                <a:cs typeface="+mn-ea"/>
                <a:sym typeface="+mn-lt"/>
              </a:rPr>
              <a:t>螺旋模型沿着螺线旋转，在</a:t>
            </a:r>
            <a:r>
              <a:rPr lang="zh-CN" altLang="en-US" sz="2200" dirty="0">
                <a:solidFill>
                  <a:srgbClr val="0000CC"/>
                </a:solidFill>
                <a:highlight>
                  <a:srgbClr val="FFFF00"/>
                </a:highlight>
                <a:cs typeface="+mn-ea"/>
                <a:sym typeface="+mn-lt"/>
              </a:rPr>
              <a:t>四个象限</a:t>
            </a:r>
            <a:r>
              <a:rPr lang="zh-CN" altLang="en-US" sz="2200" dirty="0">
                <a:solidFill>
                  <a:srgbClr val="0000CC"/>
                </a:solidFill>
                <a:cs typeface="+mn-ea"/>
                <a:sym typeface="+mn-lt"/>
              </a:rPr>
              <a:t>上分别表达四个方面的活动，即：</a:t>
            </a:r>
          </a:p>
          <a:p>
            <a:pPr marL="0" lvl="0" indent="0" eaLnBrk="1" hangingPunct="1">
              <a:lnSpc>
                <a:spcPct val="150000"/>
              </a:lnSpc>
              <a:spcBef>
                <a:spcPts val="0"/>
              </a:spcBef>
              <a:buClr>
                <a:srgbClr val="0070C0"/>
              </a:buClr>
              <a:buFont typeface="Wingdings" panose="05000000000000000000" charset="0"/>
              <a:buNone/>
            </a:pPr>
            <a:r>
              <a:rPr lang="zh-CN" altLang="en-US" sz="2200" dirty="0">
                <a:solidFill>
                  <a:srgbClr val="C00000"/>
                </a:solidFill>
                <a:highlight>
                  <a:srgbClr val="FFFF00"/>
                </a:highlight>
                <a:cs typeface="+mn-ea"/>
                <a:sym typeface="+mn-lt"/>
              </a:rPr>
              <a:t>制定计划</a:t>
            </a:r>
            <a:r>
              <a:rPr lang="zh-CN" altLang="en-US" sz="2200" dirty="0">
                <a:solidFill>
                  <a:srgbClr val="0000CC"/>
                </a:solidFill>
                <a:cs typeface="+mn-ea"/>
                <a:sym typeface="+mn-lt"/>
              </a:rPr>
              <a:t>：确定软件目标，</a:t>
            </a:r>
            <a:r>
              <a:rPr lang="zh-CN" altLang="en-US" sz="2200" dirty="0">
                <a:solidFill>
                  <a:srgbClr val="0000CC"/>
                </a:solidFill>
                <a:highlight>
                  <a:srgbClr val="FFFF00"/>
                </a:highlight>
                <a:cs typeface="+mn-ea"/>
                <a:sym typeface="+mn-lt"/>
              </a:rPr>
              <a:t>选定实施方案</a:t>
            </a:r>
            <a:r>
              <a:rPr lang="zh-CN" altLang="en-US" sz="2200" dirty="0">
                <a:solidFill>
                  <a:srgbClr val="0000CC"/>
                </a:solidFill>
                <a:cs typeface="+mn-ea"/>
                <a:sym typeface="+mn-lt"/>
              </a:rPr>
              <a:t>，弄清项目开发的限制条件。</a:t>
            </a:r>
          </a:p>
          <a:p>
            <a:pPr marL="0" lvl="0" indent="0" eaLnBrk="1" hangingPunct="1">
              <a:lnSpc>
                <a:spcPct val="150000"/>
              </a:lnSpc>
              <a:spcBef>
                <a:spcPts val="0"/>
              </a:spcBef>
              <a:buClr>
                <a:srgbClr val="0070C0"/>
              </a:buClr>
              <a:buFont typeface="Wingdings" panose="05000000000000000000" charset="0"/>
              <a:buNone/>
            </a:pPr>
            <a:r>
              <a:rPr lang="zh-CN" altLang="en-US" sz="2200" dirty="0">
                <a:solidFill>
                  <a:srgbClr val="C00000"/>
                </a:solidFill>
                <a:highlight>
                  <a:srgbClr val="FFFF00"/>
                </a:highlight>
                <a:cs typeface="+mn-ea"/>
                <a:sym typeface="+mn-lt"/>
              </a:rPr>
              <a:t>风险分析</a:t>
            </a:r>
            <a:r>
              <a:rPr lang="zh-CN" altLang="en-US" sz="2200" dirty="0">
                <a:solidFill>
                  <a:srgbClr val="0000CC"/>
                </a:solidFill>
                <a:cs typeface="+mn-ea"/>
                <a:sym typeface="+mn-lt"/>
              </a:rPr>
              <a:t>：评价所选的方案，</a:t>
            </a:r>
            <a:r>
              <a:rPr lang="zh-CN" altLang="en-US" sz="2200" dirty="0">
                <a:solidFill>
                  <a:srgbClr val="0000CC"/>
                </a:solidFill>
                <a:highlight>
                  <a:srgbClr val="FFFF00"/>
                </a:highlight>
                <a:cs typeface="+mn-ea"/>
                <a:sym typeface="+mn-lt"/>
              </a:rPr>
              <a:t>识别风险</a:t>
            </a:r>
            <a:r>
              <a:rPr lang="zh-CN" altLang="en-US" sz="2200" dirty="0">
                <a:solidFill>
                  <a:srgbClr val="0000CC"/>
                </a:solidFill>
                <a:cs typeface="+mn-ea"/>
                <a:sym typeface="+mn-lt"/>
              </a:rPr>
              <a:t>，</a:t>
            </a:r>
            <a:r>
              <a:rPr lang="zh-CN" altLang="en-US" sz="2200" dirty="0">
                <a:solidFill>
                  <a:srgbClr val="0000CC"/>
                </a:solidFill>
                <a:highlight>
                  <a:srgbClr val="FFFF00"/>
                </a:highlight>
                <a:cs typeface="+mn-ea"/>
                <a:sym typeface="+mn-lt"/>
              </a:rPr>
              <a:t>消除风险</a:t>
            </a:r>
            <a:r>
              <a:rPr lang="zh-CN" altLang="en-US" sz="2200" dirty="0">
                <a:solidFill>
                  <a:srgbClr val="0000CC"/>
                </a:solidFill>
                <a:cs typeface="+mn-ea"/>
                <a:sym typeface="+mn-lt"/>
              </a:rPr>
              <a:t>。</a:t>
            </a:r>
          </a:p>
          <a:p>
            <a:pPr marL="0" lvl="0" indent="0" eaLnBrk="1" hangingPunct="1">
              <a:lnSpc>
                <a:spcPct val="150000"/>
              </a:lnSpc>
              <a:spcBef>
                <a:spcPts val="0"/>
              </a:spcBef>
              <a:buClr>
                <a:srgbClr val="0070C0"/>
              </a:buClr>
              <a:buFont typeface="Wingdings" panose="05000000000000000000" charset="0"/>
              <a:buNone/>
            </a:pPr>
            <a:r>
              <a:rPr lang="zh-CN" altLang="en-US" sz="2200" dirty="0">
                <a:solidFill>
                  <a:srgbClr val="C00000"/>
                </a:solidFill>
                <a:highlight>
                  <a:srgbClr val="FFFF00"/>
                </a:highlight>
                <a:cs typeface="+mn-ea"/>
                <a:sym typeface="+mn-lt"/>
              </a:rPr>
              <a:t>工程实施</a:t>
            </a:r>
            <a:r>
              <a:rPr lang="zh-CN" altLang="en-US" sz="2200" dirty="0">
                <a:solidFill>
                  <a:srgbClr val="0000CC"/>
                </a:solidFill>
                <a:cs typeface="+mn-ea"/>
                <a:sym typeface="+mn-lt"/>
              </a:rPr>
              <a:t>：实施</a:t>
            </a:r>
            <a:r>
              <a:rPr lang="zh-CN" altLang="en-US" sz="2200" dirty="0">
                <a:solidFill>
                  <a:srgbClr val="0000CC"/>
                </a:solidFill>
                <a:highlight>
                  <a:srgbClr val="FFFF00"/>
                </a:highlight>
                <a:cs typeface="+mn-ea"/>
                <a:sym typeface="+mn-lt"/>
              </a:rPr>
              <a:t>软件开发</a:t>
            </a:r>
            <a:r>
              <a:rPr lang="zh-CN" altLang="en-US" sz="2200" dirty="0">
                <a:solidFill>
                  <a:srgbClr val="0000CC"/>
                </a:solidFill>
                <a:cs typeface="+mn-ea"/>
                <a:sym typeface="+mn-lt"/>
              </a:rPr>
              <a:t>，验证工作产品。</a:t>
            </a:r>
          </a:p>
          <a:p>
            <a:pPr marL="0" lvl="0" indent="0" eaLnBrk="1" hangingPunct="1">
              <a:lnSpc>
                <a:spcPct val="150000"/>
              </a:lnSpc>
              <a:spcBef>
                <a:spcPts val="0"/>
              </a:spcBef>
              <a:buClr>
                <a:srgbClr val="0070C0"/>
              </a:buClr>
              <a:buFont typeface="Wingdings" panose="05000000000000000000" charset="0"/>
              <a:buNone/>
            </a:pPr>
            <a:r>
              <a:rPr lang="zh-CN" altLang="en-US" sz="2200" dirty="0">
                <a:solidFill>
                  <a:srgbClr val="0000CC"/>
                </a:solidFill>
                <a:cs typeface="+mn-ea"/>
                <a:sym typeface="+mn-lt"/>
              </a:rPr>
              <a:t>客户评估：</a:t>
            </a:r>
            <a:r>
              <a:rPr lang="zh-CN" altLang="en-US" sz="2200" dirty="0">
                <a:solidFill>
                  <a:srgbClr val="0000CC"/>
                </a:solidFill>
                <a:highlight>
                  <a:srgbClr val="FFFF00"/>
                </a:highlight>
                <a:cs typeface="+mn-ea"/>
                <a:sym typeface="+mn-lt"/>
              </a:rPr>
              <a:t>评价开发工作，提出修正建议</a:t>
            </a:r>
            <a:r>
              <a:rPr lang="zh-CN" altLang="en-US" sz="2200" dirty="0">
                <a:solidFill>
                  <a:srgbClr val="0000CC"/>
                </a:solidFill>
                <a:cs typeface="+mn-ea"/>
                <a:sym typeface="+mn-lt"/>
              </a:rPr>
              <a:t>。过于灵活的开发过程不利于已经签署合同的客户与开发者之间的协调。</a:t>
            </a:r>
          </a:p>
        </p:txBody>
      </p:sp>
      <p:sp>
        <p:nvSpPr>
          <p:cNvPr id="46" name="文本框 45">
            <a:extLst>
              <a:ext uri="{FF2B5EF4-FFF2-40B4-BE49-F238E27FC236}">
                <a16:creationId xmlns:a16="http://schemas.microsoft.com/office/drawing/2014/main" id="{07679FD4-D080-41D7-ABEA-35D13E7F7B55}"/>
              </a:ext>
            </a:extLst>
          </p:cNvPr>
          <p:cNvSpPr txBox="1"/>
          <p:nvPr/>
        </p:nvSpPr>
        <p:spPr>
          <a:xfrm>
            <a:off x="8287149" y="5889666"/>
            <a:ext cx="2627586" cy="338554"/>
          </a:xfrm>
          <a:prstGeom prst="rect">
            <a:avLst/>
          </a:prstGeom>
          <a:noFill/>
        </p:spPr>
        <p:txBody>
          <a:bodyPr wrap="square" rtlCol="0">
            <a:spAutoFit/>
          </a:bodyPr>
          <a:lstStyle/>
          <a:p>
            <a:r>
              <a:rPr lang="zh-CN" altLang="en-US" sz="1600" dirty="0"/>
              <a:t>完整螺旋模型</a:t>
            </a:r>
          </a:p>
        </p:txBody>
      </p:sp>
      <p:sp>
        <p:nvSpPr>
          <p:cNvPr id="48" name="矩形 4">
            <a:extLst>
              <a:ext uri="{FF2B5EF4-FFF2-40B4-BE49-F238E27FC236}">
                <a16:creationId xmlns:a16="http://schemas.microsoft.com/office/drawing/2014/main" id="{065EB705-27A7-4279-B523-09A047915BF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CD886125-C738-4BF7-9730-B32221BD6A0D}"/>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EB604196-49C9-4866-932E-19B293D4594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B867454F-08B0-48FA-8382-3D4AF392160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2" name="TextBox 7">
            <a:extLst>
              <a:ext uri="{FF2B5EF4-FFF2-40B4-BE49-F238E27FC236}">
                <a16:creationId xmlns:a16="http://schemas.microsoft.com/office/drawing/2014/main" id="{E8050FEE-6A19-41FB-9275-0C0B053A29EA}"/>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3" name="TextBox 9">
            <a:extLst>
              <a:ext uri="{FF2B5EF4-FFF2-40B4-BE49-F238E27FC236}">
                <a16:creationId xmlns:a16="http://schemas.microsoft.com/office/drawing/2014/main" id="{4D5DE389-1B0D-4178-8292-BA255AF778B3}"/>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10">
            <a:extLst>
              <a:ext uri="{FF2B5EF4-FFF2-40B4-BE49-F238E27FC236}">
                <a16:creationId xmlns:a16="http://schemas.microsoft.com/office/drawing/2014/main" id="{D0655248-2429-41A3-A61A-34AC173636F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73AC4057-890C-4D4F-9892-4D1BFE92785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B71B0AA-F3A5-4A87-BA6E-E6D16F15363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D401F415-08CD-435B-B4AB-85E49BE0B790}"/>
              </a:ext>
            </a:extLst>
          </p:cNvPr>
          <p:cNvPicPr>
            <a:picLocks noChangeAspect="1"/>
          </p:cNvPicPr>
          <p:nvPr/>
        </p:nvPicPr>
        <p:blipFill>
          <a:blip r:embed="rId5"/>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25C66851-0758-4AA5-BC46-56A94DBF04B0}"/>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744401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2.3.4 </a:t>
            </a:r>
            <a:r>
              <a:rPr lang="zh-CN" altLang="en-US" sz="2800" b="1" dirty="0">
                <a:solidFill>
                  <a:schemeClr val="tx1">
                    <a:lumMod val="65000"/>
                    <a:lumOff val="35000"/>
                  </a:schemeClr>
                </a:solidFill>
                <a:cs typeface="+mn-ea"/>
                <a:sym typeface="+mn-lt"/>
              </a:rPr>
              <a:t>螺旋模型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0" y="1916312"/>
            <a:ext cx="4911895" cy="2793842"/>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螺旋模型的优点：</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1</a:t>
            </a:r>
            <a:r>
              <a:rPr lang="zh-CN" altLang="en-US" sz="2400" dirty="0">
                <a:cs typeface="+mn-ea"/>
                <a:sym typeface="+mn-lt"/>
              </a:rPr>
              <a:t>）支持</a:t>
            </a:r>
            <a:r>
              <a:rPr lang="zh-CN" altLang="en-US" sz="2400" dirty="0">
                <a:solidFill>
                  <a:srgbClr val="C00000"/>
                </a:solidFill>
                <a:cs typeface="+mn-ea"/>
                <a:sym typeface="+mn-lt"/>
              </a:rPr>
              <a:t>软件重用</a:t>
            </a:r>
            <a:r>
              <a:rPr lang="zh-CN" altLang="en-US" sz="2400" dirty="0">
                <a:cs typeface="+mn-ea"/>
                <a:sym typeface="+mn-lt"/>
              </a:rPr>
              <a:t>。</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2</a:t>
            </a:r>
            <a:r>
              <a:rPr lang="zh-CN" altLang="en-US" sz="2400" dirty="0">
                <a:cs typeface="+mn-ea"/>
                <a:sym typeface="+mn-lt"/>
              </a:rPr>
              <a:t>）更加广泛的测试。</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3</a:t>
            </a:r>
            <a:r>
              <a:rPr lang="zh-CN" altLang="en-US" sz="2400" dirty="0">
                <a:cs typeface="+mn-ea"/>
                <a:sym typeface="+mn-lt"/>
              </a:rPr>
              <a:t>）</a:t>
            </a:r>
            <a:r>
              <a:rPr lang="zh-CN" altLang="en-US" sz="2400" dirty="0">
                <a:solidFill>
                  <a:srgbClr val="C00000"/>
                </a:solidFill>
                <a:cs typeface="+mn-ea"/>
                <a:sym typeface="+mn-lt"/>
              </a:rPr>
              <a:t>无缝</a:t>
            </a:r>
            <a:r>
              <a:rPr lang="zh-CN" altLang="en-US" sz="2400" dirty="0">
                <a:cs typeface="+mn-ea"/>
                <a:sym typeface="+mn-lt"/>
              </a:rPr>
              <a:t>地过渡到维护阶段。</a:t>
            </a:r>
            <a:endParaRPr lang="en-US" altLang="zh-CN" sz="2400" dirty="0">
              <a:cs typeface="+mn-ea"/>
              <a:sym typeface="+mn-lt"/>
            </a:endParaRPr>
          </a:p>
          <a:p>
            <a:pPr lvl="1">
              <a:lnSpc>
                <a:spcPct val="150000"/>
              </a:lnSpc>
              <a:buClr>
                <a:srgbClr val="0054A3"/>
              </a:buClr>
            </a:pPr>
            <a:endParaRPr lang="en-US" altLang="zh-CN" sz="2400" dirty="0">
              <a:cs typeface="+mn-ea"/>
              <a:sym typeface="+mn-lt"/>
            </a:endParaRPr>
          </a:p>
        </p:txBody>
      </p:sp>
      <p:sp>
        <p:nvSpPr>
          <p:cNvPr id="45" name="文本框 44">
            <a:extLst>
              <a:ext uri="{FF2B5EF4-FFF2-40B4-BE49-F238E27FC236}">
                <a16:creationId xmlns:a16="http://schemas.microsoft.com/office/drawing/2014/main" id="{56FE9CAA-46DA-47D9-8E0F-FE6592FFF2A2}"/>
              </a:ext>
            </a:extLst>
          </p:cNvPr>
          <p:cNvSpPr txBox="1"/>
          <p:nvPr/>
        </p:nvSpPr>
        <p:spPr>
          <a:xfrm>
            <a:off x="5852705" y="1916312"/>
            <a:ext cx="5859426" cy="2790572"/>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cs typeface="+mn-ea"/>
                <a:sym typeface="+mn-lt"/>
              </a:rPr>
              <a:t>螺旋模型的不足之处：</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1</a:t>
            </a:r>
            <a:r>
              <a:rPr lang="zh-CN" altLang="en-US" sz="2400" dirty="0">
                <a:cs typeface="+mn-ea"/>
                <a:sym typeface="+mn-lt"/>
              </a:rPr>
              <a:t>）</a:t>
            </a:r>
            <a:r>
              <a:rPr lang="zh-CN" altLang="en-US" sz="2400" dirty="0">
                <a:solidFill>
                  <a:srgbClr val="C00000"/>
                </a:solidFill>
                <a:cs typeface="+mn-ea"/>
                <a:sym typeface="+mn-lt"/>
              </a:rPr>
              <a:t>仅适合内部开发</a:t>
            </a:r>
            <a:r>
              <a:rPr lang="zh-CN" altLang="en-US" sz="2400" dirty="0">
                <a:cs typeface="+mn-ea"/>
                <a:sym typeface="+mn-lt"/>
              </a:rPr>
              <a:t>的软件。</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2</a:t>
            </a:r>
            <a:r>
              <a:rPr lang="zh-CN" altLang="en-US" sz="2400" dirty="0">
                <a:cs typeface="+mn-ea"/>
                <a:sym typeface="+mn-lt"/>
              </a:rPr>
              <a:t>）一般仅用于</a:t>
            </a:r>
            <a:r>
              <a:rPr lang="zh-CN" altLang="en-US" sz="2400" dirty="0">
                <a:solidFill>
                  <a:srgbClr val="C00000"/>
                </a:solidFill>
                <a:cs typeface="+mn-ea"/>
                <a:sym typeface="+mn-lt"/>
              </a:rPr>
              <a:t>大型软件开发</a:t>
            </a:r>
            <a:r>
              <a:rPr lang="zh-CN" altLang="en-US" sz="2400" dirty="0">
                <a:cs typeface="+mn-ea"/>
                <a:sym typeface="+mn-lt"/>
              </a:rPr>
              <a:t>。</a:t>
            </a:r>
            <a:endParaRPr lang="en-US" altLang="zh-CN" sz="2400" dirty="0">
              <a:cs typeface="+mn-ea"/>
              <a:sym typeface="+mn-lt"/>
            </a:endParaRPr>
          </a:p>
          <a:p>
            <a:pPr>
              <a:lnSpc>
                <a:spcPct val="150000"/>
              </a:lnSpc>
              <a:buClr>
                <a:srgbClr val="0054A3"/>
              </a:buClr>
            </a:pPr>
            <a:r>
              <a:rPr lang="zh-CN" altLang="en-US" sz="2400" dirty="0">
                <a:cs typeface="+mn-ea"/>
                <a:sym typeface="+mn-lt"/>
              </a:rPr>
              <a:t>（</a:t>
            </a:r>
            <a:r>
              <a:rPr lang="en-US" altLang="zh-CN" sz="2400" dirty="0">
                <a:cs typeface="+mn-ea"/>
                <a:sym typeface="+mn-lt"/>
              </a:rPr>
              <a:t>3</a:t>
            </a:r>
            <a:r>
              <a:rPr lang="zh-CN" altLang="en-US" sz="2400" dirty="0">
                <a:cs typeface="+mn-ea"/>
                <a:sym typeface="+mn-lt"/>
              </a:rPr>
              <a:t>）软件风险分析人员的</a:t>
            </a:r>
            <a:r>
              <a:rPr lang="zh-CN" altLang="en-US" sz="2400" dirty="0">
                <a:solidFill>
                  <a:srgbClr val="C00000"/>
                </a:solidFill>
                <a:cs typeface="+mn-ea"/>
                <a:sym typeface="+mn-lt"/>
              </a:rPr>
              <a:t>能力和水平</a:t>
            </a:r>
            <a:r>
              <a:rPr lang="zh-CN" altLang="en-US" sz="2400" dirty="0">
                <a:cs typeface="+mn-ea"/>
                <a:sym typeface="+mn-lt"/>
              </a:rPr>
              <a:t>是决定螺旋模型软件开发是否成功的关键因素。</a:t>
            </a:r>
            <a:endParaRPr lang="en-US" altLang="zh-CN" sz="2400" dirty="0">
              <a:cs typeface="+mn-ea"/>
              <a:sym typeface="+mn-lt"/>
            </a:endParaRPr>
          </a:p>
        </p:txBody>
      </p:sp>
      <p:cxnSp>
        <p:nvCxnSpPr>
          <p:cNvPr id="46" name="直接连接符 45">
            <a:extLst>
              <a:ext uri="{FF2B5EF4-FFF2-40B4-BE49-F238E27FC236}">
                <a16:creationId xmlns:a16="http://schemas.microsoft.com/office/drawing/2014/main" id="{BB5A5A64-704C-4A8F-833F-3E0171C611C1}"/>
              </a:ext>
            </a:extLst>
          </p:cNvPr>
          <p:cNvCxnSpPr/>
          <p:nvPr/>
        </p:nvCxnSpPr>
        <p:spPr>
          <a:xfrm>
            <a:off x="5259671" y="1379220"/>
            <a:ext cx="0" cy="49136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矩形 4">
            <a:extLst>
              <a:ext uri="{FF2B5EF4-FFF2-40B4-BE49-F238E27FC236}">
                <a16:creationId xmlns:a16="http://schemas.microsoft.com/office/drawing/2014/main" id="{D3531D24-45A7-4352-8B86-5A2474387C5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8" name="直接连接符 47">
            <a:extLst>
              <a:ext uri="{FF2B5EF4-FFF2-40B4-BE49-F238E27FC236}">
                <a16:creationId xmlns:a16="http://schemas.microsoft.com/office/drawing/2014/main" id="{A3B43383-B3BF-496E-9E67-B2FD78EAF28B}"/>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6383BCBE-09C0-40D3-A1DA-2851F2A31A5F}"/>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0" name="TextBox 6">
            <a:extLst>
              <a:ext uri="{FF2B5EF4-FFF2-40B4-BE49-F238E27FC236}">
                <a16:creationId xmlns:a16="http://schemas.microsoft.com/office/drawing/2014/main" id="{FBB7B72B-B680-4B8D-B06E-0C9CB34BBF99}"/>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1" name="TextBox 7">
            <a:extLst>
              <a:ext uri="{FF2B5EF4-FFF2-40B4-BE49-F238E27FC236}">
                <a16:creationId xmlns:a16="http://schemas.microsoft.com/office/drawing/2014/main" id="{2202E5EC-1135-4391-8189-B4FD430467DD}"/>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2" name="TextBox 9">
            <a:extLst>
              <a:ext uri="{FF2B5EF4-FFF2-40B4-BE49-F238E27FC236}">
                <a16:creationId xmlns:a16="http://schemas.microsoft.com/office/drawing/2014/main" id="{1FD0FE9D-32EE-415B-8476-B45EA517461A}"/>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10">
            <a:extLst>
              <a:ext uri="{FF2B5EF4-FFF2-40B4-BE49-F238E27FC236}">
                <a16:creationId xmlns:a16="http://schemas.microsoft.com/office/drawing/2014/main" id="{8B782236-4B54-464C-8839-5AEB11D81893}"/>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4" name="直接连接符 53">
            <a:extLst>
              <a:ext uri="{FF2B5EF4-FFF2-40B4-BE49-F238E27FC236}">
                <a16:creationId xmlns:a16="http://schemas.microsoft.com/office/drawing/2014/main" id="{F7925AE1-2BE2-4810-95D0-7272E936BE7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3885BC2-AF7F-420E-831C-799DB3E8F20C}"/>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D7491858-C5E9-4B8F-85C7-FE13FF397E3C}"/>
              </a:ext>
            </a:extLst>
          </p:cNvPr>
          <p:cNvPicPr>
            <a:picLocks noChangeAspect="1"/>
          </p:cNvPicPr>
          <p:nvPr/>
        </p:nvPicPr>
        <p:blipFill>
          <a:blip r:embed="rId3"/>
          <a:stretch>
            <a:fillRect/>
          </a:stretch>
        </p:blipFill>
        <p:spPr>
          <a:xfrm>
            <a:off x="0" y="19050"/>
            <a:ext cx="791210" cy="715645"/>
          </a:xfrm>
          <a:prstGeom prst="rect">
            <a:avLst/>
          </a:prstGeom>
        </p:spPr>
      </p:pic>
      <p:sp>
        <p:nvSpPr>
          <p:cNvPr id="57" name="TextBox 7">
            <a:extLst>
              <a:ext uri="{FF2B5EF4-FFF2-40B4-BE49-F238E27FC236}">
                <a16:creationId xmlns:a16="http://schemas.microsoft.com/office/drawing/2014/main" id="{DE9F7B29-8C47-4D97-9FF8-CEBAFE4F042F}"/>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868445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a:t>
            </a:r>
            <a:r>
              <a:rPr lang="en-US" altLang="zh-CN" sz="2800" b="1" dirty="0">
                <a:solidFill>
                  <a:schemeClr val="tx1">
                    <a:lumMod val="65000"/>
                    <a:lumOff val="35000"/>
                  </a:schemeClr>
                </a:solidFill>
                <a:cs typeface="+mn-ea"/>
                <a:sym typeface="+mn-lt"/>
              </a:rPr>
              <a:t>.5 </a:t>
            </a:r>
            <a:r>
              <a:rPr lang="zh-CN" altLang="en-US" sz="2800" b="1" dirty="0">
                <a:solidFill>
                  <a:schemeClr val="tx1">
                    <a:lumMod val="65000"/>
                    <a:lumOff val="35000"/>
                  </a:schemeClr>
                </a:solidFill>
                <a:cs typeface="+mn-ea"/>
                <a:sym typeface="+mn-lt"/>
              </a:rPr>
              <a:t>面向对象模型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863284" y="1880036"/>
            <a:ext cx="6828790" cy="3898568"/>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dirty="0">
                <a:solidFill>
                  <a:srgbClr val="C00000"/>
                </a:solidFill>
              </a:rPr>
              <a:t>喷泉模型主要用于描述</a:t>
            </a:r>
            <a:r>
              <a:rPr lang="zh-CN" altLang="en-US" sz="2400" b="1" dirty="0">
                <a:solidFill>
                  <a:srgbClr val="C00000"/>
                </a:solidFill>
              </a:rPr>
              <a:t>面向对象</a:t>
            </a:r>
            <a:r>
              <a:rPr lang="zh-CN" altLang="en-US" sz="2400" dirty="0">
                <a:solidFill>
                  <a:srgbClr val="C00000"/>
                </a:solidFill>
              </a:rPr>
              <a:t>的软件开发过程。</a:t>
            </a:r>
            <a:r>
              <a:rPr lang="zh-CN" altLang="en-US" sz="2400" dirty="0"/>
              <a:t>该模型认为软件开发过程自下而上周期的各阶段是相互重叠和多次反复的，就像水喷上去又可以落下来，类似一个喷泉。</a:t>
            </a:r>
            <a:endParaRPr lang="en-US" altLang="zh-CN" sz="2400" dirty="0">
              <a:cs typeface="+mn-ea"/>
              <a:sym typeface="+mn-lt"/>
            </a:endParaRPr>
          </a:p>
          <a:p>
            <a:pPr marL="342900" indent="-342900">
              <a:lnSpc>
                <a:spcPct val="150000"/>
              </a:lnSpc>
              <a:buClr>
                <a:srgbClr val="0054A3"/>
              </a:buClr>
              <a:buFont typeface="Wingdings" panose="05000000000000000000" pitchFamily="2" charset="2"/>
              <a:buChar char="p"/>
            </a:pPr>
            <a:r>
              <a:rPr lang="zh-CN" altLang="en-US" sz="2400" dirty="0">
                <a:cs typeface="+mn-ea"/>
                <a:sym typeface="+mn-lt"/>
              </a:rPr>
              <a:t>软件开发仍然由需求、分析、设计、实现、集成、维护等阶段构成。但各个阶段之间出现</a:t>
            </a:r>
            <a:r>
              <a:rPr lang="zh-CN" altLang="en-US" sz="2400" dirty="0">
                <a:solidFill>
                  <a:srgbClr val="C00000"/>
                </a:solidFill>
                <a:cs typeface="+mn-ea"/>
                <a:sym typeface="+mn-lt"/>
              </a:rPr>
              <a:t>交叉和迭代</a:t>
            </a:r>
            <a:r>
              <a:rPr lang="zh-CN" altLang="en-US" sz="2400" dirty="0">
                <a:cs typeface="+mn-ea"/>
                <a:sym typeface="+mn-lt"/>
              </a:rPr>
              <a:t>的部分。</a:t>
            </a:r>
            <a:endParaRPr lang="en-US" altLang="zh-CN" sz="2400" dirty="0">
              <a:cs typeface="+mn-ea"/>
              <a:sym typeface="+mn-lt"/>
            </a:endParaRPr>
          </a:p>
        </p:txBody>
      </p:sp>
      <p:graphicFrame>
        <p:nvGraphicFramePr>
          <p:cNvPr id="45" name="对象 44">
            <a:extLst>
              <a:ext uri="{FF2B5EF4-FFF2-40B4-BE49-F238E27FC236}">
                <a16:creationId xmlns:a16="http://schemas.microsoft.com/office/drawing/2014/main" id="{467E66B0-0918-433A-B3A9-0125D2AA1DFD}"/>
              </a:ext>
            </a:extLst>
          </p:cNvPr>
          <p:cNvGraphicFramePr>
            <a:graphicFrameLocks noChangeAspect="1"/>
          </p:cNvGraphicFramePr>
          <p:nvPr>
            <p:extLst>
              <p:ext uri="{D42A27DB-BD31-4B8C-83A1-F6EECF244321}">
                <p14:modId xmlns:p14="http://schemas.microsoft.com/office/powerpoint/2010/main" val="1600654759"/>
              </p:ext>
            </p:extLst>
          </p:nvPr>
        </p:nvGraphicFramePr>
        <p:xfrm>
          <a:off x="7840459" y="1318238"/>
          <a:ext cx="3685692" cy="5088455"/>
        </p:xfrm>
        <a:graphic>
          <a:graphicData uri="http://schemas.openxmlformats.org/presentationml/2006/ole">
            <mc:AlternateContent xmlns:mc="http://schemas.openxmlformats.org/markup-compatibility/2006">
              <mc:Choice xmlns:v="urn:schemas-microsoft-com:vml" Requires="v">
                <p:oleObj name="Visio" r:id="rId3" imgW="6438652" imgH="8907583" progId="Visio.Drawing.15">
                  <p:embed/>
                </p:oleObj>
              </mc:Choice>
              <mc:Fallback>
                <p:oleObj name="Visio" r:id="rId3" imgW="6438652" imgH="8907583" progId="Visio.Drawing.15">
                  <p:embed/>
                  <p:pic>
                    <p:nvPicPr>
                      <p:cNvPr id="6" name="对象 5">
                        <a:extLst>
                          <a:ext uri="{FF2B5EF4-FFF2-40B4-BE49-F238E27FC236}">
                            <a16:creationId xmlns:a16="http://schemas.microsoft.com/office/drawing/2014/main" id="{8241D878-6732-43A5-A25A-36DF08A66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0459" y="1318238"/>
                        <a:ext cx="3685692" cy="5088455"/>
                      </a:xfrm>
                      <a:prstGeom prst="rect">
                        <a:avLst/>
                      </a:prstGeom>
                      <a:noFill/>
                    </p:spPr>
                  </p:pic>
                </p:oleObj>
              </mc:Fallback>
            </mc:AlternateContent>
          </a:graphicData>
        </a:graphic>
      </p:graphicFrame>
      <p:sp>
        <p:nvSpPr>
          <p:cNvPr id="46" name="文本框 45">
            <a:extLst>
              <a:ext uri="{FF2B5EF4-FFF2-40B4-BE49-F238E27FC236}">
                <a16:creationId xmlns:a16="http://schemas.microsoft.com/office/drawing/2014/main" id="{BC282671-ED4C-4D3F-9C0D-C759F8B76A0D}"/>
              </a:ext>
            </a:extLst>
          </p:cNvPr>
          <p:cNvSpPr txBox="1"/>
          <p:nvPr/>
        </p:nvSpPr>
        <p:spPr>
          <a:xfrm>
            <a:off x="8898565" y="6388234"/>
            <a:ext cx="2627586" cy="338554"/>
          </a:xfrm>
          <a:prstGeom prst="rect">
            <a:avLst/>
          </a:prstGeom>
          <a:noFill/>
        </p:spPr>
        <p:txBody>
          <a:bodyPr wrap="square" rtlCol="0">
            <a:spAutoFit/>
          </a:bodyPr>
          <a:lstStyle/>
          <a:p>
            <a:r>
              <a:rPr lang="zh-CN" altLang="en-US" sz="1600" dirty="0"/>
              <a:t>喷泉模型</a:t>
            </a:r>
          </a:p>
        </p:txBody>
      </p:sp>
      <p:sp>
        <p:nvSpPr>
          <p:cNvPr id="47" name="矩形 4">
            <a:extLst>
              <a:ext uri="{FF2B5EF4-FFF2-40B4-BE49-F238E27FC236}">
                <a16:creationId xmlns:a16="http://schemas.microsoft.com/office/drawing/2014/main" id="{5E1A67C3-258C-4B9B-9661-F3F993CFC8E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8" name="直接连接符 47">
            <a:extLst>
              <a:ext uri="{FF2B5EF4-FFF2-40B4-BE49-F238E27FC236}">
                <a16:creationId xmlns:a16="http://schemas.microsoft.com/office/drawing/2014/main" id="{04D013F1-B958-4F5C-A13C-29E08A77DAAF}"/>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BF68ACF0-35D2-45D0-AB31-7C2EBDB4EDAD}"/>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0" name="TextBox 6">
            <a:extLst>
              <a:ext uri="{FF2B5EF4-FFF2-40B4-BE49-F238E27FC236}">
                <a16:creationId xmlns:a16="http://schemas.microsoft.com/office/drawing/2014/main" id="{EDFD444A-B7E5-49C4-896C-14D2F4BECE3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1" name="TextBox 7">
            <a:extLst>
              <a:ext uri="{FF2B5EF4-FFF2-40B4-BE49-F238E27FC236}">
                <a16:creationId xmlns:a16="http://schemas.microsoft.com/office/drawing/2014/main" id="{0C5948C2-7AA3-44B6-8DCD-DB7257A5434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2" name="TextBox 9">
            <a:extLst>
              <a:ext uri="{FF2B5EF4-FFF2-40B4-BE49-F238E27FC236}">
                <a16:creationId xmlns:a16="http://schemas.microsoft.com/office/drawing/2014/main" id="{DF5AC64D-7C87-449F-9560-7E244B772B61}"/>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10">
            <a:extLst>
              <a:ext uri="{FF2B5EF4-FFF2-40B4-BE49-F238E27FC236}">
                <a16:creationId xmlns:a16="http://schemas.microsoft.com/office/drawing/2014/main" id="{6797175F-9B85-47CC-9BEA-1946276AE330}"/>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4" name="直接连接符 53">
            <a:extLst>
              <a:ext uri="{FF2B5EF4-FFF2-40B4-BE49-F238E27FC236}">
                <a16:creationId xmlns:a16="http://schemas.microsoft.com/office/drawing/2014/main" id="{D0F4CF65-0B49-4676-98A1-176A02BE598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631ADB1-FDA9-4670-96ED-2B9DEEA83A30}"/>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FC9164E8-C987-4929-A1E3-ADC5DA8070F6}"/>
              </a:ext>
            </a:extLst>
          </p:cNvPr>
          <p:cNvPicPr>
            <a:picLocks noChangeAspect="1"/>
          </p:cNvPicPr>
          <p:nvPr/>
        </p:nvPicPr>
        <p:blipFill>
          <a:blip r:embed="rId5"/>
          <a:stretch>
            <a:fillRect/>
          </a:stretch>
        </p:blipFill>
        <p:spPr>
          <a:xfrm>
            <a:off x="0" y="19050"/>
            <a:ext cx="791210" cy="715645"/>
          </a:xfrm>
          <a:prstGeom prst="rect">
            <a:avLst/>
          </a:prstGeom>
        </p:spPr>
      </p:pic>
      <p:sp>
        <p:nvSpPr>
          <p:cNvPr id="57" name="TextBox 7">
            <a:extLst>
              <a:ext uri="{FF2B5EF4-FFF2-40B4-BE49-F238E27FC236}">
                <a16:creationId xmlns:a16="http://schemas.microsoft.com/office/drawing/2014/main" id="{2A8840F1-0D09-4F51-9F30-1A2C7EC533F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59262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软件过程与软件模型</a:t>
            </a:r>
          </a:p>
        </p:txBody>
      </p:sp>
      <p:cxnSp>
        <p:nvCxnSpPr>
          <p:cNvPr id="25" name="直接连接符 24"/>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2" name="TextBox 6"/>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33" name="TextBox 7"/>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36" name="TextBox 9"/>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37" name="TextBox 10"/>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39" name="直接连接符 38"/>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0" y="19050"/>
            <a:ext cx="791210" cy="715645"/>
          </a:xfrm>
          <a:prstGeom prst="rect">
            <a:avLst/>
          </a:prstGeom>
        </p:spPr>
      </p:pic>
      <p:sp>
        <p:nvSpPr>
          <p:cNvPr id="5" name="TextBox 7"/>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grpSp>
        <p:nvGrpSpPr>
          <p:cNvPr id="26" name="组合 25">
            <a:extLst>
              <a:ext uri="{FF2B5EF4-FFF2-40B4-BE49-F238E27FC236}">
                <a16:creationId xmlns:a16="http://schemas.microsoft.com/office/drawing/2014/main" id="{FD8B7B68-A6BC-487B-8B66-097DF54A1129}"/>
              </a:ext>
            </a:extLst>
          </p:cNvPr>
          <p:cNvGrpSpPr/>
          <p:nvPr/>
        </p:nvGrpSpPr>
        <p:grpSpPr>
          <a:xfrm>
            <a:off x="1049796" y="4327123"/>
            <a:ext cx="4808220" cy="460375"/>
            <a:chOff x="797704" y="1573079"/>
            <a:chExt cx="6184668" cy="460375"/>
          </a:xfrm>
        </p:grpSpPr>
        <p:sp>
          <p:nvSpPr>
            <p:cNvPr id="27" name="矩形 26">
              <a:extLst>
                <a:ext uri="{FF2B5EF4-FFF2-40B4-BE49-F238E27FC236}">
                  <a16:creationId xmlns:a16="http://schemas.microsoft.com/office/drawing/2014/main" id="{5B2585FD-0642-4999-89B0-6DC125D61E23}"/>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文本框 27">
              <a:extLst>
                <a:ext uri="{FF2B5EF4-FFF2-40B4-BE49-F238E27FC236}">
                  <a16:creationId xmlns:a16="http://schemas.microsoft.com/office/drawing/2014/main" id="{EB406060-9662-4088-8861-4964BBEC6C79}"/>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软件过程与软件工程的关系</a:t>
              </a:r>
            </a:p>
          </p:txBody>
        </p:sp>
      </p:grpSp>
      <p:sp>
        <p:nvSpPr>
          <p:cNvPr id="31" name="文本框 30">
            <a:extLst>
              <a:ext uri="{FF2B5EF4-FFF2-40B4-BE49-F238E27FC236}">
                <a16:creationId xmlns:a16="http://schemas.microsoft.com/office/drawing/2014/main" id="{832A692F-9A50-484C-93B6-1C51966B873B}"/>
              </a:ext>
            </a:extLst>
          </p:cNvPr>
          <p:cNvSpPr txBox="1"/>
          <p:nvPr/>
        </p:nvSpPr>
        <p:spPr>
          <a:xfrm>
            <a:off x="1262256" y="2294974"/>
            <a:ext cx="10046873" cy="1879232"/>
          </a:xfrm>
          <a:prstGeom prst="rect">
            <a:avLst/>
          </a:prstGeom>
          <a:noFill/>
        </p:spPr>
        <p:txBody>
          <a:bodyPr wrap="square" rtlCol="0">
            <a:spAutoFit/>
          </a:bodyPr>
          <a:lstStyle/>
          <a:p>
            <a:pPr marL="285750" lvl="1" indent="-285750">
              <a:lnSpc>
                <a:spcPct val="150000"/>
              </a:lnSpc>
              <a:buClr>
                <a:srgbClr val="0054A3"/>
              </a:buClr>
              <a:buFont typeface="Wingdings" panose="05000000000000000000" charset="0"/>
              <a:buChar char="p"/>
            </a:pPr>
            <a:r>
              <a:rPr lang="zh-CN" altLang="en-US" sz="2000" dirty="0">
                <a:solidFill>
                  <a:srgbClr val="C00000"/>
                </a:solidFill>
              </a:rPr>
              <a:t>软件工程</a:t>
            </a:r>
            <a:r>
              <a:rPr lang="zh-CN" altLang="en-US" sz="2000" dirty="0"/>
              <a:t>应该是由有创造力、有知识的人在定义好的、成熟的软件过程中进行的，该过程适合于他们建造的产品和他们的市场需要。</a:t>
            </a:r>
          </a:p>
          <a:p>
            <a:pPr marL="285750" lvl="1" indent="-285750">
              <a:lnSpc>
                <a:spcPct val="150000"/>
              </a:lnSpc>
              <a:buClr>
                <a:srgbClr val="0054A3"/>
              </a:buClr>
              <a:buFont typeface="Wingdings" panose="05000000000000000000" charset="0"/>
              <a:buChar char="p"/>
            </a:pPr>
            <a:r>
              <a:rPr lang="zh-CN" altLang="en-US" sz="2000" dirty="0">
                <a:solidFill>
                  <a:srgbClr val="C00000"/>
                </a:solidFill>
              </a:rPr>
              <a:t>软件过程</a:t>
            </a:r>
            <a:r>
              <a:rPr lang="zh-CN" altLang="en-US" sz="2000" dirty="0"/>
              <a:t>定义了软件开发中采用的方法，但软件工程还包含该过程中应用的其他技术和工具。</a:t>
            </a:r>
            <a:endParaRPr lang="en-US" altLang="zh-CN" sz="2000" dirty="0"/>
          </a:p>
        </p:txBody>
      </p:sp>
      <p:grpSp>
        <p:nvGrpSpPr>
          <p:cNvPr id="18" name="组合 17">
            <a:extLst>
              <a:ext uri="{FF2B5EF4-FFF2-40B4-BE49-F238E27FC236}">
                <a16:creationId xmlns:a16="http://schemas.microsoft.com/office/drawing/2014/main" id="{42019342-E50D-43FC-B186-9FE1B139F0CF}"/>
              </a:ext>
            </a:extLst>
          </p:cNvPr>
          <p:cNvGrpSpPr/>
          <p:nvPr/>
        </p:nvGrpSpPr>
        <p:grpSpPr>
          <a:xfrm>
            <a:off x="1014252" y="1894617"/>
            <a:ext cx="4808220" cy="460375"/>
            <a:chOff x="797704" y="1573079"/>
            <a:chExt cx="6184668" cy="460375"/>
          </a:xfrm>
        </p:grpSpPr>
        <p:sp>
          <p:nvSpPr>
            <p:cNvPr id="19" name="矩形 18">
              <a:extLst>
                <a:ext uri="{FF2B5EF4-FFF2-40B4-BE49-F238E27FC236}">
                  <a16:creationId xmlns:a16="http://schemas.microsoft.com/office/drawing/2014/main" id="{8072E51F-0D89-4CCD-A63C-B5E7E5053222}"/>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0" name="文本框 19">
              <a:extLst>
                <a:ext uri="{FF2B5EF4-FFF2-40B4-BE49-F238E27FC236}">
                  <a16:creationId xmlns:a16="http://schemas.microsoft.com/office/drawing/2014/main" id="{54839A76-FEB9-4C4F-8636-56FA166FCD35}"/>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软件过程与软件生命周期的关系</a:t>
              </a:r>
            </a:p>
          </p:txBody>
        </p:sp>
      </p:grpSp>
      <p:sp>
        <p:nvSpPr>
          <p:cNvPr id="21" name="文本框 20">
            <a:extLst>
              <a:ext uri="{FF2B5EF4-FFF2-40B4-BE49-F238E27FC236}">
                <a16:creationId xmlns:a16="http://schemas.microsoft.com/office/drawing/2014/main" id="{99FDA446-E294-40B9-A9B8-D58D5820F1F0}"/>
              </a:ext>
            </a:extLst>
          </p:cNvPr>
          <p:cNvSpPr txBox="1"/>
          <p:nvPr/>
        </p:nvSpPr>
        <p:spPr>
          <a:xfrm>
            <a:off x="1262257" y="4713928"/>
            <a:ext cx="10046873" cy="955903"/>
          </a:xfrm>
          <a:prstGeom prst="rect">
            <a:avLst/>
          </a:prstGeom>
          <a:noFill/>
        </p:spPr>
        <p:txBody>
          <a:bodyPr wrap="square" rtlCol="0">
            <a:spAutoFit/>
          </a:bodyPr>
          <a:lstStyle/>
          <a:p>
            <a:pPr marL="285750" lvl="1" indent="-285750">
              <a:lnSpc>
                <a:spcPct val="150000"/>
              </a:lnSpc>
              <a:buClr>
                <a:srgbClr val="0054A3"/>
              </a:buClr>
              <a:buFont typeface="Wingdings" panose="05000000000000000000" charset="0"/>
              <a:buChar char="p"/>
            </a:pPr>
            <a:r>
              <a:rPr lang="zh-CN" altLang="en-US" sz="2000" dirty="0"/>
              <a:t>软件过程是在软件生命周期中所实施的</a:t>
            </a:r>
            <a:r>
              <a:rPr lang="zh-CN" altLang="en-US" sz="2000" dirty="0">
                <a:solidFill>
                  <a:srgbClr val="C00000"/>
                </a:solidFill>
              </a:rPr>
              <a:t>一系列活动的集合</a:t>
            </a:r>
            <a:r>
              <a:rPr lang="zh-CN" altLang="en-US" sz="2000" dirty="0"/>
              <a:t>。</a:t>
            </a:r>
          </a:p>
          <a:p>
            <a:pPr marL="285750" lvl="1" indent="-285750">
              <a:lnSpc>
                <a:spcPct val="150000"/>
              </a:lnSpc>
              <a:buClr>
                <a:srgbClr val="0054A3"/>
              </a:buClr>
              <a:buFont typeface="Wingdings" panose="05000000000000000000" charset="0"/>
              <a:buChar char="p"/>
            </a:pPr>
            <a:r>
              <a:rPr lang="zh-CN" altLang="en-US" sz="2000" dirty="0"/>
              <a:t>软件</a:t>
            </a:r>
            <a:r>
              <a:rPr lang="zh-CN" altLang="en-US" sz="2000" dirty="0">
                <a:solidFill>
                  <a:srgbClr val="C00000"/>
                </a:solidFill>
              </a:rPr>
              <a:t>生命周期</a:t>
            </a:r>
            <a:r>
              <a:rPr lang="zh-CN" altLang="en-US" sz="2000" dirty="0"/>
              <a:t>与</a:t>
            </a:r>
            <a:r>
              <a:rPr lang="zh-CN" altLang="en-US" sz="2000" dirty="0">
                <a:solidFill>
                  <a:srgbClr val="C00000"/>
                </a:solidFill>
              </a:rPr>
              <a:t>选择的软件过程有关</a:t>
            </a:r>
            <a:r>
              <a:rPr lang="zh-CN" altLang="en-US" sz="2000" dirty="0"/>
              <a:t>，不同的软件过程可能对应不同的软件生命周期。</a:t>
            </a:r>
          </a:p>
        </p:txBody>
      </p:sp>
    </p:spTree>
    <p:extLst>
      <p:ext uri="{BB962C8B-B14F-4D97-AF65-F5344CB8AC3E}">
        <p14:creationId xmlns:p14="http://schemas.microsoft.com/office/powerpoint/2010/main" val="2153281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2.3.6 </a:t>
            </a:r>
            <a:r>
              <a:rPr lang="zh-CN" altLang="en-US" sz="2800" b="1" dirty="0">
                <a:solidFill>
                  <a:schemeClr val="tx1">
                    <a:lumMod val="65000"/>
                    <a:lumOff val="35000"/>
                  </a:schemeClr>
                </a:solidFill>
                <a:cs typeface="+mn-ea"/>
                <a:sym typeface="+mn-lt"/>
              </a:rPr>
              <a:t>统一软件开发过程</a:t>
            </a:r>
          </a:p>
        </p:txBody>
      </p:sp>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596900" y="1785324"/>
            <a:ext cx="10343515" cy="4437753"/>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dirty="0">
                <a:cs typeface="+mn-ea"/>
                <a:sym typeface="+mn-lt"/>
              </a:rPr>
              <a:t>统一软件开发过程</a:t>
            </a:r>
            <a:r>
              <a:rPr lang="zh-CN" altLang="zh-CN" sz="2400" dirty="0">
                <a:cs typeface="+mn-ea"/>
              </a:rPr>
              <a:t>（</a:t>
            </a:r>
            <a:r>
              <a:rPr lang="en-US" altLang="zh-CN" sz="2400" dirty="0">
                <a:cs typeface="+mn-ea"/>
              </a:rPr>
              <a:t>Rational Unified Process</a:t>
            </a:r>
            <a:r>
              <a:rPr lang="zh-CN" altLang="zh-CN" sz="2400" dirty="0">
                <a:cs typeface="+mn-ea"/>
              </a:rPr>
              <a:t>，</a:t>
            </a:r>
            <a:r>
              <a:rPr lang="en-US" altLang="zh-CN" sz="2400" dirty="0">
                <a:cs typeface="+mn-ea"/>
              </a:rPr>
              <a:t>RUP</a:t>
            </a:r>
            <a:r>
              <a:rPr lang="zh-CN" altLang="zh-CN" sz="2400" dirty="0">
                <a:cs typeface="+mn-ea"/>
              </a:rPr>
              <a:t>）</a:t>
            </a:r>
            <a:r>
              <a:rPr lang="zh-CN" altLang="zh-CN" sz="2400" kern="100" dirty="0">
                <a:effectLst/>
                <a:latin typeface="+mn-ea"/>
                <a:cs typeface="Times New Roman" panose="02020603050405020304" pitchFamily="18" charset="0"/>
              </a:rPr>
              <a:t>是一种</a:t>
            </a:r>
            <a:r>
              <a:rPr lang="zh-CN" altLang="zh-CN" sz="2400" kern="100" dirty="0">
                <a:solidFill>
                  <a:srgbClr val="C00000"/>
                </a:solidFill>
                <a:effectLst/>
                <a:latin typeface="+mn-ea"/>
                <a:cs typeface="Times New Roman" panose="02020603050405020304" pitchFamily="18" charset="0"/>
              </a:rPr>
              <a:t>面向对象</a:t>
            </a:r>
            <a:r>
              <a:rPr lang="zh-CN" altLang="zh-CN" sz="2400" kern="100" dirty="0">
                <a:effectLst/>
                <a:latin typeface="+mn-ea"/>
                <a:cs typeface="Times New Roman" panose="02020603050405020304" pitchFamily="18" charset="0"/>
              </a:rPr>
              <a:t>的软件开发过程。它提供了一种</a:t>
            </a:r>
            <a:r>
              <a:rPr lang="zh-CN" altLang="zh-CN" sz="2400" kern="100" dirty="0">
                <a:solidFill>
                  <a:srgbClr val="C00000"/>
                </a:solidFill>
                <a:effectLst/>
                <a:latin typeface="+mn-ea"/>
                <a:cs typeface="Times New Roman" panose="02020603050405020304" pitchFamily="18" charset="0"/>
              </a:rPr>
              <a:t>结构化</a:t>
            </a:r>
            <a:r>
              <a:rPr lang="zh-CN" altLang="zh-CN" sz="2400" kern="100" dirty="0">
                <a:effectLst/>
                <a:latin typeface="+mn-ea"/>
                <a:cs typeface="Times New Roman" panose="02020603050405020304" pitchFamily="18" charset="0"/>
              </a:rPr>
              <a:t>的方法来实现软件工程，并强调了</a:t>
            </a:r>
            <a:r>
              <a:rPr lang="zh-CN" altLang="zh-CN" sz="2400" kern="100" dirty="0">
                <a:solidFill>
                  <a:srgbClr val="C00000"/>
                </a:solidFill>
                <a:effectLst/>
                <a:latin typeface="+mn-ea"/>
                <a:cs typeface="Times New Roman" panose="02020603050405020304" pitchFamily="18" charset="0"/>
              </a:rPr>
              <a:t>可重用性、可维护性、可扩展性和可靠性</a:t>
            </a:r>
            <a:r>
              <a:rPr lang="zh-CN" altLang="zh-CN" sz="2400" kern="100" dirty="0">
                <a:effectLst/>
                <a:latin typeface="+mn-ea"/>
                <a:cs typeface="Times New Roman" panose="02020603050405020304" pitchFamily="18" charset="0"/>
              </a:rPr>
              <a:t>等软件开发的最佳实践。</a:t>
            </a:r>
            <a:endParaRPr lang="en-US" altLang="zh-CN" sz="2400" kern="100" dirty="0">
              <a:effectLst/>
              <a:latin typeface="+mn-ea"/>
              <a:cs typeface="Times New Roman" panose="02020603050405020304" pitchFamily="18" charset="0"/>
            </a:endParaRPr>
          </a:p>
          <a:p>
            <a:pPr marL="800100" lvl="1"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zh-CN" sz="2400" kern="100" dirty="0">
                <a:effectLst/>
                <a:latin typeface="+mn-ea"/>
                <a:cs typeface="Times New Roman" panose="02020603050405020304" pitchFamily="18" charset="0"/>
              </a:rPr>
              <a:t>使用了</a:t>
            </a:r>
            <a:r>
              <a:rPr lang="zh-CN" altLang="zh-CN" sz="2400" kern="100" dirty="0">
                <a:solidFill>
                  <a:srgbClr val="C00000"/>
                </a:solidFill>
                <a:effectLst/>
                <a:latin typeface="+mn-ea"/>
                <a:cs typeface="Times New Roman" panose="02020603050405020304" pitchFamily="18" charset="0"/>
              </a:rPr>
              <a:t>一系列的模型、文档和工具</a:t>
            </a:r>
            <a:r>
              <a:rPr lang="zh-CN" altLang="zh-CN" sz="2400" kern="100" dirty="0">
                <a:effectLst/>
                <a:latin typeface="+mn-ea"/>
                <a:cs typeface="Times New Roman" panose="02020603050405020304" pitchFamily="18" charset="0"/>
              </a:rPr>
              <a:t>来支持软件项目的开发过程，包括需求分析、设计、构建、测试和部署等阶段。</a:t>
            </a:r>
            <a:endParaRPr lang="en-US" altLang="zh-CN" sz="2400" kern="100" dirty="0">
              <a:effectLst/>
              <a:latin typeface="+mn-ea"/>
              <a:cs typeface="Times New Roman" panose="02020603050405020304" pitchFamily="18" charset="0"/>
            </a:endParaRPr>
          </a:p>
          <a:p>
            <a:pPr marL="800100" lvl="1"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zh-CN" sz="2400" kern="100" dirty="0">
                <a:effectLst/>
                <a:latin typeface="+mn-ea"/>
                <a:cs typeface="Times New Roman" panose="02020603050405020304" pitchFamily="18" charset="0"/>
              </a:rPr>
              <a:t>还提供了</a:t>
            </a:r>
            <a:r>
              <a:rPr lang="zh-CN" altLang="zh-CN" sz="2400" kern="100" dirty="0">
                <a:solidFill>
                  <a:srgbClr val="C00000"/>
                </a:solidFill>
                <a:effectLst/>
                <a:latin typeface="+mn-ea"/>
                <a:cs typeface="Times New Roman" panose="02020603050405020304" pitchFamily="18" charset="0"/>
              </a:rPr>
              <a:t>一种迭代开发模式</a:t>
            </a:r>
            <a:r>
              <a:rPr lang="zh-CN" altLang="zh-CN" sz="2400" kern="100" dirty="0">
                <a:effectLst/>
                <a:latin typeface="+mn-ea"/>
                <a:cs typeface="Times New Roman" panose="02020603050405020304" pitchFamily="18" charset="0"/>
              </a:rPr>
              <a:t>，每轮迭代都会产生可用的软件产品，并可根据反馈和需求进行修改。</a:t>
            </a:r>
            <a:endParaRPr lang="en-US" altLang="zh-CN" sz="2400" dirty="0">
              <a:latin typeface="+mn-ea"/>
              <a:cs typeface="+mn-ea"/>
              <a:sym typeface="+mn-lt"/>
            </a:endParaRPr>
          </a:p>
        </p:txBody>
      </p:sp>
      <p:sp>
        <p:nvSpPr>
          <p:cNvPr id="45" name="矩形 4">
            <a:extLst>
              <a:ext uri="{FF2B5EF4-FFF2-40B4-BE49-F238E27FC236}">
                <a16:creationId xmlns:a16="http://schemas.microsoft.com/office/drawing/2014/main" id="{BD642848-353E-445D-A71C-48445EA492F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6" name="直接连接符 45">
            <a:extLst>
              <a:ext uri="{FF2B5EF4-FFF2-40B4-BE49-F238E27FC236}">
                <a16:creationId xmlns:a16="http://schemas.microsoft.com/office/drawing/2014/main" id="{7BEB018C-B5DB-45D8-97D7-64803148141D}"/>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640EB383-3A36-4146-B8CB-8660C3603A41}"/>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8" name="TextBox 6">
            <a:extLst>
              <a:ext uri="{FF2B5EF4-FFF2-40B4-BE49-F238E27FC236}">
                <a16:creationId xmlns:a16="http://schemas.microsoft.com/office/drawing/2014/main" id="{C88500A2-A3FC-44F4-B8A8-086CC9B86485}"/>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9" name="TextBox 7">
            <a:extLst>
              <a:ext uri="{FF2B5EF4-FFF2-40B4-BE49-F238E27FC236}">
                <a16:creationId xmlns:a16="http://schemas.microsoft.com/office/drawing/2014/main" id="{B343EB94-CE24-40EA-BFE3-2F09AFF06354}"/>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0" name="TextBox 9">
            <a:extLst>
              <a:ext uri="{FF2B5EF4-FFF2-40B4-BE49-F238E27FC236}">
                <a16:creationId xmlns:a16="http://schemas.microsoft.com/office/drawing/2014/main" id="{7D089324-FEBE-4735-8658-6331C0E41288}"/>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1" name="TextBox 10">
            <a:extLst>
              <a:ext uri="{FF2B5EF4-FFF2-40B4-BE49-F238E27FC236}">
                <a16:creationId xmlns:a16="http://schemas.microsoft.com/office/drawing/2014/main" id="{32A7615C-36B4-4411-9455-0F1A051D5A3E}"/>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2" name="直接连接符 51">
            <a:extLst>
              <a:ext uri="{FF2B5EF4-FFF2-40B4-BE49-F238E27FC236}">
                <a16:creationId xmlns:a16="http://schemas.microsoft.com/office/drawing/2014/main" id="{F6B4B26B-709F-4265-8DA0-9DD0E4CF45A6}"/>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55655A80-7F94-45D5-8E3E-3119F58632FE}"/>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183BE82C-7300-4EA8-97E1-38B571E99659}"/>
              </a:ext>
            </a:extLst>
          </p:cNvPr>
          <p:cNvPicPr>
            <a:picLocks noChangeAspect="1"/>
          </p:cNvPicPr>
          <p:nvPr/>
        </p:nvPicPr>
        <p:blipFill>
          <a:blip r:embed="rId3"/>
          <a:stretch>
            <a:fillRect/>
          </a:stretch>
        </p:blipFill>
        <p:spPr>
          <a:xfrm>
            <a:off x="0" y="19050"/>
            <a:ext cx="791210" cy="715645"/>
          </a:xfrm>
          <a:prstGeom prst="rect">
            <a:avLst/>
          </a:prstGeom>
        </p:spPr>
      </p:pic>
      <p:sp>
        <p:nvSpPr>
          <p:cNvPr id="55" name="TextBox 7">
            <a:extLst>
              <a:ext uri="{FF2B5EF4-FFF2-40B4-BE49-F238E27FC236}">
                <a16:creationId xmlns:a16="http://schemas.microsoft.com/office/drawing/2014/main" id="{357F212E-8E8F-4E17-8115-ADB9E11F0DB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4814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aphicFrame>
        <p:nvGraphicFramePr>
          <p:cNvPr id="45" name="对象 44">
            <a:extLst>
              <a:ext uri="{FF2B5EF4-FFF2-40B4-BE49-F238E27FC236}">
                <a16:creationId xmlns:a16="http://schemas.microsoft.com/office/drawing/2014/main" id="{1150D575-0D59-4D3F-9155-235BD3DC2191}"/>
              </a:ext>
            </a:extLst>
          </p:cNvPr>
          <p:cNvGraphicFramePr>
            <a:graphicFrameLocks noChangeAspect="1"/>
          </p:cNvGraphicFramePr>
          <p:nvPr>
            <p:extLst>
              <p:ext uri="{D42A27DB-BD31-4B8C-83A1-F6EECF244321}">
                <p14:modId xmlns:p14="http://schemas.microsoft.com/office/powerpoint/2010/main" val="3259238504"/>
              </p:ext>
            </p:extLst>
          </p:nvPr>
        </p:nvGraphicFramePr>
        <p:xfrm>
          <a:off x="5915636" y="1742028"/>
          <a:ext cx="6080771" cy="4240875"/>
        </p:xfrm>
        <a:graphic>
          <a:graphicData uri="http://schemas.openxmlformats.org/presentationml/2006/ole">
            <mc:AlternateContent xmlns:mc="http://schemas.openxmlformats.org/markup-compatibility/2006">
              <mc:Choice xmlns:v="urn:schemas-microsoft-com:vml" Requires="v">
                <p:oleObj name="Visio" r:id="rId3" imgW="10347606" imgH="8076947" progId="Visio.Drawing.15">
                  <p:embed/>
                </p:oleObj>
              </mc:Choice>
              <mc:Fallback>
                <p:oleObj name="Visio" r:id="rId3" imgW="10347606" imgH="8076947" progId="Visio.Drawing.15">
                  <p:embed/>
                  <p:pic>
                    <p:nvPicPr>
                      <p:cNvPr id="4" name="对象 3">
                        <a:extLst>
                          <a:ext uri="{FF2B5EF4-FFF2-40B4-BE49-F238E27FC236}">
                            <a16:creationId xmlns:a16="http://schemas.microsoft.com/office/drawing/2014/main" id="{A9368EFF-1B0E-4002-9FA2-E99641761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636" y="1742028"/>
                        <a:ext cx="6080771" cy="4240875"/>
                      </a:xfrm>
                      <a:prstGeom prst="rect">
                        <a:avLst/>
                      </a:prstGeom>
                      <a:noFill/>
                    </p:spPr>
                  </p:pic>
                </p:oleObj>
              </mc:Fallback>
            </mc:AlternateContent>
          </a:graphicData>
        </a:graphic>
      </p:graphicFrame>
      <p:sp>
        <p:nvSpPr>
          <p:cNvPr id="46" name="TextBox 6">
            <a:extLst>
              <a:ext uri="{FF2B5EF4-FFF2-40B4-BE49-F238E27FC236}">
                <a16:creationId xmlns:a16="http://schemas.microsoft.com/office/drawing/2014/main" id="{47180293-221A-416A-B5FD-7F7284FCC94A}"/>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2.3.6 </a:t>
            </a:r>
            <a:r>
              <a:rPr lang="zh-CN" altLang="en-US" sz="2800" b="1" dirty="0">
                <a:solidFill>
                  <a:schemeClr val="tx1">
                    <a:lumMod val="65000"/>
                    <a:lumOff val="35000"/>
                  </a:schemeClr>
                </a:solidFill>
                <a:cs typeface="+mn-ea"/>
                <a:sym typeface="+mn-lt"/>
              </a:rPr>
              <a:t>统一软件开发过程</a:t>
            </a:r>
          </a:p>
        </p:txBody>
      </p:sp>
      <p:sp>
        <p:nvSpPr>
          <p:cNvPr id="47" name="Rectangle 3">
            <a:extLst>
              <a:ext uri="{FF2B5EF4-FFF2-40B4-BE49-F238E27FC236}">
                <a16:creationId xmlns:a16="http://schemas.microsoft.com/office/drawing/2014/main" id="{13AC4554-35BC-40B7-A475-569A9331315B}"/>
              </a:ext>
            </a:extLst>
          </p:cNvPr>
          <p:cNvSpPr>
            <a:spLocks noGrp="1"/>
          </p:cNvSpPr>
          <p:nvPr/>
        </p:nvSpPr>
        <p:spPr>
          <a:xfrm>
            <a:off x="665276" y="1876639"/>
            <a:ext cx="5052352" cy="4634377"/>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highlight>
                  <a:srgbClr val="FFFF00"/>
                </a:highlight>
                <a:cs typeface="+mn-ea"/>
                <a:sym typeface="+mn-lt"/>
              </a:rPr>
              <a:t>RUP</a:t>
            </a:r>
            <a:r>
              <a:rPr lang="zh-CN" altLang="en-US" sz="2400" dirty="0">
                <a:solidFill>
                  <a:srgbClr val="0000CC"/>
                </a:solidFill>
                <a:cs typeface="+mn-ea"/>
                <a:sym typeface="+mn-lt"/>
              </a:rPr>
              <a:t>是按照</a:t>
            </a:r>
            <a:r>
              <a:rPr lang="zh-CN" altLang="en-US" sz="2400" dirty="0">
                <a:solidFill>
                  <a:srgbClr val="0000CC"/>
                </a:solidFill>
                <a:highlight>
                  <a:srgbClr val="FFFF00"/>
                </a:highlight>
                <a:cs typeface="+mn-ea"/>
                <a:sym typeface="+mn-lt"/>
              </a:rPr>
              <a:t>二维结构</a:t>
            </a:r>
            <a:r>
              <a:rPr lang="zh-CN" altLang="en-US" sz="2400" dirty="0">
                <a:solidFill>
                  <a:srgbClr val="0000CC"/>
                </a:solidFill>
                <a:cs typeface="+mn-ea"/>
                <a:sym typeface="+mn-lt"/>
              </a:rPr>
              <a:t>进行组织的，其中</a:t>
            </a:r>
            <a:r>
              <a:rPr lang="zh-CN" altLang="en-US" sz="2400" dirty="0">
                <a:solidFill>
                  <a:srgbClr val="0000CC"/>
                </a:solidFill>
                <a:highlight>
                  <a:srgbClr val="FFFF00"/>
                </a:highlight>
                <a:cs typeface="+mn-ea"/>
                <a:sym typeface="+mn-lt"/>
              </a:rPr>
              <a:t>横轴按时间组织</a:t>
            </a:r>
            <a:r>
              <a:rPr lang="zh-CN" altLang="en-US" sz="2400" dirty="0">
                <a:solidFill>
                  <a:srgbClr val="0000CC"/>
                </a:solidFill>
                <a:cs typeface="+mn-ea"/>
                <a:sym typeface="+mn-lt"/>
              </a:rPr>
              <a:t>，显示</a:t>
            </a:r>
            <a:r>
              <a:rPr lang="en-US" altLang="zh-CN" sz="2400" dirty="0">
                <a:solidFill>
                  <a:srgbClr val="0000CC"/>
                </a:solidFill>
                <a:cs typeface="+mn-ea"/>
                <a:sym typeface="+mn-lt"/>
              </a:rPr>
              <a:t>RUP</a:t>
            </a:r>
            <a:r>
              <a:rPr lang="zh-CN" altLang="en-US" sz="2400" dirty="0">
                <a:solidFill>
                  <a:srgbClr val="0000CC"/>
                </a:solidFill>
                <a:cs typeface="+mn-ea"/>
                <a:sym typeface="+mn-lt"/>
              </a:rPr>
              <a:t>的动态特征，通过迭代式软件开发的周期、阶段、迭代和里程碑等动态信息表示工作流程；</a:t>
            </a:r>
            <a:r>
              <a:rPr lang="zh-CN" altLang="en-US" sz="2400" dirty="0">
                <a:solidFill>
                  <a:srgbClr val="0000CC"/>
                </a:solidFill>
                <a:highlight>
                  <a:srgbClr val="FFFF00"/>
                </a:highlight>
                <a:cs typeface="+mn-ea"/>
                <a:sym typeface="+mn-lt"/>
              </a:rPr>
              <a:t>纵轴按内容组织</a:t>
            </a:r>
            <a:r>
              <a:rPr lang="zh-CN" altLang="en-US" sz="2400" dirty="0">
                <a:solidFill>
                  <a:srgbClr val="0000CC"/>
                </a:solidFill>
                <a:cs typeface="+mn-ea"/>
                <a:sym typeface="+mn-lt"/>
              </a:rPr>
              <a:t>，显示 </a:t>
            </a:r>
            <a:r>
              <a:rPr lang="en-US" altLang="zh-CN" sz="2400" dirty="0">
                <a:solidFill>
                  <a:srgbClr val="0000CC"/>
                </a:solidFill>
                <a:cs typeface="+mn-ea"/>
                <a:sym typeface="+mn-lt"/>
              </a:rPr>
              <a:t>RUP</a:t>
            </a:r>
            <a:r>
              <a:rPr lang="zh-CN" altLang="en-US" sz="2400" dirty="0">
                <a:solidFill>
                  <a:srgbClr val="0000CC"/>
                </a:solidFill>
                <a:cs typeface="+mn-ea"/>
                <a:sym typeface="+mn-lt"/>
              </a:rPr>
              <a:t>的静态特征，通过过程的构建、活动、工作流、产品和角色等静态概念描述系统。</a:t>
            </a:r>
          </a:p>
        </p:txBody>
      </p:sp>
      <p:sp>
        <p:nvSpPr>
          <p:cNvPr id="35" name="文本框 34">
            <a:extLst>
              <a:ext uri="{FF2B5EF4-FFF2-40B4-BE49-F238E27FC236}">
                <a16:creationId xmlns:a16="http://schemas.microsoft.com/office/drawing/2014/main" id="{A09B761A-6EED-4FB8-8272-C52C5F12220D}"/>
              </a:ext>
            </a:extLst>
          </p:cNvPr>
          <p:cNvSpPr txBox="1"/>
          <p:nvPr/>
        </p:nvSpPr>
        <p:spPr>
          <a:xfrm>
            <a:off x="8868358" y="5982903"/>
            <a:ext cx="2627586" cy="338554"/>
          </a:xfrm>
          <a:prstGeom prst="rect">
            <a:avLst/>
          </a:prstGeom>
          <a:noFill/>
        </p:spPr>
        <p:txBody>
          <a:bodyPr wrap="square" rtlCol="0">
            <a:spAutoFit/>
          </a:bodyPr>
          <a:lstStyle/>
          <a:p>
            <a:r>
              <a:rPr lang="en-US" altLang="zh-CN" sz="1600" dirty="0"/>
              <a:t>RUP</a:t>
            </a:r>
            <a:r>
              <a:rPr lang="zh-CN" altLang="en-US" sz="1600" dirty="0"/>
              <a:t>模型</a:t>
            </a:r>
          </a:p>
        </p:txBody>
      </p:sp>
      <p:sp>
        <p:nvSpPr>
          <p:cNvPr id="48" name="矩形 4">
            <a:extLst>
              <a:ext uri="{FF2B5EF4-FFF2-40B4-BE49-F238E27FC236}">
                <a16:creationId xmlns:a16="http://schemas.microsoft.com/office/drawing/2014/main" id="{D5E4CD6A-A3F1-4390-85EA-DBD61EBC9FC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9" name="直接连接符 48">
            <a:extLst>
              <a:ext uri="{FF2B5EF4-FFF2-40B4-BE49-F238E27FC236}">
                <a16:creationId xmlns:a16="http://schemas.microsoft.com/office/drawing/2014/main" id="{AFEE10C4-5ACD-4580-9886-28ED83154B05}"/>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CA458F5-4B14-4571-B29C-1B5363E15BBD}"/>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BAFDD14A-E7F4-409A-90B2-BABB432614F7}"/>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2" name="TextBox 7">
            <a:extLst>
              <a:ext uri="{FF2B5EF4-FFF2-40B4-BE49-F238E27FC236}">
                <a16:creationId xmlns:a16="http://schemas.microsoft.com/office/drawing/2014/main" id="{98545187-3353-4B57-8484-B9375E3F58F8}"/>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3" name="TextBox 9">
            <a:extLst>
              <a:ext uri="{FF2B5EF4-FFF2-40B4-BE49-F238E27FC236}">
                <a16:creationId xmlns:a16="http://schemas.microsoft.com/office/drawing/2014/main" id="{FD1607F2-C186-4689-AAAE-F70CEF7939A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10">
            <a:extLst>
              <a:ext uri="{FF2B5EF4-FFF2-40B4-BE49-F238E27FC236}">
                <a16:creationId xmlns:a16="http://schemas.microsoft.com/office/drawing/2014/main" id="{14D5EBC8-3B4F-4185-8206-94CD7510E206}"/>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7CA818CF-002E-49D7-BB14-EE50B38A78E1}"/>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F9B1CF80-5166-46BF-B53E-34B651473A44}"/>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E2271280-710C-4F83-BE0A-6DBAF3DB3AE4}"/>
              </a:ext>
            </a:extLst>
          </p:cNvPr>
          <p:cNvPicPr>
            <a:picLocks noChangeAspect="1"/>
          </p:cNvPicPr>
          <p:nvPr/>
        </p:nvPicPr>
        <p:blipFill>
          <a:blip r:embed="rId5"/>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6D737FEF-E367-4E38-85D9-50EC172D56EB}"/>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75764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47" name="TextBox 6">
            <a:extLst>
              <a:ext uri="{FF2B5EF4-FFF2-40B4-BE49-F238E27FC236}">
                <a16:creationId xmlns:a16="http://schemas.microsoft.com/office/drawing/2014/main" id="{C0D706E5-BD2D-43D3-B8AB-85E1035A3F19}"/>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2.3.6 </a:t>
            </a:r>
            <a:r>
              <a:rPr lang="zh-CN" altLang="en-US" sz="2800" b="1" dirty="0">
                <a:solidFill>
                  <a:schemeClr val="tx1">
                    <a:lumMod val="65000"/>
                    <a:lumOff val="35000"/>
                  </a:schemeClr>
                </a:solidFill>
                <a:cs typeface="+mn-ea"/>
                <a:sym typeface="+mn-lt"/>
              </a:rPr>
              <a:t>统一软件开发过程</a:t>
            </a:r>
          </a:p>
        </p:txBody>
      </p:sp>
      <p:sp>
        <p:nvSpPr>
          <p:cNvPr id="35" name="文本框 34">
            <a:extLst>
              <a:ext uri="{FF2B5EF4-FFF2-40B4-BE49-F238E27FC236}">
                <a16:creationId xmlns:a16="http://schemas.microsoft.com/office/drawing/2014/main" id="{E6B60F13-6297-442A-B62D-B047B7F9BB08}"/>
              </a:ext>
            </a:extLst>
          </p:cNvPr>
          <p:cNvSpPr txBox="1"/>
          <p:nvPr/>
        </p:nvSpPr>
        <p:spPr>
          <a:xfrm>
            <a:off x="1104765" y="1930755"/>
            <a:ext cx="9563224" cy="461665"/>
          </a:xfrm>
          <a:prstGeom prst="rect">
            <a:avLst/>
          </a:prstGeom>
          <a:solidFill>
            <a:srgbClr val="FFC000"/>
          </a:solidFill>
        </p:spPr>
        <p:txBody>
          <a:bodyPr wrap="square">
            <a:spAutoFit/>
          </a:bodyPr>
          <a:lstStyle/>
          <a:p>
            <a:pPr>
              <a:buClr>
                <a:srgbClr val="0070C0"/>
              </a:buClr>
            </a:pPr>
            <a:r>
              <a:rPr lang="en-US" altLang="zh-CN" sz="2400" kern="100" dirty="0">
                <a:effectLst/>
                <a:latin typeface="+mn-ea"/>
              </a:rPr>
              <a:t>RUP</a:t>
            </a:r>
            <a:r>
              <a:rPr lang="zh-CN" altLang="en-US" sz="2400" kern="100" dirty="0">
                <a:effectLst/>
                <a:latin typeface="+mn-ea"/>
              </a:rPr>
              <a:t>的静态结构包括</a:t>
            </a:r>
            <a:r>
              <a:rPr lang="en-US" altLang="zh-CN" sz="2400" kern="100" dirty="0">
                <a:solidFill>
                  <a:srgbClr val="C00000"/>
                </a:solidFill>
                <a:latin typeface="+mn-ea"/>
              </a:rPr>
              <a:t>6</a:t>
            </a:r>
            <a:r>
              <a:rPr lang="zh-CN" altLang="en-US" sz="2400" kern="100" dirty="0">
                <a:solidFill>
                  <a:srgbClr val="C00000"/>
                </a:solidFill>
                <a:latin typeface="+mn-ea"/>
              </a:rPr>
              <a:t>个核心工作流</a:t>
            </a:r>
            <a:r>
              <a:rPr lang="zh-CN" altLang="en-US" sz="2400" kern="100" dirty="0">
                <a:latin typeface="+mn-ea"/>
              </a:rPr>
              <a:t>和</a:t>
            </a:r>
            <a:r>
              <a:rPr lang="en-US" altLang="zh-CN" sz="2400" kern="100" dirty="0">
                <a:latin typeface="+mn-ea"/>
              </a:rPr>
              <a:t>3</a:t>
            </a:r>
            <a:r>
              <a:rPr lang="zh-CN" altLang="en-US" sz="2400" kern="100" dirty="0">
                <a:latin typeface="+mn-ea"/>
              </a:rPr>
              <a:t>个核心支持工作流</a:t>
            </a:r>
            <a:r>
              <a:rPr lang="zh-CN" altLang="en-US" sz="2400" dirty="0">
                <a:cs typeface="+mn-ea"/>
                <a:sym typeface="+mn-lt"/>
              </a:rPr>
              <a:t>。</a:t>
            </a:r>
          </a:p>
        </p:txBody>
      </p:sp>
      <p:sp>
        <p:nvSpPr>
          <p:cNvPr id="48" name="Rectangle 3">
            <a:extLst>
              <a:ext uri="{FF2B5EF4-FFF2-40B4-BE49-F238E27FC236}">
                <a16:creationId xmlns:a16="http://schemas.microsoft.com/office/drawing/2014/main" id="{6625A803-7B06-41BC-8070-59B9F6EE505F}"/>
              </a:ext>
            </a:extLst>
          </p:cNvPr>
          <p:cNvSpPr>
            <a:spLocks noGrp="1"/>
          </p:cNvSpPr>
          <p:nvPr/>
        </p:nvSpPr>
        <p:spPr>
          <a:xfrm>
            <a:off x="1537434" y="2570759"/>
            <a:ext cx="4285038" cy="3952630"/>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6</a:t>
            </a:r>
            <a:r>
              <a:rPr lang="zh-CN" altLang="en-US" sz="2400" dirty="0">
                <a:solidFill>
                  <a:srgbClr val="0000CC"/>
                </a:solidFill>
                <a:cs typeface="+mn-ea"/>
                <a:sym typeface="+mn-lt"/>
              </a:rPr>
              <a:t>个核心工作流：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1</a:t>
            </a:r>
            <a:r>
              <a:rPr lang="zh-CN" altLang="en-US" sz="2400" dirty="0">
                <a:solidFill>
                  <a:srgbClr val="0000CC"/>
                </a:solidFill>
                <a:cs typeface="+mn-ea"/>
                <a:sym typeface="+mn-lt"/>
              </a:rPr>
              <a:t>）业务建模工作流。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2</a:t>
            </a:r>
            <a:r>
              <a:rPr lang="zh-CN" altLang="en-US" sz="2400" dirty="0">
                <a:solidFill>
                  <a:srgbClr val="0000CC"/>
                </a:solidFill>
                <a:cs typeface="+mn-ea"/>
                <a:sym typeface="+mn-lt"/>
              </a:rPr>
              <a:t>）需求工作流。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3</a:t>
            </a:r>
            <a:r>
              <a:rPr lang="zh-CN" altLang="en-US" sz="2400" dirty="0">
                <a:solidFill>
                  <a:srgbClr val="0000CC"/>
                </a:solidFill>
                <a:cs typeface="+mn-ea"/>
                <a:sym typeface="+mn-lt"/>
              </a:rPr>
              <a:t>）分析和设计工作流。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4</a:t>
            </a:r>
            <a:r>
              <a:rPr lang="zh-CN" altLang="en-US" sz="2400" dirty="0">
                <a:solidFill>
                  <a:srgbClr val="0000CC"/>
                </a:solidFill>
                <a:cs typeface="+mn-ea"/>
                <a:sym typeface="+mn-lt"/>
              </a:rPr>
              <a:t>）实现工作流。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5</a:t>
            </a:r>
            <a:r>
              <a:rPr lang="zh-CN" altLang="en-US" sz="2400" dirty="0">
                <a:solidFill>
                  <a:srgbClr val="0000CC"/>
                </a:solidFill>
                <a:cs typeface="+mn-ea"/>
                <a:sym typeface="+mn-lt"/>
              </a:rPr>
              <a:t>）测试工作流。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6</a:t>
            </a:r>
            <a:r>
              <a:rPr lang="zh-CN" altLang="en-US" sz="2400" dirty="0">
                <a:solidFill>
                  <a:srgbClr val="0000CC"/>
                </a:solidFill>
                <a:cs typeface="+mn-ea"/>
                <a:sym typeface="+mn-lt"/>
              </a:rPr>
              <a:t>）部署工作流。</a:t>
            </a:r>
          </a:p>
        </p:txBody>
      </p:sp>
      <p:sp>
        <p:nvSpPr>
          <p:cNvPr id="49" name="Rectangle 3">
            <a:extLst>
              <a:ext uri="{FF2B5EF4-FFF2-40B4-BE49-F238E27FC236}">
                <a16:creationId xmlns:a16="http://schemas.microsoft.com/office/drawing/2014/main" id="{FC99B075-1679-400B-895A-A7E40ADEFFB0}"/>
              </a:ext>
            </a:extLst>
          </p:cNvPr>
          <p:cNvSpPr>
            <a:spLocks noGrp="1"/>
          </p:cNvSpPr>
          <p:nvPr/>
        </p:nvSpPr>
        <p:spPr>
          <a:xfrm>
            <a:off x="6261999" y="2570759"/>
            <a:ext cx="4285038" cy="3952630"/>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3</a:t>
            </a:r>
            <a:r>
              <a:rPr lang="zh-CN" altLang="en-US" sz="2400" dirty="0">
                <a:solidFill>
                  <a:srgbClr val="0000CC"/>
                </a:solidFill>
                <a:cs typeface="+mn-ea"/>
                <a:sym typeface="+mn-lt"/>
              </a:rPr>
              <a:t>个核心支持工作流：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1</a:t>
            </a:r>
            <a:r>
              <a:rPr lang="zh-CN" altLang="en-US" sz="2400" dirty="0">
                <a:solidFill>
                  <a:srgbClr val="0000CC"/>
                </a:solidFill>
                <a:cs typeface="+mn-ea"/>
                <a:sym typeface="+mn-lt"/>
              </a:rPr>
              <a:t>）配置与变更管理工作流。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2</a:t>
            </a:r>
            <a:r>
              <a:rPr lang="zh-CN" altLang="en-US" sz="2400" dirty="0">
                <a:solidFill>
                  <a:srgbClr val="0000CC"/>
                </a:solidFill>
                <a:cs typeface="+mn-ea"/>
                <a:sym typeface="+mn-lt"/>
              </a:rPr>
              <a:t>）项目管理工作流。</a:t>
            </a:r>
          </a:p>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a:t>
            </a:r>
            <a:r>
              <a:rPr lang="en-US" altLang="zh-CN" sz="2400" dirty="0">
                <a:solidFill>
                  <a:srgbClr val="0000CC"/>
                </a:solidFill>
                <a:cs typeface="+mn-ea"/>
                <a:sym typeface="+mn-lt"/>
              </a:rPr>
              <a:t>3</a:t>
            </a:r>
            <a:r>
              <a:rPr lang="zh-CN" altLang="en-US" sz="2400" dirty="0">
                <a:solidFill>
                  <a:srgbClr val="0000CC"/>
                </a:solidFill>
                <a:cs typeface="+mn-ea"/>
                <a:sym typeface="+mn-lt"/>
              </a:rPr>
              <a:t>）环境工作流。</a:t>
            </a:r>
          </a:p>
        </p:txBody>
      </p:sp>
      <p:sp>
        <p:nvSpPr>
          <p:cNvPr id="45" name="矩形 4">
            <a:extLst>
              <a:ext uri="{FF2B5EF4-FFF2-40B4-BE49-F238E27FC236}">
                <a16:creationId xmlns:a16="http://schemas.microsoft.com/office/drawing/2014/main" id="{E55A8FAA-5758-45F0-AF50-058EDA37BC8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6" name="直接连接符 45">
            <a:extLst>
              <a:ext uri="{FF2B5EF4-FFF2-40B4-BE49-F238E27FC236}">
                <a16:creationId xmlns:a16="http://schemas.microsoft.com/office/drawing/2014/main" id="{268252F7-7102-4EF4-AA9A-197F7A3B6358}"/>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CFDA6FB-52CF-483C-9BDB-4D354D455791}"/>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1" name="TextBox 6">
            <a:extLst>
              <a:ext uri="{FF2B5EF4-FFF2-40B4-BE49-F238E27FC236}">
                <a16:creationId xmlns:a16="http://schemas.microsoft.com/office/drawing/2014/main" id="{C979479A-5EB0-4224-9E27-8641CF1AF8D9}"/>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2" name="TextBox 7">
            <a:extLst>
              <a:ext uri="{FF2B5EF4-FFF2-40B4-BE49-F238E27FC236}">
                <a16:creationId xmlns:a16="http://schemas.microsoft.com/office/drawing/2014/main" id="{6E33552F-278A-45D7-9439-2E7B1BA49904}"/>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3" name="TextBox 9">
            <a:extLst>
              <a:ext uri="{FF2B5EF4-FFF2-40B4-BE49-F238E27FC236}">
                <a16:creationId xmlns:a16="http://schemas.microsoft.com/office/drawing/2014/main" id="{65F9B201-D5C7-47A6-BFE3-DF36528B445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10">
            <a:extLst>
              <a:ext uri="{FF2B5EF4-FFF2-40B4-BE49-F238E27FC236}">
                <a16:creationId xmlns:a16="http://schemas.microsoft.com/office/drawing/2014/main" id="{18A2A95A-F5FA-4A52-B77A-A1D83D9F61AC}"/>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5" name="直接连接符 54">
            <a:extLst>
              <a:ext uri="{FF2B5EF4-FFF2-40B4-BE49-F238E27FC236}">
                <a16:creationId xmlns:a16="http://schemas.microsoft.com/office/drawing/2014/main" id="{8ABE7EAF-5942-4933-BE03-55D44786684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EB1B71B3-D89A-402C-8EC5-C029BBB0EFAB}"/>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E438F2A5-4490-4C22-BEA5-EBDEF3502995}"/>
              </a:ext>
            </a:extLst>
          </p:cNvPr>
          <p:cNvPicPr>
            <a:picLocks noChangeAspect="1"/>
          </p:cNvPicPr>
          <p:nvPr/>
        </p:nvPicPr>
        <p:blipFill>
          <a:blip r:embed="rId3"/>
          <a:stretch>
            <a:fillRect/>
          </a:stretch>
        </p:blipFill>
        <p:spPr>
          <a:xfrm>
            <a:off x="0" y="19050"/>
            <a:ext cx="791210" cy="715645"/>
          </a:xfrm>
          <a:prstGeom prst="rect">
            <a:avLst/>
          </a:prstGeom>
        </p:spPr>
      </p:pic>
      <p:sp>
        <p:nvSpPr>
          <p:cNvPr id="58" name="TextBox 7">
            <a:extLst>
              <a:ext uri="{FF2B5EF4-FFF2-40B4-BE49-F238E27FC236}">
                <a16:creationId xmlns:a16="http://schemas.microsoft.com/office/drawing/2014/main" id="{4F9579EA-F190-44AA-8E81-9C187954A4A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4079875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grpSp>
        <p:nvGrpSpPr>
          <p:cNvPr id="45" name="组合 44">
            <a:extLst>
              <a:ext uri="{FF2B5EF4-FFF2-40B4-BE49-F238E27FC236}">
                <a16:creationId xmlns:a16="http://schemas.microsoft.com/office/drawing/2014/main" id="{0509906D-1D77-4F93-AC37-0D580B9B78C1}"/>
              </a:ext>
            </a:extLst>
          </p:cNvPr>
          <p:cNvGrpSpPr/>
          <p:nvPr/>
        </p:nvGrpSpPr>
        <p:grpSpPr>
          <a:xfrm>
            <a:off x="-15787" y="2319094"/>
            <a:ext cx="12230467" cy="3086743"/>
            <a:chOff x="826523" y="3076880"/>
            <a:chExt cx="10536970" cy="2635979"/>
          </a:xfrm>
        </p:grpSpPr>
        <p:grpSp>
          <p:nvGrpSpPr>
            <p:cNvPr id="46" name="组合 45">
              <a:extLst>
                <a:ext uri="{FF2B5EF4-FFF2-40B4-BE49-F238E27FC236}">
                  <a16:creationId xmlns:a16="http://schemas.microsoft.com/office/drawing/2014/main" id="{FEDCF7E7-3249-440B-8579-3E7B39A0729B}"/>
                </a:ext>
              </a:extLst>
            </p:cNvPr>
            <p:cNvGrpSpPr/>
            <p:nvPr/>
          </p:nvGrpSpPr>
          <p:grpSpPr>
            <a:xfrm>
              <a:off x="1176388" y="3076880"/>
              <a:ext cx="9817957" cy="2635979"/>
              <a:chOff x="1242126" y="3648442"/>
              <a:chExt cx="9817957" cy="2635979"/>
            </a:xfrm>
          </p:grpSpPr>
          <p:sp>
            <p:nvSpPr>
              <p:cNvPr id="52" name="object 2">
                <a:extLst>
                  <a:ext uri="{FF2B5EF4-FFF2-40B4-BE49-F238E27FC236}">
                    <a16:creationId xmlns:a16="http://schemas.microsoft.com/office/drawing/2014/main" id="{0820AB5E-D6B9-4C95-A53E-38C735F5839E}"/>
                  </a:ext>
                </a:extLst>
              </p:cNvPr>
              <p:cNvSpPr/>
              <p:nvPr/>
            </p:nvSpPr>
            <p:spPr>
              <a:xfrm>
                <a:off x="1242126" y="4016951"/>
                <a:ext cx="1835124" cy="1835125"/>
              </a:xfrm>
              <a:prstGeom prst="rect">
                <a:avLst/>
              </a:prstGeom>
              <a:blipFill>
                <a:blip r:embed="rId3" cstate="print"/>
                <a:stretch>
                  <a:fillRect/>
                </a:stretch>
              </a:blipFill>
            </p:spPr>
            <p:txBody>
              <a:bodyPr wrap="square" lIns="0" tIns="0" rIns="0" bIns="0" rtlCol="0"/>
              <a:lstStyle/>
              <a:p>
                <a:endParaRPr lang="zh-CN" altLang="en-US" sz="2400" dirty="0">
                  <a:cs typeface="+mn-ea"/>
                  <a:sym typeface="+mn-lt"/>
                </a:endParaRPr>
              </a:p>
            </p:txBody>
          </p:sp>
          <p:sp>
            <p:nvSpPr>
              <p:cNvPr id="53" name="object 6">
                <a:extLst>
                  <a:ext uri="{FF2B5EF4-FFF2-40B4-BE49-F238E27FC236}">
                    <a16:creationId xmlns:a16="http://schemas.microsoft.com/office/drawing/2014/main" id="{25D13EC7-CDF5-4D87-AEE0-B17BCDE7D4B0}"/>
                  </a:ext>
                </a:extLst>
              </p:cNvPr>
              <p:cNvSpPr/>
              <p:nvPr/>
            </p:nvSpPr>
            <p:spPr>
              <a:xfrm>
                <a:off x="2702180" y="3877041"/>
                <a:ext cx="381000" cy="381000"/>
              </a:xfrm>
              <a:custGeom>
                <a:avLst/>
                <a:gdLst/>
                <a:ahLst/>
                <a:cxnLst/>
                <a:rect l="l" t="t" r="r" b="b"/>
                <a:pathLst>
                  <a:path w="381000" h="381000">
                    <a:moveTo>
                      <a:pt x="0" y="381002"/>
                    </a:moveTo>
                    <a:lnTo>
                      <a:pt x="381002" y="0"/>
                    </a:lnTo>
                  </a:path>
                </a:pathLst>
              </a:custGeom>
              <a:ln w="12699">
                <a:solidFill>
                  <a:srgbClr val="004479"/>
                </a:solidFill>
              </a:ln>
            </p:spPr>
            <p:txBody>
              <a:bodyPr wrap="square" lIns="0" tIns="0" rIns="0" bIns="0" rtlCol="0"/>
              <a:lstStyle/>
              <a:p>
                <a:endParaRPr sz="2400">
                  <a:cs typeface="+mn-ea"/>
                  <a:sym typeface="+mn-lt"/>
                </a:endParaRPr>
              </a:p>
            </p:txBody>
          </p:sp>
          <p:sp>
            <p:nvSpPr>
              <p:cNvPr id="54" name="object 7">
                <a:extLst>
                  <a:ext uri="{FF2B5EF4-FFF2-40B4-BE49-F238E27FC236}">
                    <a16:creationId xmlns:a16="http://schemas.microsoft.com/office/drawing/2014/main" id="{3B115153-D8A8-477E-A77C-BDEA1E66B2D8}"/>
                  </a:ext>
                </a:extLst>
              </p:cNvPr>
              <p:cNvSpPr/>
              <p:nvPr/>
            </p:nvSpPr>
            <p:spPr>
              <a:xfrm>
                <a:off x="3083180" y="3877042"/>
                <a:ext cx="609600" cy="0"/>
              </a:xfrm>
              <a:custGeom>
                <a:avLst/>
                <a:gdLst/>
                <a:ahLst/>
                <a:cxnLst/>
                <a:rect l="l" t="t" r="r" b="b"/>
                <a:pathLst>
                  <a:path w="609600">
                    <a:moveTo>
                      <a:pt x="0" y="0"/>
                    </a:moveTo>
                    <a:lnTo>
                      <a:pt x="609603" y="2"/>
                    </a:lnTo>
                  </a:path>
                </a:pathLst>
              </a:custGeom>
              <a:ln w="12699">
                <a:solidFill>
                  <a:srgbClr val="004479"/>
                </a:solidFill>
              </a:ln>
            </p:spPr>
            <p:txBody>
              <a:bodyPr wrap="square" lIns="0" tIns="0" rIns="0" bIns="0" rtlCol="0"/>
              <a:lstStyle/>
              <a:p>
                <a:endParaRPr sz="2400">
                  <a:cs typeface="+mn-ea"/>
                  <a:sym typeface="+mn-lt"/>
                </a:endParaRPr>
              </a:p>
            </p:txBody>
          </p:sp>
          <p:sp>
            <p:nvSpPr>
              <p:cNvPr id="55" name="object 8">
                <a:extLst>
                  <a:ext uri="{FF2B5EF4-FFF2-40B4-BE49-F238E27FC236}">
                    <a16:creationId xmlns:a16="http://schemas.microsoft.com/office/drawing/2014/main" id="{8F75D7C9-3C11-4336-A3E5-9F3031D45BF2}"/>
                  </a:ext>
                </a:extLst>
              </p:cNvPr>
              <p:cNvSpPr/>
              <p:nvPr/>
            </p:nvSpPr>
            <p:spPr>
              <a:xfrm>
                <a:off x="3695006" y="3657600"/>
                <a:ext cx="7365075" cy="548639"/>
              </a:xfrm>
              <a:prstGeom prst="rect">
                <a:avLst/>
              </a:prstGeom>
              <a:blipFill>
                <a:blip r:embed="rId4" cstate="print"/>
                <a:stretch>
                  <a:fillRect/>
                </a:stretch>
              </a:blipFill>
            </p:spPr>
            <p:txBody>
              <a:bodyPr wrap="square" lIns="0" tIns="0" rIns="0" bIns="0" rtlCol="0"/>
              <a:lstStyle/>
              <a:p>
                <a:endParaRPr sz="2400">
                  <a:cs typeface="+mn-ea"/>
                  <a:sym typeface="+mn-lt"/>
                </a:endParaRPr>
              </a:p>
            </p:txBody>
          </p:sp>
          <p:sp>
            <p:nvSpPr>
              <p:cNvPr id="56" name="object 9">
                <a:extLst>
                  <a:ext uri="{FF2B5EF4-FFF2-40B4-BE49-F238E27FC236}">
                    <a16:creationId xmlns:a16="http://schemas.microsoft.com/office/drawing/2014/main" id="{169C6866-08A8-4B24-A765-CB0A8E25A7C3}"/>
                  </a:ext>
                </a:extLst>
              </p:cNvPr>
              <p:cNvSpPr/>
              <p:nvPr/>
            </p:nvSpPr>
            <p:spPr>
              <a:xfrm>
                <a:off x="3686430" y="3648442"/>
                <a:ext cx="7306114" cy="488952"/>
              </a:xfrm>
              <a:prstGeom prst="rect">
                <a:avLst/>
              </a:prstGeom>
              <a:blipFill>
                <a:blip r:embed="rId5" cstate="print"/>
                <a:stretch>
                  <a:fillRect/>
                </a:stretch>
              </a:blipFill>
            </p:spPr>
            <p:txBody>
              <a:bodyPr wrap="square" lIns="0" tIns="0" rIns="0" bIns="0" rtlCol="0"/>
              <a:lstStyle/>
              <a:p>
                <a:endParaRPr sz="2400">
                  <a:cs typeface="+mn-ea"/>
                  <a:sym typeface="+mn-lt"/>
                </a:endParaRPr>
              </a:p>
            </p:txBody>
          </p:sp>
          <p:sp>
            <p:nvSpPr>
              <p:cNvPr id="57" name="object 10">
                <a:extLst>
                  <a:ext uri="{FF2B5EF4-FFF2-40B4-BE49-F238E27FC236}">
                    <a16:creationId xmlns:a16="http://schemas.microsoft.com/office/drawing/2014/main" id="{3D074700-D341-4B8B-B9DF-B566D889C040}"/>
                  </a:ext>
                </a:extLst>
              </p:cNvPr>
              <p:cNvSpPr/>
              <p:nvPr/>
            </p:nvSpPr>
            <p:spPr>
              <a:xfrm>
                <a:off x="3686430" y="3648442"/>
                <a:ext cx="7306309" cy="488950"/>
              </a:xfrm>
              <a:custGeom>
                <a:avLst/>
                <a:gdLst/>
                <a:ahLst/>
                <a:cxnLst/>
                <a:rect l="l" t="t" r="r" b="b"/>
                <a:pathLst>
                  <a:path w="7306309" h="488950">
                    <a:moveTo>
                      <a:pt x="0" y="244476"/>
                    </a:moveTo>
                    <a:lnTo>
                      <a:pt x="4966" y="195206"/>
                    </a:lnTo>
                    <a:lnTo>
                      <a:pt x="19212" y="149315"/>
                    </a:lnTo>
                    <a:lnTo>
                      <a:pt x="41752" y="107787"/>
                    </a:lnTo>
                    <a:lnTo>
                      <a:pt x="71605" y="71605"/>
                    </a:lnTo>
                    <a:lnTo>
                      <a:pt x="107787" y="41752"/>
                    </a:lnTo>
                    <a:lnTo>
                      <a:pt x="149315" y="19212"/>
                    </a:lnTo>
                    <a:lnTo>
                      <a:pt x="195206" y="4966"/>
                    </a:lnTo>
                    <a:lnTo>
                      <a:pt x="244476" y="0"/>
                    </a:lnTo>
                    <a:lnTo>
                      <a:pt x="7061636" y="0"/>
                    </a:lnTo>
                    <a:lnTo>
                      <a:pt x="7110906" y="4966"/>
                    </a:lnTo>
                    <a:lnTo>
                      <a:pt x="7156797" y="19212"/>
                    </a:lnTo>
                    <a:lnTo>
                      <a:pt x="7198325" y="41752"/>
                    </a:lnTo>
                    <a:lnTo>
                      <a:pt x="7234507" y="71605"/>
                    </a:lnTo>
                    <a:lnTo>
                      <a:pt x="7264360" y="107787"/>
                    </a:lnTo>
                    <a:lnTo>
                      <a:pt x="7286900" y="149315"/>
                    </a:lnTo>
                    <a:lnTo>
                      <a:pt x="7301146" y="195206"/>
                    </a:lnTo>
                    <a:lnTo>
                      <a:pt x="7306113" y="244476"/>
                    </a:lnTo>
                    <a:lnTo>
                      <a:pt x="7301145" y="293747"/>
                    </a:lnTo>
                    <a:lnTo>
                      <a:pt x="7286899" y="339638"/>
                    </a:lnTo>
                    <a:lnTo>
                      <a:pt x="7264359" y="381166"/>
                    </a:lnTo>
                    <a:lnTo>
                      <a:pt x="7234506" y="417348"/>
                    </a:lnTo>
                    <a:lnTo>
                      <a:pt x="7198324" y="447200"/>
                    </a:lnTo>
                    <a:lnTo>
                      <a:pt x="7156796" y="469741"/>
                    </a:lnTo>
                    <a:lnTo>
                      <a:pt x="7110905" y="483986"/>
                    </a:lnTo>
                    <a:lnTo>
                      <a:pt x="7061635" y="488953"/>
                    </a:lnTo>
                    <a:lnTo>
                      <a:pt x="244476" y="488952"/>
                    </a:lnTo>
                    <a:lnTo>
                      <a:pt x="195206" y="483985"/>
                    </a:lnTo>
                    <a:lnTo>
                      <a:pt x="149315" y="469740"/>
                    </a:lnTo>
                    <a:lnTo>
                      <a:pt x="107787" y="447200"/>
                    </a:lnTo>
                    <a:lnTo>
                      <a:pt x="71605" y="417347"/>
                    </a:lnTo>
                    <a:lnTo>
                      <a:pt x="41752" y="381165"/>
                    </a:lnTo>
                    <a:lnTo>
                      <a:pt x="19212" y="339637"/>
                    </a:lnTo>
                    <a:lnTo>
                      <a:pt x="4966" y="293746"/>
                    </a:lnTo>
                    <a:lnTo>
                      <a:pt x="0" y="244475"/>
                    </a:lnTo>
                    <a:close/>
                  </a:path>
                </a:pathLst>
              </a:custGeom>
              <a:ln w="19049">
                <a:solidFill>
                  <a:srgbClr val="CBCBCB"/>
                </a:solidFill>
              </a:ln>
            </p:spPr>
            <p:txBody>
              <a:bodyPr wrap="square" lIns="0" tIns="0" rIns="0" bIns="0" rtlCol="0"/>
              <a:lstStyle/>
              <a:p>
                <a:endParaRPr sz="2400">
                  <a:cs typeface="+mn-ea"/>
                  <a:sym typeface="+mn-lt"/>
                </a:endParaRPr>
              </a:p>
            </p:txBody>
          </p:sp>
          <p:sp>
            <p:nvSpPr>
              <p:cNvPr id="58" name="object 11">
                <a:extLst>
                  <a:ext uri="{FF2B5EF4-FFF2-40B4-BE49-F238E27FC236}">
                    <a16:creationId xmlns:a16="http://schemas.microsoft.com/office/drawing/2014/main" id="{776A969B-1020-4F2E-8755-E90A22B8853C}"/>
                  </a:ext>
                </a:extLst>
              </p:cNvPr>
              <p:cNvSpPr/>
              <p:nvPr/>
            </p:nvSpPr>
            <p:spPr>
              <a:xfrm>
                <a:off x="3616036" y="3773977"/>
                <a:ext cx="290945" cy="290945"/>
              </a:xfrm>
              <a:prstGeom prst="rect">
                <a:avLst/>
              </a:prstGeom>
              <a:blipFill>
                <a:blip r:embed="rId6" cstate="print"/>
                <a:stretch>
                  <a:fillRect/>
                </a:stretch>
              </a:blipFill>
            </p:spPr>
            <p:txBody>
              <a:bodyPr wrap="square" lIns="0" tIns="0" rIns="0" bIns="0" rtlCol="0"/>
              <a:lstStyle/>
              <a:p>
                <a:endParaRPr sz="2400">
                  <a:cs typeface="+mn-ea"/>
                  <a:sym typeface="+mn-lt"/>
                </a:endParaRPr>
              </a:p>
            </p:txBody>
          </p:sp>
          <p:sp>
            <p:nvSpPr>
              <p:cNvPr id="59" name="object 12">
                <a:extLst>
                  <a:ext uri="{FF2B5EF4-FFF2-40B4-BE49-F238E27FC236}">
                    <a16:creationId xmlns:a16="http://schemas.microsoft.com/office/drawing/2014/main" id="{9957F85D-7692-42AD-8AB3-676931A8C093}"/>
                  </a:ext>
                </a:extLst>
              </p:cNvPr>
              <p:cNvSpPr/>
              <p:nvPr/>
            </p:nvSpPr>
            <p:spPr>
              <a:xfrm>
                <a:off x="3597521" y="3765909"/>
                <a:ext cx="228597" cy="228596"/>
              </a:xfrm>
              <a:prstGeom prst="rect">
                <a:avLst/>
              </a:prstGeom>
              <a:blipFill>
                <a:blip r:embed="rId7" cstate="print"/>
                <a:stretch>
                  <a:fillRect/>
                </a:stretch>
              </a:blipFill>
            </p:spPr>
            <p:txBody>
              <a:bodyPr wrap="square" lIns="0" tIns="0" rIns="0" bIns="0" rtlCol="0"/>
              <a:lstStyle/>
              <a:p>
                <a:endParaRPr sz="2400">
                  <a:cs typeface="+mn-ea"/>
                  <a:sym typeface="+mn-lt"/>
                </a:endParaRPr>
              </a:p>
            </p:txBody>
          </p:sp>
          <p:sp>
            <p:nvSpPr>
              <p:cNvPr id="60" name="object 13">
                <a:extLst>
                  <a:ext uri="{FF2B5EF4-FFF2-40B4-BE49-F238E27FC236}">
                    <a16:creationId xmlns:a16="http://schemas.microsoft.com/office/drawing/2014/main" id="{1A548FF0-A67E-4C7A-AEFF-813817F3C7B0}"/>
                  </a:ext>
                </a:extLst>
              </p:cNvPr>
              <p:cNvSpPr/>
              <p:nvPr/>
            </p:nvSpPr>
            <p:spPr>
              <a:xfrm>
                <a:off x="3587997" y="3756384"/>
                <a:ext cx="247647" cy="247646"/>
              </a:xfrm>
              <a:prstGeom prst="rect">
                <a:avLst/>
              </a:prstGeom>
              <a:blipFill>
                <a:blip r:embed="rId8" cstate="print"/>
                <a:stretch>
                  <a:fillRect/>
                </a:stretch>
              </a:blipFill>
            </p:spPr>
            <p:txBody>
              <a:bodyPr wrap="square" lIns="0" tIns="0" rIns="0" bIns="0" rtlCol="0"/>
              <a:lstStyle/>
              <a:p>
                <a:endParaRPr sz="2400">
                  <a:cs typeface="+mn-ea"/>
                  <a:sym typeface="+mn-lt"/>
                </a:endParaRPr>
              </a:p>
            </p:txBody>
          </p:sp>
          <p:sp>
            <p:nvSpPr>
              <p:cNvPr id="61" name="object 14">
                <a:extLst>
                  <a:ext uri="{FF2B5EF4-FFF2-40B4-BE49-F238E27FC236}">
                    <a16:creationId xmlns:a16="http://schemas.microsoft.com/office/drawing/2014/main" id="{26DE0479-A121-4737-838C-41B99A963F47}"/>
                  </a:ext>
                </a:extLst>
              </p:cNvPr>
              <p:cNvSpPr/>
              <p:nvPr/>
            </p:nvSpPr>
            <p:spPr>
              <a:xfrm>
                <a:off x="3682537" y="4330930"/>
                <a:ext cx="7377545" cy="552796"/>
              </a:xfrm>
              <a:prstGeom prst="rect">
                <a:avLst/>
              </a:prstGeom>
              <a:blipFill>
                <a:blip r:embed="rId9" cstate="print"/>
                <a:stretch>
                  <a:fillRect/>
                </a:stretch>
              </a:blipFill>
            </p:spPr>
            <p:txBody>
              <a:bodyPr wrap="square" lIns="0" tIns="0" rIns="0" bIns="0" rtlCol="0"/>
              <a:lstStyle/>
              <a:p>
                <a:endParaRPr sz="2400">
                  <a:cs typeface="+mn-ea"/>
                  <a:sym typeface="+mn-lt"/>
                </a:endParaRPr>
              </a:p>
            </p:txBody>
          </p:sp>
          <p:sp>
            <p:nvSpPr>
              <p:cNvPr id="62" name="object 15">
                <a:extLst>
                  <a:ext uri="{FF2B5EF4-FFF2-40B4-BE49-F238E27FC236}">
                    <a16:creationId xmlns:a16="http://schemas.microsoft.com/office/drawing/2014/main" id="{20D9B763-9B40-4381-9AAC-529DC23E09B4}"/>
                  </a:ext>
                </a:extLst>
              </p:cNvPr>
              <p:cNvSpPr/>
              <p:nvPr/>
            </p:nvSpPr>
            <p:spPr>
              <a:xfrm>
                <a:off x="3674769" y="4324978"/>
                <a:ext cx="7317775" cy="488953"/>
              </a:xfrm>
              <a:prstGeom prst="rect">
                <a:avLst/>
              </a:prstGeom>
              <a:blipFill>
                <a:blip r:embed="rId10" cstate="print"/>
                <a:stretch>
                  <a:fillRect/>
                </a:stretch>
              </a:blipFill>
            </p:spPr>
            <p:txBody>
              <a:bodyPr wrap="square" lIns="0" tIns="0" rIns="0" bIns="0" rtlCol="0"/>
              <a:lstStyle/>
              <a:p>
                <a:endParaRPr sz="2400">
                  <a:cs typeface="+mn-ea"/>
                  <a:sym typeface="+mn-lt"/>
                </a:endParaRPr>
              </a:p>
            </p:txBody>
          </p:sp>
          <p:sp>
            <p:nvSpPr>
              <p:cNvPr id="63" name="object 16">
                <a:extLst>
                  <a:ext uri="{FF2B5EF4-FFF2-40B4-BE49-F238E27FC236}">
                    <a16:creationId xmlns:a16="http://schemas.microsoft.com/office/drawing/2014/main" id="{FE3102CA-2A41-4A0A-9DF2-8C8F0D3130EC}"/>
                  </a:ext>
                </a:extLst>
              </p:cNvPr>
              <p:cNvSpPr/>
              <p:nvPr/>
            </p:nvSpPr>
            <p:spPr>
              <a:xfrm>
                <a:off x="3674769" y="4324978"/>
                <a:ext cx="7318375" cy="488950"/>
              </a:xfrm>
              <a:custGeom>
                <a:avLst/>
                <a:gdLst/>
                <a:ahLst/>
                <a:cxnLst/>
                <a:rect l="l" t="t" r="r" b="b"/>
                <a:pathLst>
                  <a:path w="7318375" h="488950">
                    <a:moveTo>
                      <a:pt x="0" y="244476"/>
                    </a:moveTo>
                    <a:lnTo>
                      <a:pt x="4966" y="195206"/>
                    </a:lnTo>
                    <a:lnTo>
                      <a:pt x="19212" y="149315"/>
                    </a:lnTo>
                    <a:lnTo>
                      <a:pt x="41752" y="107787"/>
                    </a:lnTo>
                    <a:lnTo>
                      <a:pt x="71605" y="71605"/>
                    </a:lnTo>
                    <a:lnTo>
                      <a:pt x="107787" y="41752"/>
                    </a:lnTo>
                    <a:lnTo>
                      <a:pt x="149315" y="19212"/>
                    </a:lnTo>
                    <a:lnTo>
                      <a:pt x="195206" y="4966"/>
                    </a:lnTo>
                    <a:lnTo>
                      <a:pt x="244476" y="0"/>
                    </a:lnTo>
                    <a:lnTo>
                      <a:pt x="7073298" y="0"/>
                    </a:lnTo>
                    <a:lnTo>
                      <a:pt x="7122568" y="4966"/>
                    </a:lnTo>
                    <a:lnTo>
                      <a:pt x="7168459" y="19212"/>
                    </a:lnTo>
                    <a:lnTo>
                      <a:pt x="7209987" y="41752"/>
                    </a:lnTo>
                    <a:lnTo>
                      <a:pt x="7246169" y="71605"/>
                    </a:lnTo>
                    <a:lnTo>
                      <a:pt x="7276022" y="107787"/>
                    </a:lnTo>
                    <a:lnTo>
                      <a:pt x="7298562" y="149315"/>
                    </a:lnTo>
                    <a:lnTo>
                      <a:pt x="7312808" y="195206"/>
                    </a:lnTo>
                    <a:lnTo>
                      <a:pt x="7317775" y="244476"/>
                    </a:lnTo>
                    <a:lnTo>
                      <a:pt x="7312807" y="293747"/>
                    </a:lnTo>
                    <a:lnTo>
                      <a:pt x="7298561" y="339638"/>
                    </a:lnTo>
                    <a:lnTo>
                      <a:pt x="7276021" y="381166"/>
                    </a:lnTo>
                    <a:lnTo>
                      <a:pt x="7246168" y="417348"/>
                    </a:lnTo>
                    <a:lnTo>
                      <a:pt x="7209986" y="447200"/>
                    </a:lnTo>
                    <a:lnTo>
                      <a:pt x="7168458" y="469741"/>
                    </a:lnTo>
                    <a:lnTo>
                      <a:pt x="7122567" y="483986"/>
                    </a:lnTo>
                    <a:lnTo>
                      <a:pt x="7073297" y="488953"/>
                    </a:lnTo>
                    <a:lnTo>
                      <a:pt x="244476" y="488952"/>
                    </a:lnTo>
                    <a:lnTo>
                      <a:pt x="195206" y="483985"/>
                    </a:lnTo>
                    <a:lnTo>
                      <a:pt x="149315" y="469740"/>
                    </a:lnTo>
                    <a:lnTo>
                      <a:pt x="107787" y="447200"/>
                    </a:lnTo>
                    <a:lnTo>
                      <a:pt x="71605" y="417347"/>
                    </a:lnTo>
                    <a:lnTo>
                      <a:pt x="41752" y="381165"/>
                    </a:lnTo>
                    <a:lnTo>
                      <a:pt x="19212" y="339637"/>
                    </a:lnTo>
                    <a:lnTo>
                      <a:pt x="4966" y="293746"/>
                    </a:lnTo>
                    <a:lnTo>
                      <a:pt x="0" y="244475"/>
                    </a:lnTo>
                    <a:close/>
                  </a:path>
                </a:pathLst>
              </a:custGeom>
              <a:ln w="19049">
                <a:solidFill>
                  <a:srgbClr val="CBCBCB"/>
                </a:solidFill>
              </a:ln>
            </p:spPr>
            <p:txBody>
              <a:bodyPr wrap="square" lIns="0" tIns="0" rIns="0" bIns="0" rtlCol="0"/>
              <a:lstStyle/>
              <a:p>
                <a:endParaRPr sz="2400">
                  <a:cs typeface="+mn-ea"/>
                  <a:sym typeface="+mn-lt"/>
                </a:endParaRPr>
              </a:p>
            </p:txBody>
          </p:sp>
          <p:sp>
            <p:nvSpPr>
              <p:cNvPr id="64" name="object 17">
                <a:extLst>
                  <a:ext uri="{FF2B5EF4-FFF2-40B4-BE49-F238E27FC236}">
                    <a16:creationId xmlns:a16="http://schemas.microsoft.com/office/drawing/2014/main" id="{0EBBFC59-7A30-403F-A1B4-14EB0595A309}"/>
                  </a:ext>
                </a:extLst>
              </p:cNvPr>
              <p:cNvSpPr/>
              <p:nvPr/>
            </p:nvSpPr>
            <p:spPr>
              <a:xfrm>
                <a:off x="2995316" y="4567551"/>
                <a:ext cx="685800" cy="0"/>
              </a:xfrm>
              <a:custGeom>
                <a:avLst/>
                <a:gdLst/>
                <a:ahLst/>
                <a:cxnLst/>
                <a:rect l="l" t="t" r="r" b="b"/>
                <a:pathLst>
                  <a:path w="685800">
                    <a:moveTo>
                      <a:pt x="0" y="0"/>
                    </a:moveTo>
                    <a:lnTo>
                      <a:pt x="685802" y="2"/>
                    </a:lnTo>
                  </a:path>
                </a:pathLst>
              </a:custGeom>
              <a:ln w="12699">
                <a:solidFill>
                  <a:srgbClr val="004479"/>
                </a:solidFill>
              </a:ln>
            </p:spPr>
            <p:txBody>
              <a:bodyPr wrap="square" lIns="0" tIns="0" rIns="0" bIns="0" rtlCol="0"/>
              <a:lstStyle/>
              <a:p>
                <a:endParaRPr sz="2400">
                  <a:cs typeface="+mn-ea"/>
                  <a:sym typeface="+mn-lt"/>
                </a:endParaRPr>
              </a:p>
            </p:txBody>
          </p:sp>
          <p:sp>
            <p:nvSpPr>
              <p:cNvPr id="65" name="object 18">
                <a:extLst>
                  <a:ext uri="{FF2B5EF4-FFF2-40B4-BE49-F238E27FC236}">
                    <a16:creationId xmlns:a16="http://schemas.microsoft.com/office/drawing/2014/main" id="{5FF12DA0-937A-4DD2-98CA-3F9C417EC6D1}"/>
                  </a:ext>
                </a:extLst>
              </p:cNvPr>
              <p:cNvSpPr/>
              <p:nvPr/>
            </p:nvSpPr>
            <p:spPr>
              <a:xfrm>
                <a:off x="3620192" y="4468090"/>
                <a:ext cx="286789" cy="286789"/>
              </a:xfrm>
              <a:prstGeom prst="rect">
                <a:avLst/>
              </a:prstGeom>
              <a:blipFill>
                <a:blip r:embed="rId11" cstate="print"/>
                <a:stretch>
                  <a:fillRect/>
                </a:stretch>
              </a:blipFill>
            </p:spPr>
            <p:txBody>
              <a:bodyPr wrap="square" lIns="0" tIns="0" rIns="0" bIns="0" rtlCol="0"/>
              <a:lstStyle/>
              <a:p>
                <a:endParaRPr sz="2400">
                  <a:cs typeface="+mn-ea"/>
                  <a:sym typeface="+mn-lt"/>
                </a:endParaRPr>
              </a:p>
            </p:txBody>
          </p:sp>
          <p:sp>
            <p:nvSpPr>
              <p:cNvPr id="66" name="object 19">
                <a:extLst>
                  <a:ext uri="{FF2B5EF4-FFF2-40B4-BE49-F238E27FC236}">
                    <a16:creationId xmlns:a16="http://schemas.microsoft.com/office/drawing/2014/main" id="{BDA85721-423C-42DF-8A9E-B2A1B0CEB321}"/>
                  </a:ext>
                </a:extLst>
              </p:cNvPr>
              <p:cNvSpPr/>
              <p:nvPr/>
            </p:nvSpPr>
            <p:spPr>
              <a:xfrm>
                <a:off x="3598559" y="4458320"/>
                <a:ext cx="228596" cy="228597"/>
              </a:xfrm>
              <a:prstGeom prst="rect">
                <a:avLst/>
              </a:prstGeom>
              <a:blipFill>
                <a:blip r:embed="rId12" cstate="print"/>
                <a:stretch>
                  <a:fillRect/>
                </a:stretch>
              </a:blipFill>
            </p:spPr>
            <p:txBody>
              <a:bodyPr wrap="square" lIns="0" tIns="0" rIns="0" bIns="0" rtlCol="0"/>
              <a:lstStyle/>
              <a:p>
                <a:endParaRPr sz="2400">
                  <a:cs typeface="+mn-ea"/>
                  <a:sym typeface="+mn-lt"/>
                </a:endParaRPr>
              </a:p>
            </p:txBody>
          </p:sp>
          <p:sp>
            <p:nvSpPr>
              <p:cNvPr id="67" name="object 20">
                <a:extLst>
                  <a:ext uri="{FF2B5EF4-FFF2-40B4-BE49-F238E27FC236}">
                    <a16:creationId xmlns:a16="http://schemas.microsoft.com/office/drawing/2014/main" id="{041903A4-8022-464D-9313-52B69993B900}"/>
                  </a:ext>
                </a:extLst>
              </p:cNvPr>
              <p:cNvSpPr/>
              <p:nvPr/>
            </p:nvSpPr>
            <p:spPr>
              <a:xfrm>
                <a:off x="3589034" y="4448795"/>
                <a:ext cx="247646" cy="247647"/>
              </a:xfrm>
              <a:prstGeom prst="rect">
                <a:avLst/>
              </a:prstGeom>
              <a:blipFill>
                <a:blip r:embed="rId13" cstate="print"/>
                <a:stretch>
                  <a:fillRect/>
                </a:stretch>
              </a:blipFill>
            </p:spPr>
            <p:txBody>
              <a:bodyPr wrap="square" lIns="0" tIns="0" rIns="0" bIns="0" rtlCol="0"/>
              <a:lstStyle/>
              <a:p>
                <a:endParaRPr sz="2400">
                  <a:cs typeface="+mn-ea"/>
                  <a:sym typeface="+mn-lt"/>
                </a:endParaRPr>
              </a:p>
            </p:txBody>
          </p:sp>
          <p:sp>
            <p:nvSpPr>
              <p:cNvPr id="68" name="object 21">
                <a:extLst>
                  <a:ext uri="{FF2B5EF4-FFF2-40B4-BE49-F238E27FC236}">
                    <a16:creationId xmlns:a16="http://schemas.microsoft.com/office/drawing/2014/main" id="{C4833C63-BFF6-4416-89A7-961A65ED2733}"/>
                  </a:ext>
                </a:extLst>
              </p:cNvPr>
              <p:cNvSpPr/>
              <p:nvPr/>
            </p:nvSpPr>
            <p:spPr>
              <a:xfrm>
                <a:off x="2611065" y="5604335"/>
                <a:ext cx="457200" cy="304800"/>
              </a:xfrm>
              <a:custGeom>
                <a:avLst/>
                <a:gdLst/>
                <a:ahLst/>
                <a:cxnLst/>
                <a:rect l="l" t="t" r="r" b="b"/>
                <a:pathLst>
                  <a:path w="457200" h="304800">
                    <a:moveTo>
                      <a:pt x="0" y="0"/>
                    </a:moveTo>
                    <a:lnTo>
                      <a:pt x="457202" y="304802"/>
                    </a:lnTo>
                  </a:path>
                </a:pathLst>
              </a:custGeom>
              <a:ln w="12699">
                <a:solidFill>
                  <a:srgbClr val="004479"/>
                </a:solidFill>
              </a:ln>
            </p:spPr>
            <p:txBody>
              <a:bodyPr wrap="square" lIns="0" tIns="0" rIns="0" bIns="0" rtlCol="0"/>
              <a:lstStyle/>
              <a:p>
                <a:endParaRPr sz="2400">
                  <a:cs typeface="+mn-ea"/>
                  <a:sym typeface="+mn-lt"/>
                </a:endParaRPr>
              </a:p>
            </p:txBody>
          </p:sp>
          <p:sp>
            <p:nvSpPr>
              <p:cNvPr id="69" name="object 22">
                <a:extLst>
                  <a:ext uri="{FF2B5EF4-FFF2-40B4-BE49-F238E27FC236}">
                    <a16:creationId xmlns:a16="http://schemas.microsoft.com/office/drawing/2014/main" id="{E7E9FF6C-B26F-4436-A96D-4AD3C482D325}"/>
                  </a:ext>
                </a:extLst>
              </p:cNvPr>
              <p:cNvSpPr/>
              <p:nvPr/>
            </p:nvSpPr>
            <p:spPr>
              <a:xfrm>
                <a:off x="3068265" y="5913048"/>
                <a:ext cx="609600" cy="0"/>
              </a:xfrm>
              <a:custGeom>
                <a:avLst/>
                <a:gdLst/>
                <a:ahLst/>
                <a:cxnLst/>
                <a:rect l="l" t="t" r="r" b="b"/>
                <a:pathLst>
                  <a:path w="609600">
                    <a:moveTo>
                      <a:pt x="0" y="0"/>
                    </a:moveTo>
                    <a:lnTo>
                      <a:pt x="609602" y="3"/>
                    </a:lnTo>
                  </a:path>
                </a:pathLst>
              </a:custGeom>
              <a:ln w="12699">
                <a:solidFill>
                  <a:srgbClr val="004479"/>
                </a:solidFill>
              </a:ln>
            </p:spPr>
            <p:txBody>
              <a:bodyPr wrap="square" lIns="0" tIns="0" rIns="0" bIns="0" rtlCol="0"/>
              <a:lstStyle/>
              <a:p>
                <a:endParaRPr sz="2400">
                  <a:cs typeface="+mn-ea"/>
                  <a:sym typeface="+mn-lt"/>
                </a:endParaRPr>
              </a:p>
            </p:txBody>
          </p:sp>
          <p:sp>
            <p:nvSpPr>
              <p:cNvPr id="70" name="object 23">
                <a:extLst>
                  <a:ext uri="{FF2B5EF4-FFF2-40B4-BE49-F238E27FC236}">
                    <a16:creationId xmlns:a16="http://schemas.microsoft.com/office/drawing/2014/main" id="{9A8A01EF-A929-4EA2-96A1-43844B619BF9}"/>
                  </a:ext>
                </a:extLst>
              </p:cNvPr>
              <p:cNvSpPr/>
              <p:nvPr/>
            </p:nvSpPr>
            <p:spPr>
              <a:xfrm>
                <a:off x="3678382" y="5731625"/>
                <a:ext cx="7381701" cy="552796"/>
              </a:xfrm>
              <a:prstGeom prst="rect">
                <a:avLst/>
              </a:prstGeom>
              <a:blipFill>
                <a:blip r:embed="rId14" cstate="print"/>
                <a:stretch>
                  <a:fillRect/>
                </a:stretch>
              </a:blipFill>
            </p:spPr>
            <p:txBody>
              <a:bodyPr wrap="square" lIns="0" tIns="0" rIns="0" bIns="0" rtlCol="0"/>
              <a:lstStyle/>
              <a:p>
                <a:endParaRPr sz="2400">
                  <a:cs typeface="+mn-ea"/>
                  <a:sym typeface="+mn-lt"/>
                </a:endParaRPr>
              </a:p>
            </p:txBody>
          </p:sp>
          <p:sp>
            <p:nvSpPr>
              <p:cNvPr id="71" name="object 24">
                <a:extLst>
                  <a:ext uri="{FF2B5EF4-FFF2-40B4-BE49-F238E27FC236}">
                    <a16:creationId xmlns:a16="http://schemas.microsoft.com/office/drawing/2014/main" id="{D4C52390-B60D-47C9-A6AA-01E212225B28}"/>
                  </a:ext>
                </a:extLst>
              </p:cNvPr>
              <p:cNvSpPr/>
              <p:nvPr/>
            </p:nvSpPr>
            <p:spPr>
              <a:xfrm>
                <a:off x="3671514" y="5725725"/>
                <a:ext cx="7321030" cy="488952"/>
              </a:xfrm>
              <a:prstGeom prst="rect">
                <a:avLst/>
              </a:prstGeom>
              <a:blipFill>
                <a:blip r:embed="rId15" cstate="print"/>
                <a:stretch>
                  <a:fillRect/>
                </a:stretch>
              </a:blipFill>
            </p:spPr>
            <p:txBody>
              <a:bodyPr wrap="square" lIns="0" tIns="0" rIns="0" bIns="0" rtlCol="0"/>
              <a:lstStyle/>
              <a:p>
                <a:endParaRPr sz="2400">
                  <a:cs typeface="+mn-ea"/>
                  <a:sym typeface="+mn-lt"/>
                </a:endParaRPr>
              </a:p>
            </p:txBody>
          </p:sp>
          <p:sp>
            <p:nvSpPr>
              <p:cNvPr id="72" name="object 25">
                <a:extLst>
                  <a:ext uri="{FF2B5EF4-FFF2-40B4-BE49-F238E27FC236}">
                    <a16:creationId xmlns:a16="http://schemas.microsoft.com/office/drawing/2014/main" id="{37B7AAF6-28ED-4552-8116-71B8FC9A9494}"/>
                  </a:ext>
                </a:extLst>
              </p:cNvPr>
              <p:cNvSpPr/>
              <p:nvPr/>
            </p:nvSpPr>
            <p:spPr>
              <a:xfrm>
                <a:off x="3671514" y="5725725"/>
                <a:ext cx="7321550" cy="488950"/>
              </a:xfrm>
              <a:custGeom>
                <a:avLst/>
                <a:gdLst/>
                <a:ahLst/>
                <a:cxnLst/>
                <a:rect l="l" t="t" r="r" b="b"/>
                <a:pathLst>
                  <a:path w="7321550" h="488950">
                    <a:moveTo>
                      <a:pt x="0" y="244476"/>
                    </a:moveTo>
                    <a:lnTo>
                      <a:pt x="4966" y="195206"/>
                    </a:lnTo>
                    <a:lnTo>
                      <a:pt x="19212" y="149315"/>
                    </a:lnTo>
                    <a:lnTo>
                      <a:pt x="41752" y="107787"/>
                    </a:lnTo>
                    <a:lnTo>
                      <a:pt x="71605" y="71605"/>
                    </a:lnTo>
                    <a:lnTo>
                      <a:pt x="107787" y="41752"/>
                    </a:lnTo>
                    <a:lnTo>
                      <a:pt x="149315" y="19212"/>
                    </a:lnTo>
                    <a:lnTo>
                      <a:pt x="195206" y="4966"/>
                    </a:lnTo>
                    <a:lnTo>
                      <a:pt x="244476" y="0"/>
                    </a:lnTo>
                    <a:lnTo>
                      <a:pt x="7076552" y="0"/>
                    </a:lnTo>
                    <a:lnTo>
                      <a:pt x="7125822" y="4966"/>
                    </a:lnTo>
                    <a:lnTo>
                      <a:pt x="7171713" y="19212"/>
                    </a:lnTo>
                    <a:lnTo>
                      <a:pt x="7213241" y="41752"/>
                    </a:lnTo>
                    <a:lnTo>
                      <a:pt x="7249423" y="71605"/>
                    </a:lnTo>
                    <a:lnTo>
                      <a:pt x="7279276" y="107787"/>
                    </a:lnTo>
                    <a:lnTo>
                      <a:pt x="7301816" y="149315"/>
                    </a:lnTo>
                    <a:lnTo>
                      <a:pt x="7316062" y="195206"/>
                    </a:lnTo>
                    <a:lnTo>
                      <a:pt x="7321029" y="244476"/>
                    </a:lnTo>
                    <a:lnTo>
                      <a:pt x="7316061" y="293747"/>
                    </a:lnTo>
                    <a:lnTo>
                      <a:pt x="7301815" y="339638"/>
                    </a:lnTo>
                    <a:lnTo>
                      <a:pt x="7279275" y="381166"/>
                    </a:lnTo>
                    <a:lnTo>
                      <a:pt x="7249422" y="417348"/>
                    </a:lnTo>
                    <a:lnTo>
                      <a:pt x="7213240" y="447201"/>
                    </a:lnTo>
                    <a:lnTo>
                      <a:pt x="7171712" y="469741"/>
                    </a:lnTo>
                    <a:lnTo>
                      <a:pt x="7125821" y="483986"/>
                    </a:lnTo>
                    <a:lnTo>
                      <a:pt x="7076551" y="488953"/>
                    </a:lnTo>
                    <a:lnTo>
                      <a:pt x="244476" y="488952"/>
                    </a:lnTo>
                    <a:lnTo>
                      <a:pt x="195206" y="483985"/>
                    </a:lnTo>
                    <a:lnTo>
                      <a:pt x="149315" y="469740"/>
                    </a:lnTo>
                    <a:lnTo>
                      <a:pt x="107787" y="447200"/>
                    </a:lnTo>
                    <a:lnTo>
                      <a:pt x="71605" y="417347"/>
                    </a:lnTo>
                    <a:lnTo>
                      <a:pt x="41752" y="381165"/>
                    </a:lnTo>
                    <a:lnTo>
                      <a:pt x="19212" y="339637"/>
                    </a:lnTo>
                    <a:lnTo>
                      <a:pt x="4966" y="293746"/>
                    </a:lnTo>
                    <a:lnTo>
                      <a:pt x="0" y="244475"/>
                    </a:lnTo>
                    <a:close/>
                  </a:path>
                </a:pathLst>
              </a:custGeom>
              <a:ln w="19049">
                <a:solidFill>
                  <a:srgbClr val="CBCBCB"/>
                </a:solidFill>
              </a:ln>
            </p:spPr>
            <p:txBody>
              <a:bodyPr wrap="square" lIns="0" tIns="0" rIns="0" bIns="0" rtlCol="0"/>
              <a:lstStyle/>
              <a:p>
                <a:endParaRPr sz="2400">
                  <a:cs typeface="+mn-ea"/>
                  <a:sym typeface="+mn-lt"/>
                </a:endParaRPr>
              </a:p>
            </p:txBody>
          </p:sp>
          <p:sp>
            <p:nvSpPr>
              <p:cNvPr id="73" name="object 26">
                <a:extLst>
                  <a:ext uri="{FF2B5EF4-FFF2-40B4-BE49-F238E27FC236}">
                    <a16:creationId xmlns:a16="http://schemas.microsoft.com/office/drawing/2014/main" id="{0DD1E1B2-EF8D-4D77-B002-6AB308E59923}"/>
                  </a:ext>
                </a:extLst>
              </p:cNvPr>
              <p:cNvSpPr/>
              <p:nvPr/>
            </p:nvSpPr>
            <p:spPr>
              <a:xfrm>
                <a:off x="3616036" y="5868785"/>
                <a:ext cx="290945" cy="286789"/>
              </a:xfrm>
              <a:prstGeom prst="rect">
                <a:avLst/>
              </a:prstGeom>
              <a:blipFill>
                <a:blip r:embed="rId16" cstate="print"/>
                <a:stretch>
                  <a:fillRect/>
                </a:stretch>
              </a:blipFill>
            </p:spPr>
            <p:txBody>
              <a:bodyPr wrap="square" lIns="0" tIns="0" rIns="0" bIns="0" rtlCol="0"/>
              <a:lstStyle/>
              <a:p>
                <a:endParaRPr sz="2400">
                  <a:cs typeface="+mn-ea"/>
                  <a:sym typeface="+mn-lt"/>
                </a:endParaRPr>
              </a:p>
            </p:txBody>
          </p:sp>
          <p:sp>
            <p:nvSpPr>
              <p:cNvPr id="74" name="object 27">
                <a:extLst>
                  <a:ext uri="{FF2B5EF4-FFF2-40B4-BE49-F238E27FC236}">
                    <a16:creationId xmlns:a16="http://schemas.microsoft.com/office/drawing/2014/main" id="{4288EB5D-8408-403E-A767-2ED447ED9F70}"/>
                  </a:ext>
                </a:extLst>
              </p:cNvPr>
              <p:cNvSpPr/>
              <p:nvPr/>
            </p:nvSpPr>
            <p:spPr>
              <a:xfrm>
                <a:off x="3595306" y="5859066"/>
                <a:ext cx="228596" cy="228596"/>
              </a:xfrm>
              <a:prstGeom prst="rect">
                <a:avLst/>
              </a:prstGeom>
              <a:blipFill>
                <a:blip r:embed="rId17" cstate="print"/>
                <a:stretch>
                  <a:fillRect/>
                </a:stretch>
              </a:blipFill>
            </p:spPr>
            <p:txBody>
              <a:bodyPr wrap="square" lIns="0" tIns="0" rIns="0" bIns="0" rtlCol="0"/>
              <a:lstStyle/>
              <a:p>
                <a:endParaRPr sz="2400">
                  <a:cs typeface="+mn-ea"/>
                  <a:sym typeface="+mn-lt"/>
                </a:endParaRPr>
              </a:p>
            </p:txBody>
          </p:sp>
          <p:sp>
            <p:nvSpPr>
              <p:cNvPr id="75" name="object 28">
                <a:extLst>
                  <a:ext uri="{FF2B5EF4-FFF2-40B4-BE49-F238E27FC236}">
                    <a16:creationId xmlns:a16="http://schemas.microsoft.com/office/drawing/2014/main" id="{99FFAA72-2CF9-43C7-B536-F6968ECB3395}"/>
                  </a:ext>
                </a:extLst>
              </p:cNvPr>
              <p:cNvSpPr/>
              <p:nvPr/>
            </p:nvSpPr>
            <p:spPr>
              <a:xfrm>
                <a:off x="3585781" y="5849542"/>
                <a:ext cx="247646" cy="247646"/>
              </a:xfrm>
              <a:prstGeom prst="rect">
                <a:avLst/>
              </a:prstGeom>
              <a:blipFill>
                <a:blip r:embed="rId13" cstate="print"/>
                <a:stretch>
                  <a:fillRect/>
                </a:stretch>
              </a:blipFill>
            </p:spPr>
            <p:txBody>
              <a:bodyPr wrap="square" lIns="0" tIns="0" rIns="0" bIns="0" rtlCol="0"/>
              <a:lstStyle/>
              <a:p>
                <a:endParaRPr sz="2400">
                  <a:cs typeface="+mn-ea"/>
                  <a:sym typeface="+mn-lt"/>
                </a:endParaRPr>
              </a:p>
            </p:txBody>
          </p:sp>
          <p:sp>
            <p:nvSpPr>
              <p:cNvPr id="76" name="object 29">
                <a:extLst>
                  <a:ext uri="{FF2B5EF4-FFF2-40B4-BE49-F238E27FC236}">
                    <a16:creationId xmlns:a16="http://schemas.microsoft.com/office/drawing/2014/main" id="{60C71D00-B6F0-4612-B25D-DB50CD113A7B}"/>
                  </a:ext>
                </a:extLst>
              </p:cNvPr>
              <p:cNvSpPr/>
              <p:nvPr/>
            </p:nvSpPr>
            <p:spPr>
              <a:xfrm>
                <a:off x="3004765" y="5206803"/>
                <a:ext cx="685800" cy="0"/>
              </a:xfrm>
              <a:custGeom>
                <a:avLst/>
                <a:gdLst/>
                <a:ahLst/>
                <a:cxnLst/>
                <a:rect l="l" t="t" r="r" b="b"/>
                <a:pathLst>
                  <a:path w="685800">
                    <a:moveTo>
                      <a:pt x="0" y="0"/>
                    </a:moveTo>
                    <a:lnTo>
                      <a:pt x="685802" y="2"/>
                    </a:lnTo>
                  </a:path>
                </a:pathLst>
              </a:custGeom>
              <a:ln w="12699">
                <a:solidFill>
                  <a:srgbClr val="004479"/>
                </a:solidFill>
              </a:ln>
            </p:spPr>
            <p:txBody>
              <a:bodyPr wrap="square" lIns="0" tIns="0" rIns="0" bIns="0" rtlCol="0"/>
              <a:lstStyle/>
              <a:p>
                <a:endParaRPr sz="2400">
                  <a:cs typeface="+mn-ea"/>
                  <a:sym typeface="+mn-lt"/>
                </a:endParaRPr>
              </a:p>
            </p:txBody>
          </p:sp>
          <p:sp>
            <p:nvSpPr>
              <p:cNvPr id="77" name="object 30">
                <a:extLst>
                  <a:ext uri="{FF2B5EF4-FFF2-40B4-BE49-F238E27FC236}">
                    <a16:creationId xmlns:a16="http://schemas.microsoft.com/office/drawing/2014/main" id="{71D25315-5772-4B34-94C6-C32E544CFC2A}"/>
                  </a:ext>
                </a:extLst>
              </p:cNvPr>
              <p:cNvSpPr/>
              <p:nvPr/>
            </p:nvSpPr>
            <p:spPr>
              <a:xfrm>
                <a:off x="3690851" y="5000105"/>
                <a:ext cx="7369232" cy="548640"/>
              </a:xfrm>
              <a:prstGeom prst="rect">
                <a:avLst/>
              </a:prstGeom>
              <a:blipFill>
                <a:blip r:embed="rId18" cstate="print"/>
                <a:stretch>
                  <a:fillRect/>
                </a:stretch>
              </a:blipFill>
            </p:spPr>
            <p:txBody>
              <a:bodyPr wrap="square" lIns="0" tIns="0" rIns="0" bIns="0" rtlCol="0"/>
              <a:lstStyle/>
              <a:p>
                <a:endParaRPr sz="2400">
                  <a:cs typeface="+mn-ea"/>
                  <a:sym typeface="+mn-lt"/>
                </a:endParaRPr>
              </a:p>
            </p:txBody>
          </p:sp>
          <p:sp>
            <p:nvSpPr>
              <p:cNvPr id="78" name="object 31">
                <a:extLst>
                  <a:ext uri="{FF2B5EF4-FFF2-40B4-BE49-F238E27FC236}">
                    <a16:creationId xmlns:a16="http://schemas.microsoft.com/office/drawing/2014/main" id="{E9E1A65C-DB6E-44BC-810B-993B2B2D410E}"/>
                  </a:ext>
                </a:extLst>
              </p:cNvPr>
              <p:cNvSpPr/>
              <p:nvPr/>
            </p:nvSpPr>
            <p:spPr>
              <a:xfrm>
                <a:off x="3684213" y="4991222"/>
                <a:ext cx="7308330" cy="488952"/>
              </a:xfrm>
              <a:prstGeom prst="rect">
                <a:avLst/>
              </a:prstGeom>
              <a:blipFill>
                <a:blip r:embed="rId19" cstate="print"/>
                <a:stretch>
                  <a:fillRect/>
                </a:stretch>
              </a:blipFill>
            </p:spPr>
            <p:txBody>
              <a:bodyPr wrap="square" lIns="0" tIns="0" rIns="0" bIns="0" rtlCol="0"/>
              <a:lstStyle/>
              <a:p>
                <a:endParaRPr sz="2400" dirty="0">
                  <a:cs typeface="+mn-ea"/>
                  <a:sym typeface="+mn-lt"/>
                </a:endParaRPr>
              </a:p>
            </p:txBody>
          </p:sp>
          <p:sp>
            <p:nvSpPr>
              <p:cNvPr id="79" name="object 32">
                <a:extLst>
                  <a:ext uri="{FF2B5EF4-FFF2-40B4-BE49-F238E27FC236}">
                    <a16:creationId xmlns:a16="http://schemas.microsoft.com/office/drawing/2014/main" id="{17762A47-416A-4AB8-B84B-1641786ECCFB}"/>
                  </a:ext>
                </a:extLst>
              </p:cNvPr>
              <p:cNvSpPr/>
              <p:nvPr/>
            </p:nvSpPr>
            <p:spPr>
              <a:xfrm>
                <a:off x="3684214" y="4991222"/>
                <a:ext cx="7308850" cy="488950"/>
              </a:xfrm>
              <a:custGeom>
                <a:avLst/>
                <a:gdLst/>
                <a:ahLst/>
                <a:cxnLst/>
                <a:rect l="l" t="t" r="r" b="b"/>
                <a:pathLst>
                  <a:path w="7308850" h="488950">
                    <a:moveTo>
                      <a:pt x="0" y="244476"/>
                    </a:moveTo>
                    <a:lnTo>
                      <a:pt x="4966" y="195206"/>
                    </a:lnTo>
                    <a:lnTo>
                      <a:pt x="19212" y="149315"/>
                    </a:lnTo>
                    <a:lnTo>
                      <a:pt x="41752" y="107787"/>
                    </a:lnTo>
                    <a:lnTo>
                      <a:pt x="71605" y="71605"/>
                    </a:lnTo>
                    <a:lnTo>
                      <a:pt x="107787" y="41752"/>
                    </a:lnTo>
                    <a:lnTo>
                      <a:pt x="149315" y="19212"/>
                    </a:lnTo>
                    <a:lnTo>
                      <a:pt x="195206" y="4966"/>
                    </a:lnTo>
                    <a:lnTo>
                      <a:pt x="244476" y="0"/>
                    </a:lnTo>
                    <a:lnTo>
                      <a:pt x="7063852" y="0"/>
                    </a:lnTo>
                    <a:lnTo>
                      <a:pt x="7113122" y="4966"/>
                    </a:lnTo>
                    <a:lnTo>
                      <a:pt x="7159013" y="19212"/>
                    </a:lnTo>
                    <a:lnTo>
                      <a:pt x="7200541" y="41752"/>
                    </a:lnTo>
                    <a:lnTo>
                      <a:pt x="7236723" y="71605"/>
                    </a:lnTo>
                    <a:lnTo>
                      <a:pt x="7266576" y="107787"/>
                    </a:lnTo>
                    <a:lnTo>
                      <a:pt x="7289116" y="149315"/>
                    </a:lnTo>
                    <a:lnTo>
                      <a:pt x="7303362" y="195206"/>
                    </a:lnTo>
                    <a:lnTo>
                      <a:pt x="7308329" y="244476"/>
                    </a:lnTo>
                    <a:lnTo>
                      <a:pt x="7303361" y="293747"/>
                    </a:lnTo>
                    <a:lnTo>
                      <a:pt x="7289115" y="339638"/>
                    </a:lnTo>
                    <a:lnTo>
                      <a:pt x="7266575" y="381166"/>
                    </a:lnTo>
                    <a:lnTo>
                      <a:pt x="7236722" y="417348"/>
                    </a:lnTo>
                    <a:lnTo>
                      <a:pt x="7200540" y="447201"/>
                    </a:lnTo>
                    <a:lnTo>
                      <a:pt x="7159012" y="469741"/>
                    </a:lnTo>
                    <a:lnTo>
                      <a:pt x="7113121" y="483986"/>
                    </a:lnTo>
                    <a:lnTo>
                      <a:pt x="7063851" y="488953"/>
                    </a:lnTo>
                    <a:lnTo>
                      <a:pt x="244476" y="488952"/>
                    </a:lnTo>
                    <a:lnTo>
                      <a:pt x="195206" y="483985"/>
                    </a:lnTo>
                    <a:lnTo>
                      <a:pt x="149315" y="469740"/>
                    </a:lnTo>
                    <a:lnTo>
                      <a:pt x="107787" y="447200"/>
                    </a:lnTo>
                    <a:lnTo>
                      <a:pt x="71605" y="417347"/>
                    </a:lnTo>
                    <a:lnTo>
                      <a:pt x="41752" y="381165"/>
                    </a:lnTo>
                    <a:lnTo>
                      <a:pt x="19212" y="339637"/>
                    </a:lnTo>
                    <a:lnTo>
                      <a:pt x="4966" y="293746"/>
                    </a:lnTo>
                    <a:lnTo>
                      <a:pt x="0" y="244475"/>
                    </a:lnTo>
                    <a:close/>
                  </a:path>
                </a:pathLst>
              </a:custGeom>
              <a:ln w="19049">
                <a:solidFill>
                  <a:srgbClr val="CBCBCB"/>
                </a:solidFill>
              </a:ln>
            </p:spPr>
            <p:txBody>
              <a:bodyPr wrap="square" lIns="0" tIns="0" rIns="0" bIns="0" rtlCol="0"/>
              <a:lstStyle/>
              <a:p>
                <a:endParaRPr sz="2400">
                  <a:cs typeface="+mn-ea"/>
                  <a:sym typeface="+mn-lt"/>
                </a:endParaRPr>
              </a:p>
            </p:txBody>
          </p:sp>
          <p:sp>
            <p:nvSpPr>
              <p:cNvPr id="80" name="object 34">
                <a:extLst>
                  <a:ext uri="{FF2B5EF4-FFF2-40B4-BE49-F238E27FC236}">
                    <a16:creationId xmlns:a16="http://schemas.microsoft.com/office/drawing/2014/main" id="{567BA01A-196C-440E-AAC1-E85E3F39CEC0}"/>
                  </a:ext>
                </a:extLst>
              </p:cNvPr>
              <p:cNvSpPr/>
              <p:nvPr/>
            </p:nvSpPr>
            <p:spPr>
              <a:xfrm>
                <a:off x="3616036" y="5137265"/>
                <a:ext cx="290945" cy="290945"/>
              </a:xfrm>
              <a:prstGeom prst="rect">
                <a:avLst/>
              </a:prstGeom>
              <a:blipFill>
                <a:blip r:embed="rId20" cstate="print"/>
                <a:stretch>
                  <a:fillRect/>
                </a:stretch>
              </a:blipFill>
            </p:spPr>
            <p:txBody>
              <a:bodyPr wrap="square" lIns="0" tIns="0" rIns="0" bIns="0" rtlCol="0"/>
              <a:lstStyle/>
              <a:p>
                <a:endParaRPr sz="2400">
                  <a:cs typeface="+mn-ea"/>
                  <a:sym typeface="+mn-lt"/>
                </a:endParaRPr>
              </a:p>
            </p:txBody>
          </p:sp>
          <p:sp>
            <p:nvSpPr>
              <p:cNvPr id="81" name="object 35">
                <a:extLst>
                  <a:ext uri="{FF2B5EF4-FFF2-40B4-BE49-F238E27FC236}">
                    <a16:creationId xmlns:a16="http://schemas.microsoft.com/office/drawing/2014/main" id="{45E112D3-39CA-4AD9-B73B-51E71CED13A7}"/>
                  </a:ext>
                </a:extLst>
              </p:cNvPr>
              <p:cNvSpPr/>
              <p:nvPr/>
            </p:nvSpPr>
            <p:spPr>
              <a:xfrm>
                <a:off x="3595306" y="5129325"/>
                <a:ext cx="228596" cy="228597"/>
              </a:xfrm>
              <a:prstGeom prst="rect">
                <a:avLst/>
              </a:prstGeom>
              <a:blipFill>
                <a:blip r:embed="rId21" cstate="print"/>
                <a:stretch>
                  <a:fillRect/>
                </a:stretch>
              </a:blipFill>
            </p:spPr>
            <p:txBody>
              <a:bodyPr wrap="square" lIns="0" tIns="0" rIns="0" bIns="0" rtlCol="0"/>
              <a:lstStyle/>
              <a:p>
                <a:endParaRPr sz="2400">
                  <a:cs typeface="+mn-ea"/>
                  <a:sym typeface="+mn-lt"/>
                </a:endParaRPr>
              </a:p>
            </p:txBody>
          </p:sp>
          <p:sp>
            <p:nvSpPr>
              <p:cNvPr id="82" name="object 36">
                <a:extLst>
                  <a:ext uri="{FF2B5EF4-FFF2-40B4-BE49-F238E27FC236}">
                    <a16:creationId xmlns:a16="http://schemas.microsoft.com/office/drawing/2014/main" id="{42ADE346-A2E3-4B7A-864F-C72E5F9E58A2}"/>
                  </a:ext>
                </a:extLst>
              </p:cNvPr>
              <p:cNvSpPr/>
              <p:nvPr/>
            </p:nvSpPr>
            <p:spPr>
              <a:xfrm>
                <a:off x="3585781" y="5119800"/>
                <a:ext cx="247646" cy="247647"/>
              </a:xfrm>
              <a:prstGeom prst="rect">
                <a:avLst/>
              </a:prstGeom>
              <a:blipFill>
                <a:blip r:embed="rId13" cstate="print"/>
                <a:stretch>
                  <a:fillRect/>
                </a:stretch>
              </a:blipFill>
            </p:spPr>
            <p:txBody>
              <a:bodyPr wrap="square" lIns="0" tIns="0" rIns="0" bIns="0" rtlCol="0"/>
              <a:lstStyle/>
              <a:p>
                <a:endParaRPr sz="2400">
                  <a:cs typeface="+mn-ea"/>
                  <a:sym typeface="+mn-lt"/>
                </a:endParaRPr>
              </a:p>
            </p:txBody>
          </p:sp>
        </p:grpSp>
        <p:sp>
          <p:nvSpPr>
            <p:cNvPr id="47" name="文本框 46">
              <a:extLst>
                <a:ext uri="{FF2B5EF4-FFF2-40B4-BE49-F238E27FC236}">
                  <a16:creationId xmlns:a16="http://schemas.microsoft.com/office/drawing/2014/main" id="{92793C3C-BA4E-4941-8D17-E48A09A0C255}"/>
                </a:ext>
              </a:extLst>
            </p:cNvPr>
            <p:cNvSpPr txBox="1"/>
            <p:nvPr/>
          </p:nvSpPr>
          <p:spPr>
            <a:xfrm>
              <a:off x="3725475" y="3136689"/>
              <a:ext cx="7007413" cy="394247"/>
            </a:xfrm>
            <a:prstGeom prst="rect">
              <a:avLst/>
            </a:prstGeom>
            <a:noFill/>
          </p:spPr>
          <p:txBody>
            <a:bodyPr wrap="square">
              <a:spAutoFit/>
            </a:bodyPr>
            <a:lstStyle/>
            <a:p>
              <a:r>
                <a:rPr lang="zh-CN" altLang="en-US" sz="2400" dirty="0">
                  <a:cs typeface="+mn-ea"/>
                  <a:sym typeface="+mn-lt"/>
                </a:rPr>
                <a:t>初始阶段</a:t>
              </a:r>
              <a:r>
                <a:rPr lang="zh-CN" altLang="en-US" sz="2400" spc="-5" dirty="0">
                  <a:cs typeface="+mn-ea"/>
                  <a:sym typeface="+mn-lt"/>
                </a:rPr>
                <a:t>：</a:t>
              </a:r>
              <a:r>
                <a:rPr lang="zh-CN" altLang="en-US" sz="2400" spc="-5" dirty="0">
                  <a:solidFill>
                    <a:srgbClr val="C00000"/>
                  </a:solidFill>
                  <a:cs typeface="+mn-ea"/>
                  <a:sym typeface="+mn-lt"/>
                </a:rPr>
                <a:t>定义和明确</a:t>
              </a:r>
              <a:r>
                <a:rPr lang="zh-CN" altLang="en-US" sz="2400" spc="-5" dirty="0">
                  <a:cs typeface="+mn-ea"/>
                  <a:sym typeface="+mn-lt"/>
                </a:rPr>
                <a:t>项目的愿景和范围。</a:t>
              </a:r>
              <a:endParaRPr lang="zh-CN" altLang="en-US" sz="2400" dirty="0">
                <a:cs typeface="+mn-ea"/>
                <a:sym typeface="+mn-lt"/>
              </a:endParaRPr>
            </a:p>
          </p:txBody>
        </p:sp>
        <p:sp>
          <p:nvSpPr>
            <p:cNvPr id="48" name="文本框 47">
              <a:extLst>
                <a:ext uri="{FF2B5EF4-FFF2-40B4-BE49-F238E27FC236}">
                  <a16:creationId xmlns:a16="http://schemas.microsoft.com/office/drawing/2014/main" id="{84D79F13-AA12-41A5-A75F-EE549E25A9CA}"/>
                </a:ext>
              </a:extLst>
            </p:cNvPr>
            <p:cNvSpPr txBox="1"/>
            <p:nvPr/>
          </p:nvSpPr>
          <p:spPr>
            <a:xfrm>
              <a:off x="3813831" y="3818432"/>
              <a:ext cx="7549662" cy="394247"/>
            </a:xfrm>
            <a:prstGeom prst="rect">
              <a:avLst/>
            </a:prstGeom>
            <a:noFill/>
          </p:spPr>
          <p:txBody>
            <a:bodyPr wrap="square">
              <a:spAutoFit/>
            </a:bodyPr>
            <a:lstStyle/>
            <a:p>
              <a:r>
                <a:rPr lang="zh-CN" altLang="en-US" sz="2400" dirty="0">
                  <a:cs typeface="+mn-ea"/>
                  <a:sym typeface="+mn-lt"/>
                </a:rPr>
                <a:t>细化阶段：详细描述项目需求，</a:t>
              </a:r>
              <a:r>
                <a:rPr lang="zh-CN" altLang="en-US" sz="2400" dirty="0">
                  <a:solidFill>
                    <a:srgbClr val="C00000"/>
                  </a:solidFill>
                  <a:cs typeface="+mn-ea"/>
                  <a:sym typeface="+mn-lt"/>
                </a:rPr>
                <a:t>建立详细的项目计划</a:t>
              </a:r>
              <a:r>
                <a:rPr lang="zh-CN" altLang="en-US" sz="2400" dirty="0">
                  <a:cs typeface="+mn-ea"/>
                  <a:sym typeface="+mn-lt"/>
                </a:rPr>
                <a:t>。</a:t>
              </a:r>
            </a:p>
          </p:txBody>
        </p:sp>
        <p:sp>
          <p:nvSpPr>
            <p:cNvPr id="49" name="文本框 48">
              <a:extLst>
                <a:ext uri="{FF2B5EF4-FFF2-40B4-BE49-F238E27FC236}">
                  <a16:creationId xmlns:a16="http://schemas.microsoft.com/office/drawing/2014/main" id="{E94A022E-F4CA-4526-B969-5169E953CED9}"/>
                </a:ext>
              </a:extLst>
            </p:cNvPr>
            <p:cNvSpPr txBox="1"/>
            <p:nvPr/>
          </p:nvSpPr>
          <p:spPr>
            <a:xfrm>
              <a:off x="826523" y="3865750"/>
              <a:ext cx="2013989" cy="1025042"/>
            </a:xfrm>
            <a:prstGeom prst="rect">
              <a:avLst/>
            </a:prstGeom>
            <a:noFill/>
          </p:spPr>
          <p:txBody>
            <a:bodyPr wrap="square">
              <a:spAutoFit/>
            </a:bodyPr>
            <a:lstStyle/>
            <a:p>
              <a:pPr marL="706120">
                <a:lnSpc>
                  <a:spcPct val="100000"/>
                </a:lnSpc>
                <a:spcBef>
                  <a:spcPts val="105"/>
                </a:spcBef>
              </a:pPr>
              <a:r>
                <a:rPr lang="en-US" altLang="zh-CN" sz="3600" b="1" spc="-5" dirty="0">
                  <a:solidFill>
                    <a:srgbClr val="0433FF"/>
                  </a:solidFill>
                  <a:cs typeface="+mn-ea"/>
                  <a:sym typeface="+mn-lt"/>
                </a:rPr>
                <a:t>RUP</a:t>
              </a:r>
              <a:r>
                <a:rPr lang="zh-CN" altLang="en-US" sz="3600" b="1" spc="-5" dirty="0">
                  <a:solidFill>
                    <a:srgbClr val="0433FF"/>
                  </a:solidFill>
                  <a:cs typeface="+mn-ea"/>
                  <a:sym typeface="+mn-lt"/>
                </a:rPr>
                <a:t>生命周期</a:t>
              </a:r>
              <a:endParaRPr lang="en-US" altLang="zh-CN" sz="3600" dirty="0">
                <a:cs typeface="+mn-ea"/>
                <a:sym typeface="+mn-lt"/>
              </a:endParaRPr>
            </a:p>
          </p:txBody>
        </p:sp>
        <p:sp>
          <p:nvSpPr>
            <p:cNvPr id="50" name="文本框 49">
              <a:extLst>
                <a:ext uri="{FF2B5EF4-FFF2-40B4-BE49-F238E27FC236}">
                  <a16:creationId xmlns:a16="http://schemas.microsoft.com/office/drawing/2014/main" id="{07AD0292-999B-4D17-B8DE-E14765466A72}"/>
                </a:ext>
              </a:extLst>
            </p:cNvPr>
            <p:cNvSpPr txBox="1"/>
            <p:nvPr/>
          </p:nvSpPr>
          <p:spPr>
            <a:xfrm>
              <a:off x="3758164" y="4449324"/>
              <a:ext cx="6618331" cy="394247"/>
            </a:xfrm>
            <a:prstGeom prst="rect">
              <a:avLst/>
            </a:prstGeom>
            <a:noFill/>
          </p:spPr>
          <p:txBody>
            <a:bodyPr wrap="square">
              <a:spAutoFit/>
            </a:bodyPr>
            <a:lstStyle/>
            <a:p>
              <a:r>
                <a:rPr lang="zh-CN" altLang="en-US" sz="2400" dirty="0">
                  <a:cs typeface="+mn-ea"/>
                  <a:sym typeface="+mn-lt"/>
                </a:rPr>
                <a:t>构建阶段：开发和测试，</a:t>
              </a:r>
              <a:r>
                <a:rPr lang="zh-CN" altLang="en-US" sz="2400" dirty="0">
                  <a:solidFill>
                    <a:srgbClr val="C00000"/>
                  </a:solidFill>
                  <a:cs typeface="+mn-ea"/>
                  <a:sym typeface="+mn-lt"/>
                </a:rPr>
                <a:t>生成和发布最终的可执行版本</a:t>
              </a:r>
              <a:r>
                <a:rPr lang="zh-CN" altLang="en-US" sz="2400" dirty="0">
                  <a:cs typeface="+mn-ea"/>
                  <a:sym typeface="+mn-lt"/>
                </a:rPr>
                <a:t>。</a:t>
              </a:r>
            </a:p>
          </p:txBody>
        </p:sp>
        <p:sp>
          <p:nvSpPr>
            <p:cNvPr id="51" name="文本框 50">
              <a:extLst>
                <a:ext uri="{FF2B5EF4-FFF2-40B4-BE49-F238E27FC236}">
                  <a16:creationId xmlns:a16="http://schemas.microsoft.com/office/drawing/2014/main" id="{E15778F7-5B35-46FE-8A32-8E2C0B99156A}"/>
                </a:ext>
              </a:extLst>
            </p:cNvPr>
            <p:cNvSpPr txBox="1"/>
            <p:nvPr/>
          </p:nvSpPr>
          <p:spPr>
            <a:xfrm>
              <a:off x="3774556" y="5251795"/>
              <a:ext cx="7152248" cy="394247"/>
            </a:xfrm>
            <a:prstGeom prst="rect">
              <a:avLst/>
            </a:prstGeom>
            <a:noFill/>
          </p:spPr>
          <p:txBody>
            <a:bodyPr wrap="square">
              <a:spAutoFit/>
            </a:bodyPr>
            <a:lstStyle/>
            <a:p>
              <a:r>
                <a:rPr lang="zh-CN" altLang="en-US" sz="2400" dirty="0">
                  <a:cs typeface="+mn-ea"/>
                  <a:sym typeface="+mn-lt"/>
                </a:rPr>
                <a:t>交付阶段：</a:t>
              </a:r>
              <a:r>
                <a:rPr lang="zh-CN" altLang="en-US" sz="2400" dirty="0">
                  <a:solidFill>
                    <a:srgbClr val="C00000"/>
                  </a:solidFill>
                  <a:cs typeface="+mn-ea"/>
                  <a:sym typeface="+mn-lt"/>
                </a:rPr>
                <a:t>交付用户，并提供相关文档</a:t>
              </a:r>
              <a:r>
                <a:rPr lang="zh-CN" altLang="en-US" sz="2400" dirty="0">
                  <a:cs typeface="+mn-ea"/>
                  <a:sym typeface="+mn-lt"/>
                </a:rPr>
                <a:t>。</a:t>
              </a:r>
            </a:p>
          </p:txBody>
        </p:sp>
      </p:grpSp>
      <p:sp>
        <p:nvSpPr>
          <p:cNvPr id="83" name="TextBox 6">
            <a:extLst>
              <a:ext uri="{FF2B5EF4-FFF2-40B4-BE49-F238E27FC236}">
                <a16:creationId xmlns:a16="http://schemas.microsoft.com/office/drawing/2014/main" id="{FE823D37-86F0-42BD-B8D0-D7D75990B67F}"/>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2.3.6 </a:t>
            </a:r>
            <a:r>
              <a:rPr lang="zh-CN" altLang="en-US" sz="2800" b="1" dirty="0">
                <a:solidFill>
                  <a:schemeClr val="tx1">
                    <a:lumMod val="65000"/>
                    <a:lumOff val="35000"/>
                  </a:schemeClr>
                </a:solidFill>
                <a:cs typeface="+mn-ea"/>
                <a:sym typeface="+mn-lt"/>
              </a:rPr>
              <a:t>统一软件开发过程</a:t>
            </a:r>
          </a:p>
        </p:txBody>
      </p:sp>
      <p:sp>
        <p:nvSpPr>
          <p:cNvPr id="84" name="矩形 4">
            <a:extLst>
              <a:ext uri="{FF2B5EF4-FFF2-40B4-BE49-F238E27FC236}">
                <a16:creationId xmlns:a16="http://schemas.microsoft.com/office/drawing/2014/main" id="{7F102675-6CBE-4640-B782-22D70DDAA704}"/>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85" name="直接连接符 84">
            <a:extLst>
              <a:ext uri="{FF2B5EF4-FFF2-40B4-BE49-F238E27FC236}">
                <a16:creationId xmlns:a16="http://schemas.microsoft.com/office/drawing/2014/main" id="{9B8DB84B-984D-41FD-B627-D6C8B0A231E3}"/>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45D1CB2F-476C-42F2-8805-E9AB4D82117D}"/>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87" name="TextBox 6">
            <a:extLst>
              <a:ext uri="{FF2B5EF4-FFF2-40B4-BE49-F238E27FC236}">
                <a16:creationId xmlns:a16="http://schemas.microsoft.com/office/drawing/2014/main" id="{8B0FB1B6-A43C-4909-8FEC-11F6BC206882}"/>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88" name="TextBox 7">
            <a:extLst>
              <a:ext uri="{FF2B5EF4-FFF2-40B4-BE49-F238E27FC236}">
                <a16:creationId xmlns:a16="http://schemas.microsoft.com/office/drawing/2014/main" id="{04DC0BA4-748D-415E-A2D3-4EC741607000}"/>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89" name="TextBox 9">
            <a:extLst>
              <a:ext uri="{FF2B5EF4-FFF2-40B4-BE49-F238E27FC236}">
                <a16:creationId xmlns:a16="http://schemas.microsoft.com/office/drawing/2014/main" id="{B5EE37C3-3B26-4BFB-A2C3-9C50C4604E0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90" name="TextBox 10">
            <a:extLst>
              <a:ext uri="{FF2B5EF4-FFF2-40B4-BE49-F238E27FC236}">
                <a16:creationId xmlns:a16="http://schemas.microsoft.com/office/drawing/2014/main" id="{309DE221-C2FD-450F-83B0-3CD9B807C32A}"/>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91" name="直接连接符 90">
            <a:extLst>
              <a:ext uri="{FF2B5EF4-FFF2-40B4-BE49-F238E27FC236}">
                <a16:creationId xmlns:a16="http://schemas.microsoft.com/office/drawing/2014/main" id="{7CE19FF6-DB24-45C5-A526-DFEA2FC1072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4A7DE084-C101-44B2-9C8A-89C03BA0EF4E}"/>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3" name="图片 92">
            <a:extLst>
              <a:ext uri="{FF2B5EF4-FFF2-40B4-BE49-F238E27FC236}">
                <a16:creationId xmlns:a16="http://schemas.microsoft.com/office/drawing/2014/main" id="{01371EF8-C333-4A84-80BC-EFDFAF8283FB}"/>
              </a:ext>
            </a:extLst>
          </p:cNvPr>
          <p:cNvPicPr>
            <a:picLocks noChangeAspect="1"/>
          </p:cNvPicPr>
          <p:nvPr/>
        </p:nvPicPr>
        <p:blipFill>
          <a:blip r:embed="rId22"/>
          <a:stretch>
            <a:fillRect/>
          </a:stretch>
        </p:blipFill>
        <p:spPr>
          <a:xfrm>
            <a:off x="0" y="19050"/>
            <a:ext cx="791210" cy="715645"/>
          </a:xfrm>
          <a:prstGeom prst="rect">
            <a:avLst/>
          </a:prstGeom>
        </p:spPr>
      </p:pic>
      <p:sp>
        <p:nvSpPr>
          <p:cNvPr id="94" name="TextBox 7">
            <a:extLst>
              <a:ext uri="{FF2B5EF4-FFF2-40B4-BE49-F238E27FC236}">
                <a16:creationId xmlns:a16="http://schemas.microsoft.com/office/drawing/2014/main" id="{FF890E04-058D-45FC-927B-9E5B3169797B}"/>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856254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3ADDC5A-3146-4092-B07A-0D81057AB574}"/>
              </a:ext>
            </a:extLst>
          </p:cNvPr>
          <p:cNvSpPr txBox="1"/>
          <p:nvPr/>
        </p:nvSpPr>
        <p:spPr>
          <a:xfrm>
            <a:off x="863284" y="3284616"/>
            <a:ext cx="10343515"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       </a:t>
            </a:r>
            <a:endParaRPr lang="en-US" altLang="zh-CN" sz="2400" dirty="0">
              <a:cs typeface="+mn-ea"/>
              <a:sym typeface="+mn-lt"/>
            </a:endParaRPr>
          </a:p>
        </p:txBody>
      </p:sp>
      <p:sp>
        <p:nvSpPr>
          <p:cNvPr id="26" name="文本框 25">
            <a:extLst>
              <a:ext uri="{FF2B5EF4-FFF2-40B4-BE49-F238E27FC236}">
                <a16:creationId xmlns:a16="http://schemas.microsoft.com/office/drawing/2014/main" id="{FD0C7DAE-689E-4FCF-B893-D24C3F4144E0}"/>
              </a:ext>
            </a:extLst>
          </p:cNvPr>
          <p:cNvSpPr txBox="1"/>
          <p:nvPr/>
        </p:nvSpPr>
        <p:spPr>
          <a:xfrm>
            <a:off x="1181792" y="2017921"/>
            <a:ext cx="3482071"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en-US" sz="2400" kern="100" dirty="0">
                <a:effectLst/>
                <a:latin typeface="+mn-ea"/>
              </a:rPr>
              <a:t>具有以下</a:t>
            </a:r>
            <a:r>
              <a:rPr lang="zh-CN" altLang="en-US" sz="2400" kern="100" dirty="0">
                <a:solidFill>
                  <a:srgbClr val="C00000"/>
                </a:solidFill>
                <a:effectLst/>
                <a:latin typeface="+mn-ea"/>
              </a:rPr>
              <a:t>优点</a:t>
            </a:r>
            <a:r>
              <a:rPr lang="zh-CN" altLang="en-US" sz="2400" kern="100" dirty="0">
                <a:effectLst/>
                <a:latin typeface="+mn-ea"/>
              </a:rPr>
              <a:t>：</a:t>
            </a:r>
            <a:endParaRPr lang="en-US" altLang="zh-CN" sz="2400" kern="100" dirty="0">
              <a:effectLst/>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）可定制性。</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）风险管理。</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3</a:t>
            </a:r>
            <a:r>
              <a:rPr lang="zh-CN" altLang="en-US" sz="2400" kern="100" dirty="0">
                <a:latin typeface="+mn-ea"/>
              </a:rPr>
              <a:t>）迭代开发。</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4</a:t>
            </a:r>
            <a:r>
              <a:rPr lang="zh-CN" altLang="en-US" sz="2400" kern="100" dirty="0">
                <a:latin typeface="+mn-ea"/>
              </a:rPr>
              <a:t>）文档化。</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5</a:t>
            </a:r>
            <a:r>
              <a:rPr lang="zh-CN" altLang="en-US" sz="2400" kern="100" dirty="0">
                <a:latin typeface="+mn-ea"/>
              </a:rPr>
              <a:t>）统一的过程。</a:t>
            </a:r>
            <a:endParaRPr lang="en-US" altLang="zh-CN" sz="2400" kern="100" dirty="0">
              <a:latin typeface="+mn-ea"/>
            </a:endParaRPr>
          </a:p>
          <a:p>
            <a:pPr lvl="1">
              <a:lnSpc>
                <a:spcPct val="150000"/>
              </a:lnSpc>
              <a:buClr>
                <a:srgbClr val="0054A3"/>
              </a:buClr>
            </a:pPr>
            <a:endParaRPr lang="en-US" altLang="zh-CN" sz="2400" kern="100" dirty="0">
              <a:latin typeface="+mn-ea"/>
            </a:endParaRPr>
          </a:p>
        </p:txBody>
      </p:sp>
      <p:sp>
        <p:nvSpPr>
          <p:cNvPr id="45" name="文本框 44">
            <a:extLst>
              <a:ext uri="{FF2B5EF4-FFF2-40B4-BE49-F238E27FC236}">
                <a16:creationId xmlns:a16="http://schemas.microsoft.com/office/drawing/2014/main" id="{5E804114-78DB-49A9-B61C-6B25205F6225}"/>
              </a:ext>
            </a:extLst>
          </p:cNvPr>
          <p:cNvSpPr txBox="1"/>
          <p:nvPr/>
        </p:nvSpPr>
        <p:spPr>
          <a:xfrm>
            <a:off x="6261999" y="2017920"/>
            <a:ext cx="4676896"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en-US" altLang="zh-CN" sz="2400" kern="100" dirty="0">
                <a:effectLst/>
                <a:latin typeface="+mn-ea"/>
              </a:rPr>
              <a:t>RUP</a:t>
            </a:r>
            <a:r>
              <a:rPr lang="zh-CN" altLang="en-US" sz="2400" kern="100" dirty="0">
                <a:effectLst/>
                <a:latin typeface="+mn-ea"/>
              </a:rPr>
              <a:t>也存在一些</a:t>
            </a:r>
            <a:r>
              <a:rPr lang="zh-CN" altLang="en-US" sz="2400" kern="100" dirty="0">
                <a:solidFill>
                  <a:srgbClr val="C00000"/>
                </a:solidFill>
                <a:effectLst/>
                <a:latin typeface="+mn-ea"/>
              </a:rPr>
              <a:t>缺点</a:t>
            </a:r>
            <a:r>
              <a:rPr lang="zh-CN" altLang="en-US" sz="2400" kern="100" dirty="0">
                <a:effectLst/>
                <a:latin typeface="+mn-ea"/>
              </a:rPr>
              <a:t>：</a:t>
            </a:r>
            <a:endParaRPr lang="en-US" altLang="zh-CN" sz="2400" kern="100" dirty="0">
              <a:effectLst/>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）复杂性</a:t>
            </a:r>
            <a:r>
              <a:rPr lang="zh-CN" altLang="zh-CN" sz="2400" kern="100" dirty="0">
                <a:effectLst/>
                <a:latin typeface="+mn-ea"/>
                <a:cs typeface="Times New Roman" panose="02020603050405020304" pitchFamily="18" charset="0"/>
              </a:rPr>
              <a:t>。</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）代价高昂。</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3</a:t>
            </a:r>
            <a:r>
              <a:rPr lang="zh-CN" altLang="en-US" sz="2400" kern="100" dirty="0">
                <a:latin typeface="+mn-ea"/>
              </a:rPr>
              <a:t>）过程烦琐。</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4</a:t>
            </a:r>
            <a:r>
              <a:rPr lang="zh-CN" altLang="en-US" sz="2400" kern="100" dirty="0">
                <a:latin typeface="+mn-ea"/>
              </a:rPr>
              <a:t>）学习曲线陡峭。</a:t>
            </a:r>
            <a:endParaRPr lang="en-US" altLang="zh-CN" sz="2400" kern="100" dirty="0">
              <a:latin typeface="+mn-ea"/>
            </a:endParaRPr>
          </a:p>
          <a:p>
            <a:pPr lvl="1">
              <a:lnSpc>
                <a:spcPct val="150000"/>
              </a:lnSpc>
              <a:buClr>
                <a:srgbClr val="0054A3"/>
              </a:buClr>
            </a:pPr>
            <a:r>
              <a:rPr lang="zh-CN" altLang="en-US" sz="2400" kern="100" dirty="0">
                <a:latin typeface="+mn-ea"/>
              </a:rPr>
              <a:t>（</a:t>
            </a:r>
            <a:r>
              <a:rPr lang="en-US" altLang="zh-CN" sz="2400" kern="100" dirty="0">
                <a:latin typeface="+mn-ea"/>
              </a:rPr>
              <a:t>5</a:t>
            </a:r>
            <a:r>
              <a:rPr lang="zh-CN" altLang="en-US" sz="2400" kern="100" dirty="0">
                <a:latin typeface="+mn-ea"/>
              </a:rPr>
              <a:t>）不适用于小型项目。</a:t>
            </a:r>
            <a:endParaRPr lang="en-US" altLang="zh-CN" sz="2400" kern="100" dirty="0">
              <a:latin typeface="+mn-ea"/>
            </a:endParaRPr>
          </a:p>
          <a:p>
            <a:pPr lvl="2">
              <a:lnSpc>
                <a:spcPct val="150000"/>
              </a:lnSpc>
              <a:buClr>
                <a:srgbClr val="0054A3"/>
              </a:buClr>
            </a:pPr>
            <a:endParaRPr lang="en-US" altLang="zh-CN" sz="2400" kern="100" dirty="0">
              <a:latin typeface="+mn-ea"/>
            </a:endParaRPr>
          </a:p>
        </p:txBody>
      </p:sp>
      <p:sp>
        <p:nvSpPr>
          <p:cNvPr id="46" name="TextBox 6">
            <a:extLst>
              <a:ext uri="{FF2B5EF4-FFF2-40B4-BE49-F238E27FC236}">
                <a16:creationId xmlns:a16="http://schemas.microsoft.com/office/drawing/2014/main" id="{D748E728-02D1-41E5-8C9B-3BF9E565398F}"/>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2.3.6 </a:t>
            </a:r>
            <a:r>
              <a:rPr lang="zh-CN" altLang="en-US" sz="2800" b="1" dirty="0">
                <a:solidFill>
                  <a:schemeClr val="tx1">
                    <a:lumMod val="65000"/>
                    <a:lumOff val="35000"/>
                  </a:schemeClr>
                </a:solidFill>
                <a:cs typeface="+mn-ea"/>
                <a:sym typeface="+mn-lt"/>
              </a:rPr>
              <a:t>统一软件开发过程</a:t>
            </a:r>
          </a:p>
        </p:txBody>
      </p:sp>
      <p:cxnSp>
        <p:nvCxnSpPr>
          <p:cNvPr id="35" name="直接连接符 34">
            <a:extLst>
              <a:ext uri="{FF2B5EF4-FFF2-40B4-BE49-F238E27FC236}">
                <a16:creationId xmlns:a16="http://schemas.microsoft.com/office/drawing/2014/main" id="{1C0C621A-C3F5-45B6-A474-B7EA8ED6A966}"/>
              </a:ext>
            </a:extLst>
          </p:cNvPr>
          <p:cNvCxnSpPr/>
          <p:nvPr/>
        </p:nvCxnSpPr>
        <p:spPr>
          <a:xfrm>
            <a:off x="5259671" y="1379220"/>
            <a:ext cx="0" cy="4913644"/>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7" name="矩形 4">
            <a:extLst>
              <a:ext uri="{FF2B5EF4-FFF2-40B4-BE49-F238E27FC236}">
                <a16:creationId xmlns:a16="http://schemas.microsoft.com/office/drawing/2014/main" id="{D513A9CC-ADF0-4559-8DF8-B392C1507C7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8" name="直接连接符 47">
            <a:extLst>
              <a:ext uri="{FF2B5EF4-FFF2-40B4-BE49-F238E27FC236}">
                <a16:creationId xmlns:a16="http://schemas.microsoft.com/office/drawing/2014/main" id="{B7136D6B-B1FB-4179-8430-4F19903F4773}"/>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94B77B89-94AE-4CD9-B67D-5CE8879FE52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0" name="TextBox 6">
            <a:extLst>
              <a:ext uri="{FF2B5EF4-FFF2-40B4-BE49-F238E27FC236}">
                <a16:creationId xmlns:a16="http://schemas.microsoft.com/office/drawing/2014/main" id="{B2BD6356-7EAB-4CDC-8E3E-52A4AD07D82B}"/>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1" name="TextBox 7">
            <a:extLst>
              <a:ext uri="{FF2B5EF4-FFF2-40B4-BE49-F238E27FC236}">
                <a16:creationId xmlns:a16="http://schemas.microsoft.com/office/drawing/2014/main" id="{DB81B2CC-5EA0-4778-AB30-0A308E15DC07}"/>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2" name="TextBox 9">
            <a:extLst>
              <a:ext uri="{FF2B5EF4-FFF2-40B4-BE49-F238E27FC236}">
                <a16:creationId xmlns:a16="http://schemas.microsoft.com/office/drawing/2014/main" id="{33EBD247-7E5B-4694-9894-D2C3D720CF60}"/>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3" name="TextBox 10">
            <a:extLst>
              <a:ext uri="{FF2B5EF4-FFF2-40B4-BE49-F238E27FC236}">
                <a16:creationId xmlns:a16="http://schemas.microsoft.com/office/drawing/2014/main" id="{E1D13F73-65FC-412D-9F0D-33812C8E21F1}"/>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4" name="直接连接符 53">
            <a:extLst>
              <a:ext uri="{FF2B5EF4-FFF2-40B4-BE49-F238E27FC236}">
                <a16:creationId xmlns:a16="http://schemas.microsoft.com/office/drawing/2014/main" id="{2F406FE7-9F5C-40BF-868B-CC43719394C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15B27EE-18F0-405D-8367-3262C1B81944}"/>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0E3D2A35-F32F-4CED-98B8-60F6BA53959E}"/>
              </a:ext>
            </a:extLst>
          </p:cNvPr>
          <p:cNvPicPr>
            <a:picLocks noChangeAspect="1"/>
          </p:cNvPicPr>
          <p:nvPr/>
        </p:nvPicPr>
        <p:blipFill>
          <a:blip r:embed="rId3"/>
          <a:stretch>
            <a:fillRect/>
          </a:stretch>
        </p:blipFill>
        <p:spPr>
          <a:xfrm>
            <a:off x="0" y="19050"/>
            <a:ext cx="791210" cy="715645"/>
          </a:xfrm>
          <a:prstGeom prst="rect">
            <a:avLst/>
          </a:prstGeom>
        </p:spPr>
      </p:pic>
      <p:sp>
        <p:nvSpPr>
          <p:cNvPr id="57" name="TextBox 7">
            <a:extLst>
              <a:ext uri="{FF2B5EF4-FFF2-40B4-BE49-F238E27FC236}">
                <a16:creationId xmlns:a16="http://schemas.microsoft.com/office/drawing/2014/main" id="{194E9ACF-C945-4268-B6FC-4DB530AEA8B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637707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68" name="文本框 67">
            <a:extLst>
              <a:ext uri="{FF2B5EF4-FFF2-40B4-BE49-F238E27FC236}">
                <a16:creationId xmlns:a16="http://schemas.microsoft.com/office/drawing/2014/main" id="{E4766175-066A-4F84-ACBB-AA1E07D269FB}"/>
              </a:ext>
            </a:extLst>
          </p:cNvPr>
          <p:cNvSpPr txBox="1"/>
          <p:nvPr/>
        </p:nvSpPr>
        <p:spPr>
          <a:xfrm>
            <a:off x="1125043" y="2206885"/>
            <a:ext cx="4698227" cy="2790572"/>
          </a:xfrm>
          <a:prstGeom prst="rect">
            <a:avLst/>
          </a:prstGeom>
          <a:noFill/>
        </p:spPr>
        <p:txBody>
          <a:bodyPr wrap="square">
            <a:spAutoFit/>
          </a:bodyPr>
          <a:lstStyle/>
          <a:p>
            <a:pPr marL="355600" marR="508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敏捷开发是一种基于</a:t>
            </a:r>
            <a:r>
              <a:rPr lang="zh-CN" altLang="en-US" sz="2400" dirty="0">
                <a:solidFill>
                  <a:srgbClr val="C00000"/>
                </a:solidFill>
                <a:cs typeface="+mn-ea"/>
                <a:sym typeface="+mn-lt"/>
              </a:rPr>
              <a:t>更紧密的团队协作</a:t>
            </a:r>
            <a:r>
              <a:rPr lang="zh-CN" altLang="en-US" sz="2400" dirty="0">
                <a:cs typeface="+mn-ea"/>
                <a:sym typeface="+mn-lt"/>
              </a:rPr>
              <a:t>、</a:t>
            </a:r>
            <a:r>
              <a:rPr lang="zh-CN" altLang="en-US" sz="2400" dirty="0">
                <a:solidFill>
                  <a:srgbClr val="C00000"/>
                </a:solidFill>
                <a:cs typeface="+mn-ea"/>
                <a:sym typeface="+mn-lt"/>
              </a:rPr>
              <a:t>能够有效应对快速变化需求</a:t>
            </a:r>
            <a:r>
              <a:rPr lang="zh-CN" altLang="en-US" sz="2400" dirty="0">
                <a:cs typeface="+mn-ea"/>
                <a:sym typeface="+mn-lt"/>
              </a:rPr>
              <a:t>、</a:t>
            </a:r>
            <a:r>
              <a:rPr lang="zh-CN" altLang="en-US" sz="2400" dirty="0">
                <a:solidFill>
                  <a:srgbClr val="C00000"/>
                </a:solidFill>
                <a:cs typeface="+mn-ea"/>
                <a:sym typeface="+mn-lt"/>
              </a:rPr>
              <a:t>快速交付高质量软件的迭代和增量的新型软件开发方法</a:t>
            </a:r>
            <a:r>
              <a:rPr lang="zh-CN" altLang="en-US" sz="2400" dirty="0">
                <a:cs typeface="+mn-ea"/>
                <a:sym typeface="+mn-lt"/>
              </a:rPr>
              <a:t>。</a:t>
            </a:r>
          </a:p>
        </p:txBody>
      </p:sp>
      <p:grpSp>
        <p:nvGrpSpPr>
          <p:cNvPr id="90" name="组合 89">
            <a:extLst>
              <a:ext uri="{FF2B5EF4-FFF2-40B4-BE49-F238E27FC236}">
                <a16:creationId xmlns:a16="http://schemas.microsoft.com/office/drawing/2014/main" id="{324F231A-0BEF-4CC9-A265-33D0B3BBB16D}"/>
              </a:ext>
            </a:extLst>
          </p:cNvPr>
          <p:cNvGrpSpPr/>
          <p:nvPr/>
        </p:nvGrpSpPr>
        <p:grpSpPr>
          <a:xfrm>
            <a:off x="6220641" y="2338672"/>
            <a:ext cx="5310647" cy="2180655"/>
            <a:chOff x="2763005" y="1419556"/>
            <a:chExt cx="6697661" cy="3010377"/>
          </a:xfrm>
        </p:grpSpPr>
        <p:sp>
          <p:nvSpPr>
            <p:cNvPr id="91" name="object 3">
              <a:extLst>
                <a:ext uri="{FF2B5EF4-FFF2-40B4-BE49-F238E27FC236}">
                  <a16:creationId xmlns:a16="http://schemas.microsoft.com/office/drawing/2014/main" id="{94CC8FBF-FAC6-4CB7-956A-18FB4F834B99}"/>
                </a:ext>
              </a:extLst>
            </p:cNvPr>
            <p:cNvSpPr/>
            <p:nvPr/>
          </p:nvSpPr>
          <p:spPr>
            <a:xfrm>
              <a:off x="8413875" y="1710841"/>
              <a:ext cx="828656" cy="492746"/>
            </a:xfrm>
            <a:prstGeom prst="rect">
              <a:avLst/>
            </a:prstGeom>
            <a:blipFill>
              <a:blip r:embed="rId3" cstate="print"/>
              <a:stretch>
                <a:fillRect/>
              </a:stretch>
            </a:blipFill>
          </p:spPr>
          <p:txBody>
            <a:bodyPr wrap="square" lIns="0" tIns="0" rIns="0" bIns="0" rtlCol="0"/>
            <a:lstStyle/>
            <a:p>
              <a:endParaRPr/>
            </a:p>
          </p:txBody>
        </p:sp>
        <p:sp>
          <p:nvSpPr>
            <p:cNvPr id="92" name="object 4">
              <a:extLst>
                <a:ext uri="{FF2B5EF4-FFF2-40B4-BE49-F238E27FC236}">
                  <a16:creationId xmlns:a16="http://schemas.microsoft.com/office/drawing/2014/main" id="{F4A07BA7-D457-471E-AC7A-B6BCD7A2EF5C}"/>
                </a:ext>
              </a:extLst>
            </p:cNvPr>
            <p:cNvSpPr/>
            <p:nvPr/>
          </p:nvSpPr>
          <p:spPr>
            <a:xfrm>
              <a:off x="2837611" y="1796816"/>
              <a:ext cx="1174832" cy="499162"/>
            </a:xfrm>
            <a:prstGeom prst="rect">
              <a:avLst/>
            </a:prstGeom>
            <a:blipFill>
              <a:blip r:embed="rId4" cstate="print"/>
              <a:stretch>
                <a:fillRect/>
              </a:stretch>
            </a:blipFill>
          </p:spPr>
          <p:txBody>
            <a:bodyPr wrap="square" lIns="0" tIns="0" rIns="0" bIns="0" rtlCol="0"/>
            <a:lstStyle/>
            <a:p>
              <a:endParaRPr/>
            </a:p>
          </p:txBody>
        </p:sp>
        <p:sp>
          <p:nvSpPr>
            <p:cNvPr id="93" name="object 5">
              <a:extLst>
                <a:ext uri="{FF2B5EF4-FFF2-40B4-BE49-F238E27FC236}">
                  <a16:creationId xmlns:a16="http://schemas.microsoft.com/office/drawing/2014/main" id="{1C2FB034-2EBD-432B-B385-0F90A75A7139}"/>
                </a:ext>
              </a:extLst>
            </p:cNvPr>
            <p:cNvSpPr/>
            <p:nvPr/>
          </p:nvSpPr>
          <p:spPr>
            <a:xfrm>
              <a:off x="4638624" y="1419556"/>
              <a:ext cx="1056947" cy="364427"/>
            </a:xfrm>
            <a:prstGeom prst="rect">
              <a:avLst/>
            </a:prstGeom>
            <a:blipFill>
              <a:blip r:embed="rId5" cstate="print"/>
              <a:stretch>
                <a:fillRect/>
              </a:stretch>
            </a:blipFill>
          </p:spPr>
          <p:txBody>
            <a:bodyPr wrap="square" lIns="0" tIns="0" rIns="0" bIns="0" rtlCol="0"/>
            <a:lstStyle/>
            <a:p>
              <a:endParaRPr/>
            </a:p>
          </p:txBody>
        </p:sp>
        <p:sp>
          <p:nvSpPr>
            <p:cNvPr id="94" name="object 6">
              <a:extLst>
                <a:ext uri="{FF2B5EF4-FFF2-40B4-BE49-F238E27FC236}">
                  <a16:creationId xmlns:a16="http://schemas.microsoft.com/office/drawing/2014/main" id="{D17B7D89-3DEF-4466-A9D7-49B82814A416}"/>
                </a:ext>
              </a:extLst>
            </p:cNvPr>
            <p:cNvSpPr/>
            <p:nvPr/>
          </p:nvSpPr>
          <p:spPr>
            <a:xfrm>
              <a:off x="4604894" y="4066789"/>
              <a:ext cx="1248147" cy="320798"/>
            </a:xfrm>
            <a:prstGeom prst="rect">
              <a:avLst/>
            </a:prstGeom>
            <a:blipFill>
              <a:blip r:embed="rId6" cstate="print"/>
              <a:stretch>
                <a:fillRect/>
              </a:stretch>
            </a:blipFill>
          </p:spPr>
          <p:txBody>
            <a:bodyPr wrap="square" lIns="0" tIns="0" rIns="0" bIns="0" rtlCol="0"/>
            <a:lstStyle/>
            <a:p>
              <a:endParaRPr/>
            </a:p>
          </p:txBody>
        </p:sp>
        <p:sp>
          <p:nvSpPr>
            <p:cNvPr id="95" name="object 7">
              <a:extLst>
                <a:ext uri="{FF2B5EF4-FFF2-40B4-BE49-F238E27FC236}">
                  <a16:creationId xmlns:a16="http://schemas.microsoft.com/office/drawing/2014/main" id="{E71EFC02-3D81-4A7A-86C1-E2B2DDCE24A1}"/>
                </a:ext>
              </a:extLst>
            </p:cNvPr>
            <p:cNvSpPr/>
            <p:nvPr/>
          </p:nvSpPr>
          <p:spPr>
            <a:xfrm>
              <a:off x="2918995" y="3697742"/>
              <a:ext cx="1165643" cy="279222"/>
            </a:xfrm>
            <a:prstGeom prst="rect">
              <a:avLst/>
            </a:prstGeom>
            <a:blipFill>
              <a:blip r:embed="rId7" cstate="print"/>
              <a:stretch>
                <a:fillRect/>
              </a:stretch>
            </a:blipFill>
          </p:spPr>
          <p:txBody>
            <a:bodyPr wrap="square" lIns="0" tIns="0" rIns="0" bIns="0" rtlCol="0"/>
            <a:lstStyle/>
            <a:p>
              <a:endParaRPr/>
            </a:p>
          </p:txBody>
        </p:sp>
        <p:sp>
          <p:nvSpPr>
            <p:cNvPr id="96" name="object 8">
              <a:extLst>
                <a:ext uri="{FF2B5EF4-FFF2-40B4-BE49-F238E27FC236}">
                  <a16:creationId xmlns:a16="http://schemas.microsoft.com/office/drawing/2014/main" id="{5DC560D2-4A1A-4E80-BDB2-C8A360FFA6CA}"/>
                </a:ext>
              </a:extLst>
            </p:cNvPr>
            <p:cNvSpPr/>
            <p:nvPr/>
          </p:nvSpPr>
          <p:spPr>
            <a:xfrm>
              <a:off x="2763005" y="2958108"/>
              <a:ext cx="1193937" cy="435002"/>
            </a:xfrm>
            <a:prstGeom prst="rect">
              <a:avLst/>
            </a:prstGeom>
            <a:blipFill>
              <a:blip r:embed="rId8" cstate="print"/>
              <a:stretch>
                <a:fillRect/>
              </a:stretch>
            </a:blipFill>
          </p:spPr>
          <p:txBody>
            <a:bodyPr wrap="square" lIns="0" tIns="0" rIns="0" bIns="0" rtlCol="0"/>
            <a:lstStyle/>
            <a:p>
              <a:endParaRPr/>
            </a:p>
          </p:txBody>
        </p:sp>
        <p:sp>
          <p:nvSpPr>
            <p:cNvPr id="97" name="object 9">
              <a:extLst>
                <a:ext uri="{FF2B5EF4-FFF2-40B4-BE49-F238E27FC236}">
                  <a16:creationId xmlns:a16="http://schemas.microsoft.com/office/drawing/2014/main" id="{AE8A7622-2B76-44FC-8FE9-225C7ADCEFC4}"/>
                </a:ext>
              </a:extLst>
            </p:cNvPr>
            <p:cNvSpPr/>
            <p:nvPr/>
          </p:nvSpPr>
          <p:spPr>
            <a:xfrm>
              <a:off x="2926929" y="2458944"/>
              <a:ext cx="977091" cy="338762"/>
            </a:xfrm>
            <a:prstGeom prst="rect">
              <a:avLst/>
            </a:prstGeom>
            <a:blipFill>
              <a:blip r:embed="rId9" cstate="print"/>
              <a:stretch>
                <a:fillRect/>
              </a:stretch>
            </a:blipFill>
          </p:spPr>
          <p:txBody>
            <a:bodyPr wrap="square" lIns="0" tIns="0" rIns="0" bIns="0" rtlCol="0"/>
            <a:lstStyle/>
            <a:p>
              <a:endParaRPr/>
            </a:p>
          </p:txBody>
        </p:sp>
        <p:sp>
          <p:nvSpPr>
            <p:cNvPr id="98" name="object 10">
              <a:extLst>
                <a:ext uri="{FF2B5EF4-FFF2-40B4-BE49-F238E27FC236}">
                  <a16:creationId xmlns:a16="http://schemas.microsoft.com/office/drawing/2014/main" id="{109798DD-DEC9-4140-95BC-3F4AC8F9EAA7}"/>
                </a:ext>
              </a:extLst>
            </p:cNvPr>
            <p:cNvSpPr/>
            <p:nvPr/>
          </p:nvSpPr>
          <p:spPr>
            <a:xfrm>
              <a:off x="7854984" y="3246827"/>
              <a:ext cx="1271380" cy="291284"/>
            </a:xfrm>
            <a:prstGeom prst="rect">
              <a:avLst/>
            </a:prstGeom>
            <a:blipFill>
              <a:blip r:embed="rId10" cstate="print"/>
              <a:stretch>
                <a:fillRect/>
              </a:stretch>
            </a:blipFill>
          </p:spPr>
          <p:txBody>
            <a:bodyPr wrap="square" lIns="0" tIns="0" rIns="0" bIns="0" rtlCol="0"/>
            <a:lstStyle/>
            <a:p>
              <a:endParaRPr/>
            </a:p>
          </p:txBody>
        </p:sp>
        <p:sp>
          <p:nvSpPr>
            <p:cNvPr id="99" name="object 11">
              <a:extLst>
                <a:ext uri="{FF2B5EF4-FFF2-40B4-BE49-F238E27FC236}">
                  <a16:creationId xmlns:a16="http://schemas.microsoft.com/office/drawing/2014/main" id="{F5D6FCA1-BBC5-425F-80D6-788D4C9605E3}"/>
                </a:ext>
              </a:extLst>
            </p:cNvPr>
            <p:cNvSpPr/>
            <p:nvPr/>
          </p:nvSpPr>
          <p:spPr>
            <a:xfrm>
              <a:off x="4610058" y="1939250"/>
              <a:ext cx="1160376" cy="191194"/>
            </a:xfrm>
            <a:prstGeom prst="rect">
              <a:avLst/>
            </a:prstGeom>
            <a:blipFill>
              <a:blip r:embed="rId11" cstate="print"/>
              <a:stretch>
                <a:fillRect/>
              </a:stretch>
            </a:blipFill>
          </p:spPr>
          <p:txBody>
            <a:bodyPr wrap="square" lIns="0" tIns="0" rIns="0" bIns="0" rtlCol="0"/>
            <a:lstStyle/>
            <a:p>
              <a:endParaRPr/>
            </a:p>
          </p:txBody>
        </p:sp>
        <p:sp>
          <p:nvSpPr>
            <p:cNvPr id="100" name="object 12">
              <a:extLst>
                <a:ext uri="{FF2B5EF4-FFF2-40B4-BE49-F238E27FC236}">
                  <a16:creationId xmlns:a16="http://schemas.microsoft.com/office/drawing/2014/main" id="{54566488-B42B-4B51-8CAF-DB227D04B67E}"/>
                </a:ext>
              </a:extLst>
            </p:cNvPr>
            <p:cNvSpPr/>
            <p:nvPr/>
          </p:nvSpPr>
          <p:spPr>
            <a:xfrm>
              <a:off x="2956814" y="1467034"/>
              <a:ext cx="983400" cy="236107"/>
            </a:xfrm>
            <a:prstGeom prst="rect">
              <a:avLst/>
            </a:prstGeom>
            <a:blipFill>
              <a:blip r:embed="rId12" cstate="print"/>
              <a:stretch>
                <a:fillRect/>
              </a:stretch>
            </a:blipFill>
          </p:spPr>
          <p:txBody>
            <a:bodyPr wrap="square" lIns="0" tIns="0" rIns="0" bIns="0" rtlCol="0"/>
            <a:lstStyle/>
            <a:p>
              <a:endParaRPr/>
            </a:p>
          </p:txBody>
        </p:sp>
        <p:sp>
          <p:nvSpPr>
            <p:cNvPr id="101" name="object 13">
              <a:extLst>
                <a:ext uri="{FF2B5EF4-FFF2-40B4-BE49-F238E27FC236}">
                  <a16:creationId xmlns:a16="http://schemas.microsoft.com/office/drawing/2014/main" id="{C2703A5B-274B-410F-AB7A-F9C188F667BA}"/>
                </a:ext>
              </a:extLst>
            </p:cNvPr>
            <p:cNvSpPr/>
            <p:nvPr/>
          </p:nvSpPr>
          <p:spPr>
            <a:xfrm>
              <a:off x="4753330" y="3529130"/>
              <a:ext cx="975800" cy="390090"/>
            </a:xfrm>
            <a:prstGeom prst="rect">
              <a:avLst/>
            </a:prstGeom>
            <a:blipFill>
              <a:blip r:embed="rId13" cstate="print"/>
              <a:stretch>
                <a:fillRect/>
              </a:stretch>
            </a:blipFill>
          </p:spPr>
          <p:txBody>
            <a:bodyPr wrap="square" lIns="0" tIns="0" rIns="0" bIns="0" rtlCol="0"/>
            <a:lstStyle/>
            <a:p>
              <a:endParaRPr/>
            </a:p>
          </p:txBody>
        </p:sp>
        <p:sp>
          <p:nvSpPr>
            <p:cNvPr id="102" name="object 14">
              <a:extLst>
                <a:ext uri="{FF2B5EF4-FFF2-40B4-BE49-F238E27FC236}">
                  <a16:creationId xmlns:a16="http://schemas.microsoft.com/office/drawing/2014/main" id="{19125E86-2DEB-401D-A67E-ECCBBFAAD26B}"/>
                </a:ext>
              </a:extLst>
            </p:cNvPr>
            <p:cNvSpPr/>
            <p:nvPr/>
          </p:nvSpPr>
          <p:spPr>
            <a:xfrm>
              <a:off x="4638622" y="2628326"/>
              <a:ext cx="1285410" cy="237390"/>
            </a:xfrm>
            <a:prstGeom prst="rect">
              <a:avLst/>
            </a:prstGeom>
            <a:blipFill>
              <a:blip r:embed="rId14" cstate="print"/>
              <a:stretch>
                <a:fillRect/>
              </a:stretch>
            </a:blipFill>
          </p:spPr>
          <p:txBody>
            <a:bodyPr wrap="square" lIns="0" tIns="0" rIns="0" bIns="0" rtlCol="0"/>
            <a:lstStyle/>
            <a:p>
              <a:endParaRPr/>
            </a:p>
          </p:txBody>
        </p:sp>
        <p:sp>
          <p:nvSpPr>
            <p:cNvPr id="103" name="object 15">
              <a:extLst>
                <a:ext uri="{FF2B5EF4-FFF2-40B4-BE49-F238E27FC236}">
                  <a16:creationId xmlns:a16="http://schemas.microsoft.com/office/drawing/2014/main" id="{6DD1FCD7-3E12-4D44-8CF6-46774E421B74}"/>
                </a:ext>
              </a:extLst>
            </p:cNvPr>
            <p:cNvSpPr/>
            <p:nvPr/>
          </p:nvSpPr>
          <p:spPr>
            <a:xfrm>
              <a:off x="4573634" y="2317793"/>
              <a:ext cx="1373631" cy="255355"/>
            </a:xfrm>
            <a:prstGeom prst="rect">
              <a:avLst/>
            </a:prstGeom>
            <a:blipFill>
              <a:blip r:embed="rId15" cstate="print"/>
              <a:stretch>
                <a:fillRect/>
              </a:stretch>
            </a:blipFill>
          </p:spPr>
          <p:txBody>
            <a:bodyPr wrap="square" lIns="0" tIns="0" rIns="0" bIns="0" rtlCol="0"/>
            <a:lstStyle/>
            <a:p>
              <a:endParaRPr/>
            </a:p>
          </p:txBody>
        </p:sp>
        <p:sp>
          <p:nvSpPr>
            <p:cNvPr id="104" name="object 16">
              <a:extLst>
                <a:ext uri="{FF2B5EF4-FFF2-40B4-BE49-F238E27FC236}">
                  <a16:creationId xmlns:a16="http://schemas.microsoft.com/office/drawing/2014/main" id="{5E3B3B6C-4DEA-4CCC-B2DC-6F0D8179B2B0}"/>
                </a:ext>
              </a:extLst>
            </p:cNvPr>
            <p:cNvSpPr/>
            <p:nvPr/>
          </p:nvSpPr>
          <p:spPr>
            <a:xfrm>
              <a:off x="6231246" y="1467034"/>
              <a:ext cx="1423671" cy="300268"/>
            </a:xfrm>
            <a:prstGeom prst="rect">
              <a:avLst/>
            </a:prstGeom>
            <a:blipFill>
              <a:blip r:embed="rId16" cstate="print"/>
              <a:stretch>
                <a:fillRect/>
              </a:stretch>
            </a:blipFill>
          </p:spPr>
          <p:txBody>
            <a:bodyPr wrap="square" lIns="0" tIns="0" rIns="0" bIns="0" rtlCol="0"/>
            <a:lstStyle/>
            <a:p>
              <a:endParaRPr/>
            </a:p>
          </p:txBody>
        </p:sp>
        <p:sp>
          <p:nvSpPr>
            <p:cNvPr id="105" name="object 17">
              <a:extLst>
                <a:ext uri="{FF2B5EF4-FFF2-40B4-BE49-F238E27FC236}">
                  <a16:creationId xmlns:a16="http://schemas.microsoft.com/office/drawing/2014/main" id="{FA946B80-BA2A-443C-80D6-F3E78A52A6C0}"/>
                </a:ext>
              </a:extLst>
            </p:cNvPr>
            <p:cNvSpPr/>
            <p:nvPr/>
          </p:nvSpPr>
          <p:spPr>
            <a:xfrm>
              <a:off x="2919466" y="4223339"/>
              <a:ext cx="1242702" cy="206594"/>
            </a:xfrm>
            <a:prstGeom prst="rect">
              <a:avLst/>
            </a:prstGeom>
            <a:blipFill>
              <a:blip r:embed="rId17" cstate="print"/>
              <a:stretch>
                <a:fillRect/>
              </a:stretch>
            </a:blipFill>
          </p:spPr>
          <p:txBody>
            <a:bodyPr wrap="square" lIns="0" tIns="0" rIns="0" bIns="0" rtlCol="0"/>
            <a:lstStyle/>
            <a:p>
              <a:endParaRPr/>
            </a:p>
          </p:txBody>
        </p:sp>
        <p:sp>
          <p:nvSpPr>
            <p:cNvPr id="106" name="object 18">
              <a:extLst>
                <a:ext uri="{FF2B5EF4-FFF2-40B4-BE49-F238E27FC236}">
                  <a16:creationId xmlns:a16="http://schemas.microsoft.com/office/drawing/2014/main" id="{CADD98F6-A807-478D-AE6C-114ED9DD5CBF}"/>
                </a:ext>
              </a:extLst>
            </p:cNvPr>
            <p:cNvSpPr/>
            <p:nvPr/>
          </p:nvSpPr>
          <p:spPr>
            <a:xfrm>
              <a:off x="6073759" y="1845578"/>
              <a:ext cx="632463" cy="250221"/>
            </a:xfrm>
            <a:prstGeom prst="rect">
              <a:avLst/>
            </a:prstGeom>
            <a:blipFill>
              <a:blip r:embed="rId18" cstate="print"/>
              <a:stretch>
                <a:fillRect/>
              </a:stretch>
            </a:blipFill>
          </p:spPr>
          <p:txBody>
            <a:bodyPr wrap="square" lIns="0" tIns="0" rIns="0" bIns="0" rtlCol="0"/>
            <a:lstStyle/>
            <a:p>
              <a:endParaRPr/>
            </a:p>
          </p:txBody>
        </p:sp>
        <p:sp>
          <p:nvSpPr>
            <p:cNvPr id="107" name="object 19">
              <a:extLst>
                <a:ext uri="{FF2B5EF4-FFF2-40B4-BE49-F238E27FC236}">
                  <a16:creationId xmlns:a16="http://schemas.microsoft.com/office/drawing/2014/main" id="{75BD72C1-4B37-4602-9D4F-A2ABD3005FBA}"/>
                </a:ext>
              </a:extLst>
            </p:cNvPr>
            <p:cNvSpPr/>
            <p:nvPr/>
          </p:nvSpPr>
          <p:spPr>
            <a:xfrm>
              <a:off x="6078054" y="2943992"/>
              <a:ext cx="1687868" cy="324648"/>
            </a:xfrm>
            <a:prstGeom prst="rect">
              <a:avLst/>
            </a:prstGeom>
            <a:blipFill>
              <a:blip r:embed="rId19" cstate="print"/>
              <a:stretch>
                <a:fillRect/>
              </a:stretch>
            </a:blipFill>
          </p:spPr>
          <p:txBody>
            <a:bodyPr wrap="square" lIns="0" tIns="0" rIns="0" bIns="0" rtlCol="0"/>
            <a:lstStyle/>
            <a:p>
              <a:endParaRPr/>
            </a:p>
          </p:txBody>
        </p:sp>
        <p:sp>
          <p:nvSpPr>
            <p:cNvPr id="108" name="object 20">
              <a:extLst>
                <a:ext uri="{FF2B5EF4-FFF2-40B4-BE49-F238E27FC236}">
                  <a16:creationId xmlns:a16="http://schemas.microsoft.com/office/drawing/2014/main" id="{54722C8C-5D60-4AF5-86F6-E4291A87EC55}"/>
                </a:ext>
              </a:extLst>
            </p:cNvPr>
            <p:cNvSpPr/>
            <p:nvPr/>
          </p:nvSpPr>
          <p:spPr>
            <a:xfrm>
              <a:off x="7812388" y="1419556"/>
              <a:ext cx="631172" cy="337479"/>
            </a:xfrm>
            <a:prstGeom prst="rect">
              <a:avLst/>
            </a:prstGeom>
            <a:blipFill>
              <a:blip r:embed="rId20" cstate="print"/>
              <a:stretch>
                <a:fillRect/>
              </a:stretch>
            </a:blipFill>
          </p:spPr>
          <p:txBody>
            <a:bodyPr wrap="square" lIns="0" tIns="0" rIns="0" bIns="0" rtlCol="0"/>
            <a:lstStyle/>
            <a:p>
              <a:endParaRPr/>
            </a:p>
          </p:txBody>
        </p:sp>
        <p:sp>
          <p:nvSpPr>
            <p:cNvPr id="109" name="object 21">
              <a:extLst>
                <a:ext uri="{FF2B5EF4-FFF2-40B4-BE49-F238E27FC236}">
                  <a16:creationId xmlns:a16="http://schemas.microsoft.com/office/drawing/2014/main" id="{4BD6BD18-A6AA-4904-89E1-D46534601010}"/>
                </a:ext>
              </a:extLst>
            </p:cNvPr>
            <p:cNvSpPr/>
            <p:nvPr/>
          </p:nvSpPr>
          <p:spPr>
            <a:xfrm>
              <a:off x="8440981" y="1478583"/>
              <a:ext cx="1019685" cy="261771"/>
            </a:xfrm>
            <a:prstGeom prst="rect">
              <a:avLst/>
            </a:prstGeom>
            <a:blipFill>
              <a:blip r:embed="rId21" cstate="print"/>
              <a:stretch>
                <a:fillRect/>
              </a:stretch>
            </a:blipFill>
          </p:spPr>
          <p:txBody>
            <a:bodyPr wrap="square" lIns="0" tIns="0" rIns="0" bIns="0" rtlCol="0"/>
            <a:lstStyle/>
            <a:p>
              <a:endParaRPr/>
            </a:p>
          </p:txBody>
        </p:sp>
        <p:sp>
          <p:nvSpPr>
            <p:cNvPr id="110" name="object 22">
              <a:extLst>
                <a:ext uri="{FF2B5EF4-FFF2-40B4-BE49-F238E27FC236}">
                  <a16:creationId xmlns:a16="http://schemas.microsoft.com/office/drawing/2014/main" id="{3C343691-96DA-4A6F-83E5-6F9206B24DAF}"/>
                </a:ext>
              </a:extLst>
            </p:cNvPr>
            <p:cNvSpPr/>
            <p:nvPr/>
          </p:nvSpPr>
          <p:spPr>
            <a:xfrm>
              <a:off x="4754970" y="2968373"/>
              <a:ext cx="1034826" cy="375974"/>
            </a:xfrm>
            <a:prstGeom prst="rect">
              <a:avLst/>
            </a:prstGeom>
            <a:blipFill>
              <a:blip r:embed="rId22" cstate="print"/>
              <a:stretch>
                <a:fillRect/>
              </a:stretch>
            </a:blipFill>
          </p:spPr>
          <p:txBody>
            <a:bodyPr wrap="square" lIns="0" tIns="0" rIns="0" bIns="0" rtlCol="0"/>
            <a:lstStyle/>
            <a:p>
              <a:endParaRPr/>
            </a:p>
          </p:txBody>
        </p:sp>
        <p:sp>
          <p:nvSpPr>
            <p:cNvPr id="111" name="object 23">
              <a:extLst>
                <a:ext uri="{FF2B5EF4-FFF2-40B4-BE49-F238E27FC236}">
                  <a16:creationId xmlns:a16="http://schemas.microsoft.com/office/drawing/2014/main" id="{77E931FB-FC98-42F6-9B4B-4C2B4DD04740}"/>
                </a:ext>
              </a:extLst>
            </p:cNvPr>
            <p:cNvSpPr/>
            <p:nvPr/>
          </p:nvSpPr>
          <p:spPr>
            <a:xfrm>
              <a:off x="7767665" y="2525671"/>
              <a:ext cx="740432" cy="269469"/>
            </a:xfrm>
            <a:prstGeom prst="rect">
              <a:avLst/>
            </a:prstGeom>
            <a:blipFill>
              <a:blip r:embed="rId23" cstate="print"/>
              <a:stretch>
                <a:fillRect/>
              </a:stretch>
            </a:blipFill>
          </p:spPr>
          <p:txBody>
            <a:bodyPr wrap="square" lIns="0" tIns="0" rIns="0" bIns="0" rtlCol="0"/>
            <a:lstStyle/>
            <a:p>
              <a:endParaRPr/>
            </a:p>
          </p:txBody>
        </p:sp>
        <p:sp>
          <p:nvSpPr>
            <p:cNvPr id="112" name="object 24">
              <a:extLst>
                <a:ext uri="{FF2B5EF4-FFF2-40B4-BE49-F238E27FC236}">
                  <a16:creationId xmlns:a16="http://schemas.microsoft.com/office/drawing/2014/main" id="{DF6822EC-8CCA-4F7A-A6E4-1F01B82E2E1A}"/>
                </a:ext>
              </a:extLst>
            </p:cNvPr>
            <p:cNvSpPr/>
            <p:nvPr/>
          </p:nvSpPr>
          <p:spPr>
            <a:xfrm>
              <a:off x="6342074" y="2148412"/>
              <a:ext cx="835268" cy="424737"/>
            </a:xfrm>
            <a:prstGeom prst="rect">
              <a:avLst/>
            </a:prstGeom>
            <a:blipFill>
              <a:blip r:embed="rId24" cstate="print"/>
              <a:stretch>
                <a:fillRect/>
              </a:stretch>
            </a:blipFill>
          </p:spPr>
          <p:txBody>
            <a:bodyPr wrap="square" lIns="0" tIns="0" rIns="0" bIns="0" rtlCol="0"/>
            <a:lstStyle/>
            <a:p>
              <a:endParaRPr/>
            </a:p>
          </p:txBody>
        </p:sp>
        <p:sp>
          <p:nvSpPr>
            <p:cNvPr id="113" name="object 25">
              <a:extLst>
                <a:ext uri="{FF2B5EF4-FFF2-40B4-BE49-F238E27FC236}">
                  <a16:creationId xmlns:a16="http://schemas.microsoft.com/office/drawing/2014/main" id="{C0A606C8-6A3A-4E14-92DF-8EE385CD1725}"/>
                </a:ext>
              </a:extLst>
            </p:cNvPr>
            <p:cNvSpPr/>
            <p:nvPr/>
          </p:nvSpPr>
          <p:spPr>
            <a:xfrm>
              <a:off x="6309190" y="2653990"/>
              <a:ext cx="1232141" cy="200178"/>
            </a:xfrm>
            <a:prstGeom prst="rect">
              <a:avLst/>
            </a:prstGeom>
            <a:blipFill>
              <a:blip r:embed="rId25" cstate="print"/>
              <a:stretch>
                <a:fillRect/>
              </a:stretch>
            </a:blipFill>
          </p:spPr>
          <p:txBody>
            <a:bodyPr wrap="square" lIns="0" tIns="0" rIns="0" bIns="0" rtlCol="0"/>
            <a:lstStyle/>
            <a:p>
              <a:endParaRPr/>
            </a:p>
          </p:txBody>
        </p:sp>
        <p:sp>
          <p:nvSpPr>
            <p:cNvPr id="114" name="object 26">
              <a:extLst>
                <a:ext uri="{FF2B5EF4-FFF2-40B4-BE49-F238E27FC236}">
                  <a16:creationId xmlns:a16="http://schemas.microsoft.com/office/drawing/2014/main" id="{AE53E5F8-CE6D-42D0-A304-80EAA260F525}"/>
                </a:ext>
              </a:extLst>
            </p:cNvPr>
            <p:cNvSpPr/>
            <p:nvPr/>
          </p:nvSpPr>
          <p:spPr>
            <a:xfrm>
              <a:off x="7856274" y="2874700"/>
              <a:ext cx="1068734" cy="313099"/>
            </a:xfrm>
            <a:prstGeom prst="rect">
              <a:avLst/>
            </a:prstGeom>
            <a:blipFill>
              <a:blip r:embed="rId26" cstate="print"/>
              <a:stretch>
                <a:fillRect/>
              </a:stretch>
            </a:blipFill>
          </p:spPr>
          <p:txBody>
            <a:bodyPr wrap="square" lIns="0" tIns="0" rIns="0" bIns="0" rtlCol="0"/>
            <a:lstStyle/>
            <a:p>
              <a:endParaRPr/>
            </a:p>
          </p:txBody>
        </p:sp>
        <p:sp>
          <p:nvSpPr>
            <p:cNvPr id="115" name="object 27">
              <a:extLst>
                <a:ext uri="{FF2B5EF4-FFF2-40B4-BE49-F238E27FC236}">
                  <a16:creationId xmlns:a16="http://schemas.microsoft.com/office/drawing/2014/main" id="{133F4B1F-58B3-4950-9528-004ECEE8CAA9}"/>
                </a:ext>
              </a:extLst>
            </p:cNvPr>
            <p:cNvSpPr/>
            <p:nvPr/>
          </p:nvSpPr>
          <p:spPr>
            <a:xfrm>
              <a:off x="7877996" y="3586873"/>
              <a:ext cx="1043139" cy="313099"/>
            </a:xfrm>
            <a:prstGeom prst="rect">
              <a:avLst/>
            </a:prstGeom>
            <a:blipFill>
              <a:blip r:embed="rId27" cstate="print"/>
              <a:stretch>
                <a:fillRect/>
              </a:stretch>
            </a:blipFill>
          </p:spPr>
          <p:txBody>
            <a:bodyPr wrap="square" lIns="0" tIns="0" rIns="0" bIns="0" rtlCol="0"/>
            <a:lstStyle/>
            <a:p>
              <a:endParaRPr/>
            </a:p>
          </p:txBody>
        </p:sp>
        <p:sp>
          <p:nvSpPr>
            <p:cNvPr id="116" name="object 28">
              <a:extLst>
                <a:ext uri="{FF2B5EF4-FFF2-40B4-BE49-F238E27FC236}">
                  <a16:creationId xmlns:a16="http://schemas.microsoft.com/office/drawing/2014/main" id="{D09355E3-058B-4C2F-8800-82D453A419FD}"/>
                </a:ext>
              </a:extLst>
            </p:cNvPr>
            <p:cNvSpPr/>
            <p:nvPr/>
          </p:nvSpPr>
          <p:spPr>
            <a:xfrm>
              <a:off x="6366655" y="3411076"/>
              <a:ext cx="712590" cy="224558"/>
            </a:xfrm>
            <a:prstGeom prst="rect">
              <a:avLst/>
            </a:prstGeom>
            <a:blipFill>
              <a:blip r:embed="rId28" cstate="print"/>
              <a:stretch>
                <a:fillRect/>
              </a:stretch>
            </a:blipFill>
          </p:spPr>
          <p:txBody>
            <a:bodyPr wrap="square" lIns="0" tIns="0" rIns="0" bIns="0" rtlCol="0"/>
            <a:lstStyle/>
            <a:p>
              <a:endParaRPr/>
            </a:p>
          </p:txBody>
        </p:sp>
        <p:sp>
          <p:nvSpPr>
            <p:cNvPr id="117" name="object 29">
              <a:extLst>
                <a:ext uri="{FF2B5EF4-FFF2-40B4-BE49-F238E27FC236}">
                  <a16:creationId xmlns:a16="http://schemas.microsoft.com/office/drawing/2014/main" id="{380C36E5-FB8D-4206-8736-634678A3F9EA}"/>
                </a:ext>
              </a:extLst>
            </p:cNvPr>
            <p:cNvSpPr/>
            <p:nvPr/>
          </p:nvSpPr>
          <p:spPr>
            <a:xfrm>
              <a:off x="6291896" y="3783202"/>
              <a:ext cx="1249437" cy="242523"/>
            </a:xfrm>
            <a:prstGeom prst="rect">
              <a:avLst/>
            </a:prstGeom>
            <a:blipFill>
              <a:blip r:embed="rId29" cstate="print"/>
              <a:stretch>
                <a:fillRect/>
              </a:stretch>
            </a:blipFill>
          </p:spPr>
          <p:txBody>
            <a:bodyPr wrap="square" lIns="0" tIns="0" rIns="0" bIns="0" rtlCol="0"/>
            <a:lstStyle/>
            <a:p>
              <a:endParaRPr/>
            </a:p>
          </p:txBody>
        </p:sp>
        <p:sp>
          <p:nvSpPr>
            <p:cNvPr id="118" name="object 30">
              <a:extLst>
                <a:ext uri="{FF2B5EF4-FFF2-40B4-BE49-F238E27FC236}">
                  <a16:creationId xmlns:a16="http://schemas.microsoft.com/office/drawing/2014/main" id="{C9F847C0-4CA0-403F-823D-E97A113CC538}"/>
                </a:ext>
              </a:extLst>
            </p:cNvPr>
            <p:cNvSpPr/>
            <p:nvPr/>
          </p:nvSpPr>
          <p:spPr>
            <a:xfrm>
              <a:off x="7904033" y="4007762"/>
              <a:ext cx="1177156" cy="406772"/>
            </a:xfrm>
            <a:prstGeom prst="rect">
              <a:avLst/>
            </a:prstGeom>
            <a:blipFill>
              <a:blip r:embed="rId30" cstate="print"/>
              <a:stretch>
                <a:fillRect/>
              </a:stretch>
            </a:blipFill>
          </p:spPr>
          <p:txBody>
            <a:bodyPr wrap="square" lIns="0" tIns="0" rIns="0" bIns="0" rtlCol="0"/>
            <a:lstStyle/>
            <a:p>
              <a:endParaRPr/>
            </a:p>
          </p:txBody>
        </p:sp>
        <p:sp>
          <p:nvSpPr>
            <p:cNvPr id="119" name="object 31">
              <a:extLst>
                <a:ext uri="{FF2B5EF4-FFF2-40B4-BE49-F238E27FC236}">
                  <a16:creationId xmlns:a16="http://schemas.microsoft.com/office/drawing/2014/main" id="{8F7EB8D5-D698-4778-AC48-946AD23B6784}"/>
                </a:ext>
              </a:extLst>
            </p:cNvPr>
            <p:cNvSpPr/>
            <p:nvPr/>
          </p:nvSpPr>
          <p:spPr>
            <a:xfrm>
              <a:off x="6302890" y="4145247"/>
              <a:ext cx="1307245" cy="218142"/>
            </a:xfrm>
            <a:prstGeom prst="rect">
              <a:avLst/>
            </a:prstGeom>
            <a:blipFill>
              <a:blip r:embed="rId31" cstate="print"/>
              <a:stretch>
                <a:fillRect/>
              </a:stretch>
            </a:blipFill>
          </p:spPr>
          <p:txBody>
            <a:bodyPr wrap="square" lIns="0" tIns="0" rIns="0" bIns="0" rtlCol="0"/>
            <a:lstStyle/>
            <a:p>
              <a:endParaRPr/>
            </a:p>
          </p:txBody>
        </p:sp>
        <p:sp>
          <p:nvSpPr>
            <p:cNvPr id="120" name="object 32">
              <a:extLst>
                <a:ext uri="{FF2B5EF4-FFF2-40B4-BE49-F238E27FC236}">
                  <a16:creationId xmlns:a16="http://schemas.microsoft.com/office/drawing/2014/main" id="{990CF4E3-0206-4897-A79F-B219B7B176C3}"/>
                </a:ext>
              </a:extLst>
            </p:cNvPr>
            <p:cNvSpPr/>
            <p:nvPr/>
          </p:nvSpPr>
          <p:spPr>
            <a:xfrm>
              <a:off x="7339180" y="2234385"/>
              <a:ext cx="1334133" cy="238672"/>
            </a:xfrm>
            <a:prstGeom prst="rect">
              <a:avLst/>
            </a:prstGeom>
            <a:blipFill>
              <a:blip r:embed="rId32" cstate="print"/>
              <a:stretch>
                <a:fillRect/>
              </a:stretch>
            </a:blipFill>
          </p:spPr>
          <p:txBody>
            <a:bodyPr wrap="square" lIns="0" tIns="0" rIns="0" bIns="0" rtlCol="0"/>
            <a:lstStyle/>
            <a:p>
              <a:endParaRPr/>
            </a:p>
          </p:txBody>
        </p:sp>
        <p:sp>
          <p:nvSpPr>
            <p:cNvPr id="121" name="object 33">
              <a:extLst>
                <a:ext uri="{FF2B5EF4-FFF2-40B4-BE49-F238E27FC236}">
                  <a16:creationId xmlns:a16="http://schemas.microsoft.com/office/drawing/2014/main" id="{D9CD75FA-9105-4872-8B83-8DD5AC01A100}"/>
                </a:ext>
              </a:extLst>
            </p:cNvPr>
            <p:cNvSpPr/>
            <p:nvPr/>
          </p:nvSpPr>
          <p:spPr>
            <a:xfrm>
              <a:off x="6908606" y="1891772"/>
              <a:ext cx="1107719" cy="180930"/>
            </a:xfrm>
            <a:prstGeom prst="rect">
              <a:avLst/>
            </a:prstGeom>
            <a:blipFill>
              <a:blip r:embed="rId33" cstate="print"/>
              <a:stretch>
                <a:fillRect/>
              </a:stretch>
            </a:blipFill>
          </p:spPr>
          <p:txBody>
            <a:bodyPr wrap="square" lIns="0" tIns="0" rIns="0" bIns="0" rtlCol="0"/>
            <a:lstStyle/>
            <a:p>
              <a:endParaRPr/>
            </a:p>
          </p:txBody>
        </p:sp>
      </p:grpSp>
      <p:sp>
        <p:nvSpPr>
          <p:cNvPr id="122" name="文本框 121">
            <a:extLst>
              <a:ext uri="{FF2B5EF4-FFF2-40B4-BE49-F238E27FC236}">
                <a16:creationId xmlns:a16="http://schemas.microsoft.com/office/drawing/2014/main" id="{BFE89B82-E4ED-4228-9CB3-4BCA24C80683}"/>
              </a:ext>
            </a:extLst>
          </p:cNvPr>
          <p:cNvSpPr txBox="1"/>
          <p:nvPr/>
        </p:nvSpPr>
        <p:spPr>
          <a:xfrm>
            <a:off x="7911541" y="4629010"/>
            <a:ext cx="3081106" cy="413831"/>
          </a:xfrm>
          <a:prstGeom prst="rect">
            <a:avLst/>
          </a:prstGeom>
          <a:noFill/>
        </p:spPr>
        <p:txBody>
          <a:bodyPr wrap="square">
            <a:spAutoFit/>
          </a:bodyPr>
          <a:lstStyle/>
          <a:p>
            <a:pPr marL="12700" marR="5080">
              <a:lnSpc>
                <a:spcPct val="150000"/>
              </a:lnSpc>
              <a:spcBef>
                <a:spcPts val="800"/>
              </a:spcBef>
              <a:buClr>
                <a:srgbClr val="0070C0"/>
              </a:buClr>
              <a:tabLst>
                <a:tab pos="275590" algn="l"/>
                <a:tab pos="276225" algn="l"/>
              </a:tabLst>
            </a:pPr>
            <a:r>
              <a:rPr lang="zh-CN" altLang="en-US" sz="1600" dirty="0">
                <a:cs typeface="+mn-ea"/>
                <a:sym typeface="+mn-lt"/>
              </a:rPr>
              <a:t>敏捷开发的应用</a:t>
            </a:r>
          </a:p>
        </p:txBody>
      </p:sp>
      <p:sp>
        <p:nvSpPr>
          <p:cNvPr id="60" name="矩形 4">
            <a:extLst>
              <a:ext uri="{FF2B5EF4-FFF2-40B4-BE49-F238E27FC236}">
                <a16:creationId xmlns:a16="http://schemas.microsoft.com/office/drawing/2014/main" id="{17ECB8E8-DEFD-44FC-A717-26304511A0F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1" name="直接连接符 60">
            <a:extLst>
              <a:ext uri="{FF2B5EF4-FFF2-40B4-BE49-F238E27FC236}">
                <a16:creationId xmlns:a16="http://schemas.microsoft.com/office/drawing/2014/main" id="{CF6314CA-9443-4ECF-B135-B9C5B5C8C3B7}"/>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ED73FB55-D037-4F01-A233-35212CE590A8}"/>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3" name="TextBox 6">
            <a:extLst>
              <a:ext uri="{FF2B5EF4-FFF2-40B4-BE49-F238E27FC236}">
                <a16:creationId xmlns:a16="http://schemas.microsoft.com/office/drawing/2014/main" id="{7F2D6F02-BA52-4BBE-AD4F-D6825E4587D2}"/>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4" name="TextBox 7">
            <a:extLst>
              <a:ext uri="{FF2B5EF4-FFF2-40B4-BE49-F238E27FC236}">
                <a16:creationId xmlns:a16="http://schemas.microsoft.com/office/drawing/2014/main" id="{7995A45A-D208-46C5-8C07-C7ED6347378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5" name="TextBox 9">
            <a:extLst>
              <a:ext uri="{FF2B5EF4-FFF2-40B4-BE49-F238E27FC236}">
                <a16:creationId xmlns:a16="http://schemas.microsoft.com/office/drawing/2014/main" id="{E8B946E8-11A6-44FA-9978-C53D766A5B2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6" name="TextBox 10">
            <a:extLst>
              <a:ext uri="{FF2B5EF4-FFF2-40B4-BE49-F238E27FC236}">
                <a16:creationId xmlns:a16="http://schemas.microsoft.com/office/drawing/2014/main" id="{A73B04DD-2AB9-4F1F-9A30-506575C2F58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7" name="直接连接符 66">
            <a:extLst>
              <a:ext uri="{FF2B5EF4-FFF2-40B4-BE49-F238E27FC236}">
                <a16:creationId xmlns:a16="http://schemas.microsoft.com/office/drawing/2014/main" id="{F98990F7-D2F9-4649-9DE7-89CD4CB4538C}"/>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3BDBBCF-3CC1-424F-9F99-327C14AD7FA1}"/>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ED84F53B-E416-46F7-8DD9-CB694D867BFE}"/>
              </a:ext>
            </a:extLst>
          </p:cNvPr>
          <p:cNvPicPr>
            <a:picLocks noChangeAspect="1"/>
          </p:cNvPicPr>
          <p:nvPr/>
        </p:nvPicPr>
        <p:blipFill>
          <a:blip r:embed="rId34"/>
          <a:stretch>
            <a:fillRect/>
          </a:stretch>
        </p:blipFill>
        <p:spPr>
          <a:xfrm>
            <a:off x="0" y="19050"/>
            <a:ext cx="791210" cy="715645"/>
          </a:xfrm>
          <a:prstGeom prst="rect">
            <a:avLst/>
          </a:prstGeom>
        </p:spPr>
      </p:pic>
      <p:sp>
        <p:nvSpPr>
          <p:cNvPr id="71" name="TextBox 7">
            <a:extLst>
              <a:ext uri="{FF2B5EF4-FFF2-40B4-BE49-F238E27FC236}">
                <a16:creationId xmlns:a16="http://schemas.microsoft.com/office/drawing/2014/main" id="{B55A6C84-09B8-4825-A822-66F4756BF799}"/>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79920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0E60C400-6F59-473F-A77A-7B15373A1CAF}"/>
              </a:ext>
            </a:extLst>
          </p:cNvPr>
          <p:cNvSpPr txBox="1"/>
          <p:nvPr/>
        </p:nvSpPr>
        <p:spPr>
          <a:xfrm>
            <a:off x="6261999" y="1790407"/>
            <a:ext cx="5907265"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effectLst/>
                <a:latin typeface="+mn-ea"/>
              </a:rPr>
              <a:t>极限编程（</a:t>
            </a:r>
            <a:r>
              <a:rPr lang="en-US" altLang="zh-CN" sz="2400" kern="100" dirty="0">
                <a:effectLst/>
                <a:latin typeface="+mn-ea"/>
              </a:rPr>
              <a:t>Xtreme Programming</a:t>
            </a:r>
            <a:r>
              <a:rPr lang="zh-CN" altLang="en-US" sz="2400" kern="100" dirty="0">
                <a:effectLst/>
                <a:latin typeface="+mn-ea"/>
              </a:rPr>
              <a:t>，</a:t>
            </a:r>
            <a:r>
              <a:rPr lang="en-US" altLang="zh-CN" sz="2400" kern="100" dirty="0">
                <a:effectLst/>
                <a:latin typeface="+mn-ea"/>
              </a:rPr>
              <a:t>XP</a:t>
            </a:r>
            <a:r>
              <a:rPr lang="zh-CN" altLang="en-US" sz="2400" kern="100" dirty="0">
                <a:effectLst/>
                <a:latin typeface="+mn-ea"/>
              </a:rPr>
              <a:t>）是</a:t>
            </a:r>
            <a:r>
              <a:rPr lang="zh-CN" altLang="en-US" sz="2400" kern="100" dirty="0">
                <a:solidFill>
                  <a:srgbClr val="C00000"/>
                </a:solidFill>
                <a:effectLst/>
                <a:latin typeface="+mn-ea"/>
              </a:rPr>
              <a:t>敏捷方法的</a:t>
            </a:r>
            <a:r>
              <a:rPr lang="zh-CN" altLang="en-US" sz="2400" kern="100" dirty="0">
                <a:effectLst/>
                <a:latin typeface="+mn-ea"/>
              </a:rPr>
              <a:t>一种，专注于提高编码质量和开发速度。</a:t>
            </a:r>
            <a:endParaRPr lang="en-US" altLang="zh-CN" sz="2400" kern="100" dirty="0">
              <a:latin typeface="+mn-ea"/>
            </a:endParaRPr>
          </a:p>
          <a:p>
            <a:pPr marL="342900" indent="-342900">
              <a:lnSpc>
                <a:spcPct val="150000"/>
              </a:lnSpc>
              <a:buClr>
                <a:srgbClr val="0054A3"/>
              </a:buClr>
              <a:buFont typeface="Wingdings" panose="05000000000000000000" pitchFamily="2" charset="2"/>
              <a:buChar char="p"/>
            </a:pPr>
            <a:r>
              <a:rPr lang="en-US" altLang="zh-CN" sz="2400" kern="100" dirty="0">
                <a:latin typeface="+mn-ea"/>
              </a:rPr>
              <a:t>XP</a:t>
            </a:r>
            <a:r>
              <a:rPr lang="zh-CN" altLang="en-US" sz="2400" kern="100" dirty="0">
                <a:latin typeface="+mn-ea"/>
              </a:rPr>
              <a:t>强调</a:t>
            </a:r>
            <a:r>
              <a:rPr lang="zh-CN" altLang="en-US" sz="2400" kern="100" dirty="0">
                <a:solidFill>
                  <a:srgbClr val="C00000"/>
                </a:solidFill>
                <a:latin typeface="+mn-ea"/>
              </a:rPr>
              <a:t>团队协作、简单设计、持续集成和测试驱动开发</a:t>
            </a:r>
            <a:r>
              <a:rPr lang="zh-CN" altLang="en-US" sz="2400" kern="100" dirty="0">
                <a:latin typeface="+mn-ea"/>
              </a:rPr>
              <a:t>。它孤立开发者成对编程、频繁交付可工作软件版本，并在客户需求变化时快速响应。</a:t>
            </a:r>
            <a:endParaRPr lang="en-US" altLang="zh-CN" sz="2400" kern="100" dirty="0">
              <a:latin typeface="+mn-ea"/>
            </a:endParaRPr>
          </a:p>
        </p:txBody>
      </p:sp>
      <p:sp>
        <p:nvSpPr>
          <p:cNvPr id="44" name="TextBox 6">
            <a:extLst>
              <a:ext uri="{FF2B5EF4-FFF2-40B4-BE49-F238E27FC236}">
                <a16:creationId xmlns:a16="http://schemas.microsoft.com/office/drawing/2014/main" id="{AEFA926D-029B-4A06-8C89-8CAAC66C719C}"/>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45" name="Rectangle 3">
            <a:extLst>
              <a:ext uri="{FF2B5EF4-FFF2-40B4-BE49-F238E27FC236}">
                <a16:creationId xmlns:a16="http://schemas.microsoft.com/office/drawing/2014/main" id="{2E9003F2-195E-44A3-B415-F46DE1449BF9}"/>
              </a:ext>
            </a:extLst>
          </p:cNvPr>
          <p:cNvSpPr>
            <a:spLocks noGrp="1"/>
          </p:cNvSpPr>
          <p:nvPr/>
        </p:nvSpPr>
        <p:spPr>
          <a:xfrm>
            <a:off x="848773" y="2080553"/>
            <a:ext cx="5052352" cy="3303462"/>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highlight>
                  <a:srgbClr val="FFFF00"/>
                </a:highlight>
                <a:cs typeface="+mn-ea"/>
                <a:sym typeface="+mn-lt"/>
              </a:rPr>
              <a:t>敏捷过程</a:t>
            </a:r>
            <a:r>
              <a:rPr lang="zh-CN" altLang="en-US" sz="2400" dirty="0">
                <a:solidFill>
                  <a:srgbClr val="0000CC"/>
                </a:solidFill>
                <a:cs typeface="+mn-ea"/>
                <a:sym typeface="+mn-lt"/>
              </a:rPr>
              <a:t>（</a:t>
            </a:r>
            <a:r>
              <a:rPr lang="en-US" altLang="zh-CN" sz="2400" dirty="0">
                <a:solidFill>
                  <a:srgbClr val="0000CC"/>
                </a:solidFill>
                <a:cs typeface="+mn-ea"/>
                <a:sym typeface="+mn-lt"/>
              </a:rPr>
              <a:t>Agile Process</a:t>
            </a:r>
            <a:r>
              <a:rPr lang="zh-CN" altLang="en-US" sz="2400" dirty="0">
                <a:solidFill>
                  <a:srgbClr val="0000CC"/>
                </a:solidFill>
                <a:cs typeface="+mn-ea"/>
                <a:sym typeface="+mn-lt"/>
              </a:rPr>
              <a:t>）旨在通过</a:t>
            </a:r>
            <a:r>
              <a:rPr lang="zh-CN" altLang="en-US" sz="2400" dirty="0">
                <a:solidFill>
                  <a:srgbClr val="0000CC"/>
                </a:solidFill>
                <a:highlight>
                  <a:srgbClr val="FFFF00"/>
                </a:highlight>
                <a:cs typeface="+mn-ea"/>
                <a:sym typeface="+mn-lt"/>
              </a:rPr>
              <a:t>持续的合作、灵活性和快速反馈</a:t>
            </a:r>
            <a:r>
              <a:rPr lang="zh-CN" altLang="en-US" sz="2400" dirty="0">
                <a:solidFill>
                  <a:srgbClr val="0000CC"/>
                </a:solidFill>
                <a:cs typeface="+mn-ea"/>
                <a:sym typeface="+mn-lt"/>
              </a:rPr>
              <a:t>来适应需求变化。强调</a:t>
            </a:r>
            <a:r>
              <a:rPr lang="zh-CN" altLang="en-US" sz="2400" dirty="0">
                <a:solidFill>
                  <a:srgbClr val="0000CC"/>
                </a:solidFill>
                <a:highlight>
                  <a:srgbClr val="FFFF00"/>
                </a:highlight>
                <a:cs typeface="+mn-ea"/>
                <a:sym typeface="+mn-lt"/>
              </a:rPr>
              <a:t>团队协作、自我组织和持续改进</a:t>
            </a:r>
            <a:r>
              <a:rPr lang="zh-CN" altLang="en-US" sz="2400" dirty="0">
                <a:solidFill>
                  <a:srgbClr val="0000CC"/>
                </a:solidFill>
                <a:cs typeface="+mn-ea"/>
                <a:sym typeface="+mn-lt"/>
              </a:rPr>
              <a:t>，将开发过程分解成小而可管理的阶段，称为迭代。</a:t>
            </a:r>
          </a:p>
        </p:txBody>
      </p:sp>
      <p:sp>
        <p:nvSpPr>
          <p:cNvPr id="35" name="矩形 4">
            <a:extLst>
              <a:ext uri="{FF2B5EF4-FFF2-40B4-BE49-F238E27FC236}">
                <a16:creationId xmlns:a16="http://schemas.microsoft.com/office/drawing/2014/main" id="{40B71355-7F62-40DB-949C-32495C6F16F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6" name="直接连接符 45">
            <a:extLst>
              <a:ext uri="{FF2B5EF4-FFF2-40B4-BE49-F238E27FC236}">
                <a16:creationId xmlns:a16="http://schemas.microsoft.com/office/drawing/2014/main" id="{E1E1049E-DF45-4F0B-A0E4-771DBB98DD8F}"/>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2919DE5A-6D0E-48E5-9479-BF83021FA477}"/>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8" name="TextBox 6">
            <a:extLst>
              <a:ext uri="{FF2B5EF4-FFF2-40B4-BE49-F238E27FC236}">
                <a16:creationId xmlns:a16="http://schemas.microsoft.com/office/drawing/2014/main" id="{D32D1496-8343-4E46-BE7B-448852389B9C}"/>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9" name="TextBox 7">
            <a:extLst>
              <a:ext uri="{FF2B5EF4-FFF2-40B4-BE49-F238E27FC236}">
                <a16:creationId xmlns:a16="http://schemas.microsoft.com/office/drawing/2014/main" id="{C042751C-357A-4F84-94D1-69D0B6A371BF}"/>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0" name="TextBox 9">
            <a:extLst>
              <a:ext uri="{FF2B5EF4-FFF2-40B4-BE49-F238E27FC236}">
                <a16:creationId xmlns:a16="http://schemas.microsoft.com/office/drawing/2014/main" id="{C57329F9-0EBA-43B3-80F2-5224C85E0D30}"/>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1" name="TextBox 10">
            <a:extLst>
              <a:ext uri="{FF2B5EF4-FFF2-40B4-BE49-F238E27FC236}">
                <a16:creationId xmlns:a16="http://schemas.microsoft.com/office/drawing/2014/main" id="{9AB281F6-8287-4131-B348-86BC8F4EF4F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2" name="直接连接符 51">
            <a:extLst>
              <a:ext uri="{FF2B5EF4-FFF2-40B4-BE49-F238E27FC236}">
                <a16:creationId xmlns:a16="http://schemas.microsoft.com/office/drawing/2014/main" id="{5BD1855D-2AFB-43BF-B6F2-7A74CADCE6EE}"/>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68EA4E4-DAF6-4281-9BE5-FFAFB6A2905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1768C669-7684-4085-8D5A-74AB0DAD537A}"/>
              </a:ext>
            </a:extLst>
          </p:cNvPr>
          <p:cNvPicPr>
            <a:picLocks noChangeAspect="1"/>
          </p:cNvPicPr>
          <p:nvPr/>
        </p:nvPicPr>
        <p:blipFill>
          <a:blip r:embed="rId3"/>
          <a:stretch>
            <a:fillRect/>
          </a:stretch>
        </p:blipFill>
        <p:spPr>
          <a:xfrm>
            <a:off x="0" y="19050"/>
            <a:ext cx="791210" cy="715645"/>
          </a:xfrm>
          <a:prstGeom prst="rect">
            <a:avLst/>
          </a:prstGeom>
        </p:spPr>
      </p:pic>
      <p:sp>
        <p:nvSpPr>
          <p:cNvPr id="55" name="TextBox 7">
            <a:extLst>
              <a:ext uri="{FF2B5EF4-FFF2-40B4-BE49-F238E27FC236}">
                <a16:creationId xmlns:a16="http://schemas.microsoft.com/office/drawing/2014/main" id="{93E1F24E-D4DA-4AD5-A0A8-A1B74E38B14D}"/>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798003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3">
            <a:extLst>
              <a:ext uri="{FF2B5EF4-FFF2-40B4-BE49-F238E27FC236}">
                <a16:creationId xmlns:a16="http://schemas.microsoft.com/office/drawing/2014/main" id="{72D3D23A-8FEB-410A-8C3C-094C2FCFB0A8}"/>
              </a:ext>
            </a:extLst>
          </p:cNvPr>
          <p:cNvSpPr/>
          <p:nvPr/>
        </p:nvSpPr>
        <p:spPr>
          <a:xfrm>
            <a:off x="2241565" y="2404465"/>
            <a:ext cx="7161814" cy="3975023"/>
          </a:xfrm>
          <a:prstGeom prst="rect">
            <a:avLst/>
          </a:prstGeom>
          <a:blipFill>
            <a:blip r:embed="rId3" cstate="print"/>
            <a:stretch>
              <a:fillRect/>
            </a:stretch>
          </a:blipFill>
        </p:spPr>
        <p:txBody>
          <a:bodyPr wrap="square" lIns="0" tIns="0" rIns="0" bIns="0" rtlCol="0"/>
          <a:lstStyle/>
          <a:p>
            <a:endParaRPr dirty="0">
              <a:cs typeface="+mn-ea"/>
              <a:sym typeface="+mn-lt"/>
            </a:endParaRPr>
          </a:p>
        </p:txBody>
      </p:sp>
      <p:sp>
        <p:nvSpPr>
          <p:cNvPr id="44" name="文本框 43">
            <a:extLst>
              <a:ext uri="{FF2B5EF4-FFF2-40B4-BE49-F238E27FC236}">
                <a16:creationId xmlns:a16="http://schemas.microsoft.com/office/drawing/2014/main" id="{CF639395-8BD4-47CF-B2DE-F1497C2F5146}"/>
              </a:ext>
            </a:extLst>
          </p:cNvPr>
          <p:cNvSpPr txBox="1"/>
          <p:nvPr/>
        </p:nvSpPr>
        <p:spPr>
          <a:xfrm>
            <a:off x="584713" y="1725958"/>
            <a:ext cx="10455418" cy="559769"/>
          </a:xfrm>
          <a:prstGeom prst="rect">
            <a:avLst/>
          </a:prstGeom>
          <a:noFill/>
        </p:spPr>
        <p:txBody>
          <a:bodyPr wrap="square">
            <a:spAutoFit/>
          </a:bodyPr>
          <a:lstStyle/>
          <a:p>
            <a:pPr>
              <a:lnSpc>
                <a:spcPct val="150000"/>
              </a:lnSpc>
              <a:buClr>
                <a:srgbClr val="0054A3"/>
              </a:buClr>
            </a:pPr>
            <a:r>
              <a:rPr lang="en-US" altLang="zh-CN" sz="2400" kern="100" dirty="0">
                <a:latin typeface="+mn-ea"/>
              </a:rPr>
              <a:t>    2001</a:t>
            </a:r>
            <a:r>
              <a:rPr lang="zh-CN" altLang="en-US" sz="2400" kern="100" dirty="0">
                <a:latin typeface="+mn-ea"/>
              </a:rPr>
              <a:t>年一群软件开发者共同签署了</a:t>
            </a:r>
            <a:r>
              <a:rPr lang="en-US" altLang="zh-CN" sz="2400" kern="100" dirty="0">
                <a:solidFill>
                  <a:srgbClr val="C00000"/>
                </a:solidFill>
                <a:latin typeface="+mn-ea"/>
              </a:rPr>
              <a:t>《</a:t>
            </a:r>
            <a:r>
              <a:rPr lang="zh-CN" altLang="en-US" sz="2400" kern="100" dirty="0">
                <a:solidFill>
                  <a:srgbClr val="C00000"/>
                </a:solidFill>
                <a:latin typeface="+mn-ea"/>
              </a:rPr>
              <a:t>敏捷宣言</a:t>
            </a:r>
            <a:r>
              <a:rPr lang="en-US" altLang="zh-CN" sz="2400" kern="100" dirty="0">
                <a:solidFill>
                  <a:srgbClr val="C00000"/>
                </a:solidFill>
                <a:latin typeface="+mn-ea"/>
              </a:rPr>
              <a:t>》</a:t>
            </a:r>
            <a:r>
              <a:rPr lang="zh-CN" altLang="en-US" sz="2400" kern="100" dirty="0">
                <a:latin typeface="+mn-ea"/>
              </a:rPr>
              <a:t>，提出了四个核心价值。</a:t>
            </a:r>
            <a:endParaRPr lang="en-US" altLang="zh-CN" sz="2400" kern="100" dirty="0">
              <a:latin typeface="+mn-ea"/>
            </a:endParaRPr>
          </a:p>
        </p:txBody>
      </p:sp>
      <p:sp>
        <p:nvSpPr>
          <p:cNvPr id="45" name="TextBox 6">
            <a:extLst>
              <a:ext uri="{FF2B5EF4-FFF2-40B4-BE49-F238E27FC236}">
                <a16:creationId xmlns:a16="http://schemas.microsoft.com/office/drawing/2014/main" id="{797EC6DB-545B-4CDC-94B2-D8994F362AC1}"/>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56" name="矩形 4">
            <a:extLst>
              <a:ext uri="{FF2B5EF4-FFF2-40B4-BE49-F238E27FC236}">
                <a16:creationId xmlns:a16="http://schemas.microsoft.com/office/drawing/2014/main" id="{FE60A844-EB8D-4E5E-A709-B9184F4AFC3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7" name="直接连接符 56">
            <a:extLst>
              <a:ext uri="{FF2B5EF4-FFF2-40B4-BE49-F238E27FC236}">
                <a16:creationId xmlns:a16="http://schemas.microsoft.com/office/drawing/2014/main" id="{183A7ECE-30EA-4F53-A552-44227AE5D209}"/>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4C054FA2-18DF-4767-85F7-7BA3FC5D1856}"/>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9" name="TextBox 6">
            <a:extLst>
              <a:ext uri="{FF2B5EF4-FFF2-40B4-BE49-F238E27FC236}">
                <a16:creationId xmlns:a16="http://schemas.microsoft.com/office/drawing/2014/main" id="{A3D6F027-9C77-4DF7-AA39-F00DD2204F2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0" name="TextBox 7">
            <a:extLst>
              <a:ext uri="{FF2B5EF4-FFF2-40B4-BE49-F238E27FC236}">
                <a16:creationId xmlns:a16="http://schemas.microsoft.com/office/drawing/2014/main" id="{A768FB7D-024E-4466-A28F-B3FE6F98E51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1" name="TextBox 9">
            <a:extLst>
              <a:ext uri="{FF2B5EF4-FFF2-40B4-BE49-F238E27FC236}">
                <a16:creationId xmlns:a16="http://schemas.microsoft.com/office/drawing/2014/main" id="{DAFEC18C-D221-4F81-B5EB-D5B4F31DE35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2" name="TextBox 10">
            <a:extLst>
              <a:ext uri="{FF2B5EF4-FFF2-40B4-BE49-F238E27FC236}">
                <a16:creationId xmlns:a16="http://schemas.microsoft.com/office/drawing/2014/main" id="{07F0E873-179B-4B77-8DF5-B67EDDCFBF12}"/>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3" name="直接连接符 62">
            <a:extLst>
              <a:ext uri="{FF2B5EF4-FFF2-40B4-BE49-F238E27FC236}">
                <a16:creationId xmlns:a16="http://schemas.microsoft.com/office/drawing/2014/main" id="{264DD9E2-9CC2-47D0-91E3-B13365206CE6}"/>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388C844-A502-4093-A5C1-F5E9824C1BA0}"/>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图片 64">
            <a:extLst>
              <a:ext uri="{FF2B5EF4-FFF2-40B4-BE49-F238E27FC236}">
                <a16:creationId xmlns:a16="http://schemas.microsoft.com/office/drawing/2014/main" id="{156FC49B-955F-43AC-8DF2-29B3F8C9EF73}"/>
              </a:ext>
            </a:extLst>
          </p:cNvPr>
          <p:cNvPicPr>
            <a:picLocks noChangeAspect="1"/>
          </p:cNvPicPr>
          <p:nvPr/>
        </p:nvPicPr>
        <p:blipFill>
          <a:blip r:embed="rId4"/>
          <a:stretch>
            <a:fillRect/>
          </a:stretch>
        </p:blipFill>
        <p:spPr>
          <a:xfrm>
            <a:off x="0" y="19050"/>
            <a:ext cx="791210" cy="715645"/>
          </a:xfrm>
          <a:prstGeom prst="rect">
            <a:avLst/>
          </a:prstGeom>
        </p:spPr>
      </p:pic>
      <p:sp>
        <p:nvSpPr>
          <p:cNvPr id="66" name="TextBox 7">
            <a:extLst>
              <a:ext uri="{FF2B5EF4-FFF2-40B4-BE49-F238E27FC236}">
                <a16:creationId xmlns:a16="http://schemas.microsoft.com/office/drawing/2014/main" id="{42376799-90F2-4163-B0B8-79CC006DB20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47829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
            <a:extLst>
              <a:ext uri="{FF2B5EF4-FFF2-40B4-BE49-F238E27FC236}">
                <a16:creationId xmlns:a16="http://schemas.microsoft.com/office/drawing/2014/main" id="{3E25A852-5808-43AD-BC34-2E0F71069783}"/>
              </a:ext>
            </a:extLst>
          </p:cNvPr>
          <p:cNvGraphicFramePr>
            <a:graphicFrameLocks noGrp="1"/>
          </p:cNvGraphicFramePr>
          <p:nvPr>
            <p:extLst>
              <p:ext uri="{D42A27DB-BD31-4B8C-83A1-F6EECF244321}">
                <p14:modId xmlns:p14="http://schemas.microsoft.com/office/powerpoint/2010/main" val="3757329934"/>
              </p:ext>
            </p:extLst>
          </p:nvPr>
        </p:nvGraphicFramePr>
        <p:xfrm>
          <a:off x="2333514" y="2395261"/>
          <a:ext cx="8034617" cy="1625600"/>
        </p:xfrm>
        <a:graphic>
          <a:graphicData uri="http://schemas.openxmlformats.org/drawingml/2006/table">
            <a:tbl>
              <a:tblPr firstRow="1" bandRow="1">
                <a:tableStyleId>{2D5ABB26-0587-4C30-8999-92F81FD0307C}</a:tableStyleId>
              </a:tblPr>
              <a:tblGrid>
                <a:gridCol w="2931957">
                  <a:extLst>
                    <a:ext uri="{9D8B030D-6E8A-4147-A177-3AD203B41FA5}">
                      <a16:colId xmlns:a16="http://schemas.microsoft.com/office/drawing/2014/main" val="20000"/>
                    </a:ext>
                  </a:extLst>
                </a:gridCol>
                <a:gridCol w="1808919">
                  <a:extLst>
                    <a:ext uri="{9D8B030D-6E8A-4147-A177-3AD203B41FA5}">
                      <a16:colId xmlns:a16="http://schemas.microsoft.com/office/drawing/2014/main" val="20001"/>
                    </a:ext>
                  </a:extLst>
                </a:gridCol>
                <a:gridCol w="3293741">
                  <a:extLst>
                    <a:ext uri="{9D8B030D-6E8A-4147-A177-3AD203B41FA5}">
                      <a16:colId xmlns:a16="http://schemas.microsoft.com/office/drawing/2014/main" val="20002"/>
                    </a:ext>
                  </a:extLst>
                </a:gridCol>
              </a:tblGrid>
              <a:tr h="368300">
                <a:tc>
                  <a:txBody>
                    <a:bodyPr/>
                    <a:lstStyle/>
                    <a:p>
                      <a:pPr marL="31750">
                        <a:lnSpc>
                          <a:spcPts val="2545"/>
                        </a:lnSpc>
                      </a:pPr>
                      <a:r>
                        <a:rPr sz="2400" kern="1200" dirty="0">
                          <a:solidFill>
                            <a:srgbClr val="FF0000"/>
                          </a:solidFill>
                          <a:latin typeface="+mn-lt"/>
                          <a:ea typeface="+mn-ea"/>
                          <a:cs typeface="+mn-ea"/>
                          <a:sym typeface="+mn-lt"/>
                        </a:rPr>
                        <a:t>个体和交互</a:t>
                      </a:r>
                    </a:p>
                  </a:txBody>
                  <a:tcPr marL="0" marR="0" marT="0" marB="0"/>
                </a:tc>
                <a:tc>
                  <a:txBody>
                    <a:bodyPr/>
                    <a:lstStyle/>
                    <a:p>
                      <a:pPr marL="304165">
                        <a:lnSpc>
                          <a:spcPts val="2545"/>
                        </a:lnSpc>
                      </a:pPr>
                      <a:r>
                        <a:rPr sz="2400" kern="1200" dirty="0">
                          <a:solidFill>
                            <a:schemeClr val="tx1"/>
                          </a:solidFill>
                          <a:latin typeface="+mn-lt"/>
                          <a:ea typeface="+mn-ea"/>
                          <a:cs typeface="+mn-ea"/>
                          <a:sym typeface="+mn-lt"/>
                        </a:rPr>
                        <a:t>胜过</a:t>
                      </a:r>
                    </a:p>
                  </a:txBody>
                  <a:tcPr marL="0" marR="0" marT="0" marB="0"/>
                </a:tc>
                <a:tc>
                  <a:txBody>
                    <a:bodyPr/>
                    <a:lstStyle/>
                    <a:p>
                      <a:pPr marL="608965">
                        <a:lnSpc>
                          <a:spcPts val="2545"/>
                        </a:lnSpc>
                      </a:pPr>
                      <a:r>
                        <a:rPr lang="zh-CN" altLang="en-US" sz="2400" kern="1200" dirty="0">
                          <a:solidFill>
                            <a:srgbClr val="0054A3"/>
                          </a:solidFill>
                          <a:latin typeface="+mn-lt"/>
                          <a:ea typeface="+mn-ea"/>
                          <a:cs typeface="+mn-ea"/>
                          <a:sym typeface="+mn-lt"/>
                        </a:rPr>
                        <a:t>过程和工具</a:t>
                      </a:r>
                      <a:endParaRPr sz="2400" kern="1200" dirty="0">
                        <a:solidFill>
                          <a:srgbClr val="0054A3"/>
                        </a:solidFill>
                        <a:latin typeface="+mn-lt"/>
                        <a:ea typeface="+mn-ea"/>
                        <a:cs typeface="+mn-ea"/>
                        <a:sym typeface="+mn-lt"/>
                      </a:endParaRPr>
                    </a:p>
                  </a:txBody>
                  <a:tcPr marL="0" marR="0" marT="0" marB="0"/>
                </a:tc>
                <a:extLst>
                  <a:ext uri="{0D108BD9-81ED-4DB2-BD59-A6C34878D82A}">
                    <a16:rowId xmlns:a16="http://schemas.microsoft.com/office/drawing/2014/main" val="10000"/>
                  </a:ext>
                </a:extLst>
              </a:tr>
              <a:tr h="438150">
                <a:tc>
                  <a:txBody>
                    <a:bodyPr/>
                    <a:lstStyle/>
                    <a:p>
                      <a:pPr marL="31750">
                        <a:lnSpc>
                          <a:spcPct val="100000"/>
                        </a:lnSpc>
                        <a:spcBef>
                          <a:spcPts val="165"/>
                        </a:spcBef>
                      </a:pPr>
                      <a:r>
                        <a:rPr sz="2400" kern="1200" dirty="0">
                          <a:solidFill>
                            <a:srgbClr val="FF0000"/>
                          </a:solidFill>
                          <a:latin typeface="+mn-lt"/>
                          <a:ea typeface="+mn-ea"/>
                          <a:cs typeface="+mn-ea"/>
                          <a:sym typeface="+mn-lt"/>
                        </a:rPr>
                        <a:t>可以⼯工作的软件</a:t>
                      </a:r>
                      <a:endParaRPr sz="2400" kern="1200">
                        <a:solidFill>
                          <a:srgbClr val="FF0000"/>
                        </a:solidFill>
                        <a:latin typeface="+mn-lt"/>
                        <a:ea typeface="+mn-ea"/>
                        <a:cs typeface="+mn-ea"/>
                        <a:sym typeface="+mn-lt"/>
                      </a:endParaRPr>
                    </a:p>
                  </a:txBody>
                  <a:tcPr marL="0" marR="0" marT="20955" marB="0"/>
                </a:tc>
                <a:tc>
                  <a:txBody>
                    <a:bodyPr/>
                    <a:lstStyle/>
                    <a:p>
                      <a:pPr marL="304165">
                        <a:lnSpc>
                          <a:spcPct val="100000"/>
                        </a:lnSpc>
                        <a:spcBef>
                          <a:spcPts val="165"/>
                        </a:spcBef>
                      </a:pPr>
                      <a:r>
                        <a:rPr sz="2400" kern="1200" dirty="0">
                          <a:solidFill>
                            <a:schemeClr val="tx1"/>
                          </a:solidFill>
                          <a:latin typeface="+mn-lt"/>
                          <a:ea typeface="+mn-ea"/>
                          <a:cs typeface="+mn-ea"/>
                          <a:sym typeface="+mn-lt"/>
                        </a:rPr>
                        <a:t>胜过</a:t>
                      </a:r>
                      <a:endParaRPr sz="2400" kern="1200">
                        <a:solidFill>
                          <a:schemeClr val="tx1"/>
                        </a:solidFill>
                        <a:latin typeface="+mn-lt"/>
                        <a:ea typeface="+mn-ea"/>
                        <a:cs typeface="+mn-ea"/>
                        <a:sym typeface="+mn-lt"/>
                      </a:endParaRPr>
                    </a:p>
                  </a:txBody>
                  <a:tcPr marL="0" marR="0" marT="20955" marB="0"/>
                </a:tc>
                <a:tc>
                  <a:txBody>
                    <a:bodyPr/>
                    <a:lstStyle/>
                    <a:p>
                      <a:pPr marL="608965">
                        <a:lnSpc>
                          <a:spcPct val="100000"/>
                        </a:lnSpc>
                        <a:spcBef>
                          <a:spcPts val="165"/>
                        </a:spcBef>
                      </a:pPr>
                      <a:r>
                        <a:rPr sz="2400" kern="1200" dirty="0">
                          <a:solidFill>
                            <a:srgbClr val="0054A3"/>
                          </a:solidFill>
                          <a:latin typeface="+mn-lt"/>
                          <a:ea typeface="+mn-ea"/>
                          <a:cs typeface="+mn-ea"/>
                          <a:sym typeface="+mn-lt"/>
                        </a:rPr>
                        <a:t>面面俱到的⽂文档</a:t>
                      </a:r>
                    </a:p>
                  </a:txBody>
                  <a:tcPr marL="0" marR="0" marT="20955" marB="0"/>
                </a:tc>
                <a:extLst>
                  <a:ext uri="{0D108BD9-81ED-4DB2-BD59-A6C34878D82A}">
                    <a16:rowId xmlns:a16="http://schemas.microsoft.com/office/drawing/2014/main" val="10001"/>
                  </a:ext>
                </a:extLst>
              </a:tr>
              <a:tr h="444500">
                <a:tc>
                  <a:txBody>
                    <a:bodyPr/>
                    <a:lstStyle/>
                    <a:p>
                      <a:pPr marL="31750">
                        <a:lnSpc>
                          <a:spcPct val="100000"/>
                        </a:lnSpc>
                        <a:spcBef>
                          <a:spcPts val="210"/>
                        </a:spcBef>
                      </a:pPr>
                      <a:r>
                        <a:rPr sz="2400" kern="1200" dirty="0">
                          <a:solidFill>
                            <a:srgbClr val="FF0000"/>
                          </a:solidFill>
                          <a:latin typeface="+mn-lt"/>
                          <a:ea typeface="+mn-ea"/>
                          <a:cs typeface="+mn-ea"/>
                          <a:sym typeface="+mn-lt"/>
                        </a:rPr>
                        <a:t>客户合作</a:t>
                      </a:r>
                      <a:endParaRPr sz="2400" kern="1200">
                        <a:solidFill>
                          <a:srgbClr val="FF0000"/>
                        </a:solidFill>
                        <a:latin typeface="+mn-lt"/>
                        <a:ea typeface="+mn-ea"/>
                        <a:cs typeface="+mn-ea"/>
                        <a:sym typeface="+mn-lt"/>
                      </a:endParaRPr>
                    </a:p>
                  </a:txBody>
                  <a:tcPr marL="0" marR="0" marT="26670" marB="0"/>
                </a:tc>
                <a:tc>
                  <a:txBody>
                    <a:bodyPr/>
                    <a:lstStyle/>
                    <a:p>
                      <a:pPr marL="304165">
                        <a:lnSpc>
                          <a:spcPct val="100000"/>
                        </a:lnSpc>
                        <a:spcBef>
                          <a:spcPts val="210"/>
                        </a:spcBef>
                      </a:pPr>
                      <a:r>
                        <a:rPr sz="2400" kern="1200" dirty="0">
                          <a:solidFill>
                            <a:schemeClr val="tx1"/>
                          </a:solidFill>
                          <a:latin typeface="+mn-lt"/>
                          <a:ea typeface="+mn-ea"/>
                          <a:cs typeface="+mn-ea"/>
                          <a:sym typeface="+mn-lt"/>
                        </a:rPr>
                        <a:t>胜过</a:t>
                      </a:r>
                      <a:endParaRPr sz="2400" kern="1200">
                        <a:solidFill>
                          <a:schemeClr val="tx1"/>
                        </a:solidFill>
                        <a:latin typeface="+mn-lt"/>
                        <a:ea typeface="+mn-ea"/>
                        <a:cs typeface="+mn-ea"/>
                        <a:sym typeface="+mn-lt"/>
                      </a:endParaRPr>
                    </a:p>
                  </a:txBody>
                  <a:tcPr marL="0" marR="0" marT="26670" marB="0"/>
                </a:tc>
                <a:tc>
                  <a:txBody>
                    <a:bodyPr/>
                    <a:lstStyle/>
                    <a:p>
                      <a:pPr marL="608965">
                        <a:lnSpc>
                          <a:spcPct val="100000"/>
                        </a:lnSpc>
                        <a:spcBef>
                          <a:spcPts val="210"/>
                        </a:spcBef>
                      </a:pPr>
                      <a:r>
                        <a:rPr sz="2400" kern="1200" dirty="0">
                          <a:solidFill>
                            <a:srgbClr val="0054A3"/>
                          </a:solidFill>
                          <a:latin typeface="+mn-lt"/>
                          <a:ea typeface="+mn-ea"/>
                          <a:cs typeface="+mn-ea"/>
                          <a:sym typeface="+mn-lt"/>
                        </a:rPr>
                        <a:t>合同谈判</a:t>
                      </a:r>
                    </a:p>
                  </a:txBody>
                  <a:tcPr marL="0" marR="0" marT="26670" marB="0"/>
                </a:tc>
                <a:extLst>
                  <a:ext uri="{0D108BD9-81ED-4DB2-BD59-A6C34878D82A}">
                    <a16:rowId xmlns:a16="http://schemas.microsoft.com/office/drawing/2014/main" val="10002"/>
                  </a:ext>
                </a:extLst>
              </a:tr>
              <a:tr h="374650">
                <a:tc>
                  <a:txBody>
                    <a:bodyPr/>
                    <a:lstStyle/>
                    <a:p>
                      <a:pPr marL="31750">
                        <a:lnSpc>
                          <a:spcPts val="2635"/>
                        </a:lnSpc>
                        <a:spcBef>
                          <a:spcPts val="210"/>
                        </a:spcBef>
                      </a:pPr>
                      <a:r>
                        <a:rPr sz="2400" kern="1200" dirty="0">
                          <a:solidFill>
                            <a:srgbClr val="FF0000"/>
                          </a:solidFill>
                          <a:latin typeface="+mn-lt"/>
                          <a:ea typeface="+mn-ea"/>
                          <a:cs typeface="+mn-ea"/>
                          <a:sym typeface="+mn-lt"/>
                        </a:rPr>
                        <a:t>响应变化</a:t>
                      </a:r>
                    </a:p>
                  </a:txBody>
                  <a:tcPr marL="0" marR="0" marT="26670" marB="0"/>
                </a:tc>
                <a:tc>
                  <a:txBody>
                    <a:bodyPr/>
                    <a:lstStyle/>
                    <a:p>
                      <a:pPr marL="304165">
                        <a:lnSpc>
                          <a:spcPts val="2635"/>
                        </a:lnSpc>
                        <a:spcBef>
                          <a:spcPts val="210"/>
                        </a:spcBef>
                      </a:pPr>
                      <a:r>
                        <a:rPr sz="2400" kern="1200" dirty="0">
                          <a:solidFill>
                            <a:schemeClr val="tx1"/>
                          </a:solidFill>
                          <a:latin typeface="+mn-lt"/>
                          <a:ea typeface="+mn-ea"/>
                          <a:cs typeface="+mn-ea"/>
                          <a:sym typeface="+mn-lt"/>
                        </a:rPr>
                        <a:t>胜过</a:t>
                      </a:r>
                      <a:endParaRPr sz="2400" kern="1200">
                        <a:solidFill>
                          <a:schemeClr val="tx1"/>
                        </a:solidFill>
                        <a:latin typeface="+mn-lt"/>
                        <a:ea typeface="+mn-ea"/>
                        <a:cs typeface="+mn-ea"/>
                        <a:sym typeface="+mn-lt"/>
                      </a:endParaRPr>
                    </a:p>
                  </a:txBody>
                  <a:tcPr marL="0" marR="0" marT="26670" marB="0"/>
                </a:tc>
                <a:tc>
                  <a:txBody>
                    <a:bodyPr/>
                    <a:lstStyle/>
                    <a:p>
                      <a:pPr marL="608965">
                        <a:lnSpc>
                          <a:spcPts val="2635"/>
                        </a:lnSpc>
                        <a:spcBef>
                          <a:spcPts val="210"/>
                        </a:spcBef>
                      </a:pPr>
                      <a:r>
                        <a:rPr sz="2400" kern="1200" dirty="0">
                          <a:solidFill>
                            <a:srgbClr val="0054A3"/>
                          </a:solidFill>
                          <a:latin typeface="+mn-lt"/>
                          <a:ea typeface="+mn-ea"/>
                          <a:cs typeface="+mn-ea"/>
                          <a:sym typeface="+mn-lt"/>
                        </a:rPr>
                        <a:t>遵循计划</a:t>
                      </a:r>
                    </a:p>
                  </a:txBody>
                  <a:tcPr marL="0" marR="0" marT="26670" marB="0"/>
                </a:tc>
                <a:extLst>
                  <a:ext uri="{0D108BD9-81ED-4DB2-BD59-A6C34878D82A}">
                    <a16:rowId xmlns:a16="http://schemas.microsoft.com/office/drawing/2014/main" val="10003"/>
                  </a:ext>
                </a:extLst>
              </a:tr>
            </a:tbl>
          </a:graphicData>
        </a:graphic>
      </p:graphicFrame>
      <p:sp>
        <p:nvSpPr>
          <p:cNvPr id="44" name="object 6">
            <a:extLst>
              <a:ext uri="{FF2B5EF4-FFF2-40B4-BE49-F238E27FC236}">
                <a16:creationId xmlns:a16="http://schemas.microsoft.com/office/drawing/2014/main" id="{D13C78F9-8A7F-4024-B886-1D1A5C9690AD}"/>
              </a:ext>
            </a:extLst>
          </p:cNvPr>
          <p:cNvSpPr/>
          <p:nvPr/>
        </p:nvSpPr>
        <p:spPr>
          <a:xfrm>
            <a:off x="9488401" y="4343637"/>
            <a:ext cx="1296344" cy="807157"/>
          </a:xfrm>
          <a:prstGeom prst="rect">
            <a:avLst/>
          </a:prstGeom>
          <a:blipFill>
            <a:blip r:embed="rId3" cstate="print"/>
            <a:stretch>
              <a:fillRect/>
            </a:stretch>
          </a:blipFill>
        </p:spPr>
        <p:txBody>
          <a:bodyPr wrap="square" lIns="0" tIns="0" rIns="0" bIns="0" rtlCol="0"/>
          <a:lstStyle/>
          <a:p>
            <a:endParaRPr dirty="0">
              <a:cs typeface="+mn-ea"/>
              <a:sym typeface="+mn-lt"/>
            </a:endParaRPr>
          </a:p>
        </p:txBody>
      </p:sp>
      <p:sp>
        <p:nvSpPr>
          <p:cNvPr id="45" name="object 5">
            <a:extLst>
              <a:ext uri="{FF2B5EF4-FFF2-40B4-BE49-F238E27FC236}">
                <a16:creationId xmlns:a16="http://schemas.microsoft.com/office/drawing/2014/main" id="{F22F414D-F7FE-4861-973E-6D73D213504C}"/>
              </a:ext>
            </a:extLst>
          </p:cNvPr>
          <p:cNvSpPr txBox="1"/>
          <p:nvPr/>
        </p:nvSpPr>
        <p:spPr>
          <a:xfrm>
            <a:off x="1232651" y="4479328"/>
            <a:ext cx="6919979" cy="1049070"/>
          </a:xfrm>
          <a:prstGeom prst="rect">
            <a:avLst/>
          </a:prstGeom>
        </p:spPr>
        <p:txBody>
          <a:bodyPr vert="horz" wrap="square" lIns="0" tIns="12700" rIns="0" bIns="0" rtlCol="0">
            <a:spAutoFit/>
          </a:bodyPr>
          <a:lstStyle/>
          <a:p>
            <a:pPr marL="355600" marR="5080" indent="-342900">
              <a:lnSpc>
                <a:spcPct val="150000"/>
              </a:lnSpc>
              <a:spcBef>
                <a:spcPts val="800"/>
              </a:spcBef>
              <a:buClr>
                <a:srgbClr val="0070C0"/>
              </a:buClr>
              <a:buFont typeface="Wingdings" panose="05000000000000000000" pitchFamily="2" charset="2"/>
              <a:buChar char="p"/>
              <a:tabLst>
                <a:tab pos="275590" algn="l"/>
                <a:tab pos="276225" algn="l"/>
              </a:tabLst>
            </a:pPr>
            <a:r>
              <a:rPr sz="2400" dirty="0" err="1">
                <a:cs typeface="+mn-ea"/>
                <a:sym typeface="+mn-lt"/>
              </a:rPr>
              <a:t>虽然右项也具有价值，但我们认为左项具有更大的价值</a:t>
            </a:r>
            <a:r>
              <a:rPr sz="2400" dirty="0">
                <a:cs typeface="+mn-ea"/>
                <a:sym typeface="+mn-lt"/>
              </a:rPr>
              <a:t>。</a:t>
            </a:r>
            <a:endParaRPr lang="en-US" sz="2400" dirty="0">
              <a:cs typeface="+mn-ea"/>
              <a:sym typeface="+mn-lt"/>
            </a:endParaRPr>
          </a:p>
        </p:txBody>
      </p:sp>
      <p:sp>
        <p:nvSpPr>
          <p:cNvPr id="46" name="TextBox 6">
            <a:extLst>
              <a:ext uri="{FF2B5EF4-FFF2-40B4-BE49-F238E27FC236}">
                <a16:creationId xmlns:a16="http://schemas.microsoft.com/office/drawing/2014/main" id="{118BBBC3-EA88-4D91-BE64-C8BC3C3E3D98}"/>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35" name="矩形 4">
            <a:extLst>
              <a:ext uri="{FF2B5EF4-FFF2-40B4-BE49-F238E27FC236}">
                <a16:creationId xmlns:a16="http://schemas.microsoft.com/office/drawing/2014/main" id="{E2DD5464-29F0-4D79-80F7-7BE29DDE3D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0030AB27-9C7F-4E9C-8CE1-EABFB828C4B0}"/>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36175A3-411D-4B46-806B-90A66F757D9B}"/>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9" name="TextBox 6">
            <a:extLst>
              <a:ext uri="{FF2B5EF4-FFF2-40B4-BE49-F238E27FC236}">
                <a16:creationId xmlns:a16="http://schemas.microsoft.com/office/drawing/2014/main" id="{75EDF9A8-44E8-46ED-AAC5-C17BF16FFDC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0" name="TextBox 7">
            <a:extLst>
              <a:ext uri="{FF2B5EF4-FFF2-40B4-BE49-F238E27FC236}">
                <a16:creationId xmlns:a16="http://schemas.microsoft.com/office/drawing/2014/main" id="{5EDF7F0C-D949-4AFB-9284-82DF8343121B}"/>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1" name="TextBox 9">
            <a:extLst>
              <a:ext uri="{FF2B5EF4-FFF2-40B4-BE49-F238E27FC236}">
                <a16:creationId xmlns:a16="http://schemas.microsoft.com/office/drawing/2014/main" id="{B3775208-20EB-40E6-8D8D-97E525DC350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2" name="TextBox 10">
            <a:extLst>
              <a:ext uri="{FF2B5EF4-FFF2-40B4-BE49-F238E27FC236}">
                <a16:creationId xmlns:a16="http://schemas.microsoft.com/office/drawing/2014/main" id="{1646C1C5-22F7-4833-9278-F23C7B09D406}"/>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3" name="直接连接符 52">
            <a:extLst>
              <a:ext uri="{FF2B5EF4-FFF2-40B4-BE49-F238E27FC236}">
                <a16:creationId xmlns:a16="http://schemas.microsoft.com/office/drawing/2014/main" id="{0FA40C19-EE27-4ED3-ACA7-D937BCDAFF2C}"/>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763731D-3CBC-49E4-9D79-07D518001FC4}"/>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846BF750-1E4E-46BB-BFD2-6018B879BC58}"/>
              </a:ext>
            </a:extLst>
          </p:cNvPr>
          <p:cNvPicPr>
            <a:picLocks noChangeAspect="1"/>
          </p:cNvPicPr>
          <p:nvPr/>
        </p:nvPicPr>
        <p:blipFill>
          <a:blip r:embed="rId4"/>
          <a:stretch>
            <a:fillRect/>
          </a:stretch>
        </p:blipFill>
        <p:spPr>
          <a:xfrm>
            <a:off x="0" y="19050"/>
            <a:ext cx="791210" cy="715645"/>
          </a:xfrm>
          <a:prstGeom prst="rect">
            <a:avLst/>
          </a:prstGeom>
        </p:spPr>
      </p:pic>
      <p:sp>
        <p:nvSpPr>
          <p:cNvPr id="56" name="TextBox 7">
            <a:extLst>
              <a:ext uri="{FF2B5EF4-FFF2-40B4-BE49-F238E27FC236}">
                <a16:creationId xmlns:a16="http://schemas.microsoft.com/office/drawing/2014/main" id="{DB61C491-0A92-47CE-BEF3-150046B6F06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967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
            <a:extLst>
              <a:ext uri="{FF2B5EF4-FFF2-40B4-BE49-F238E27FC236}">
                <a16:creationId xmlns:a16="http://schemas.microsoft.com/office/drawing/2014/main" id="{118BBBC3-EA88-4D91-BE64-C8BC3C3E3D98}"/>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35" name="object 3">
            <a:extLst>
              <a:ext uri="{FF2B5EF4-FFF2-40B4-BE49-F238E27FC236}">
                <a16:creationId xmlns:a16="http://schemas.microsoft.com/office/drawing/2014/main" id="{A76B1A5A-61E7-4BAA-8DBC-5C270B21F768}"/>
              </a:ext>
            </a:extLst>
          </p:cNvPr>
          <p:cNvSpPr/>
          <p:nvPr/>
        </p:nvSpPr>
        <p:spPr>
          <a:xfrm>
            <a:off x="4613058" y="3077406"/>
            <a:ext cx="1811389" cy="1218759"/>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47" name="object 4">
            <a:extLst>
              <a:ext uri="{FF2B5EF4-FFF2-40B4-BE49-F238E27FC236}">
                <a16:creationId xmlns:a16="http://schemas.microsoft.com/office/drawing/2014/main" id="{98A2BE80-641A-4C4E-BDD2-2DC27CE9682B}"/>
              </a:ext>
            </a:extLst>
          </p:cNvPr>
          <p:cNvSpPr/>
          <p:nvPr/>
        </p:nvSpPr>
        <p:spPr>
          <a:xfrm>
            <a:off x="6807941" y="3446834"/>
            <a:ext cx="1371597" cy="540000"/>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48" name="object 5">
            <a:extLst>
              <a:ext uri="{FF2B5EF4-FFF2-40B4-BE49-F238E27FC236}">
                <a16:creationId xmlns:a16="http://schemas.microsoft.com/office/drawing/2014/main" id="{96571CDC-C263-4046-AD91-CD98A8F185C9}"/>
              </a:ext>
            </a:extLst>
          </p:cNvPr>
          <p:cNvSpPr/>
          <p:nvPr/>
        </p:nvSpPr>
        <p:spPr>
          <a:xfrm>
            <a:off x="8581290" y="2909374"/>
            <a:ext cx="1115999" cy="1477599"/>
          </a:xfrm>
          <a:prstGeom prst="rect">
            <a:avLst/>
          </a:prstGeom>
          <a:blipFill>
            <a:blip r:embed="rId5" cstate="print"/>
            <a:stretch>
              <a:fillRect/>
            </a:stretch>
          </a:blipFill>
        </p:spPr>
        <p:txBody>
          <a:bodyPr wrap="square" lIns="0" tIns="0" rIns="0" bIns="0" rtlCol="0"/>
          <a:lstStyle/>
          <a:p>
            <a:endParaRPr>
              <a:cs typeface="+mn-ea"/>
              <a:sym typeface="+mn-lt"/>
            </a:endParaRPr>
          </a:p>
        </p:txBody>
      </p:sp>
      <p:sp>
        <p:nvSpPr>
          <p:cNvPr id="49" name="object 6">
            <a:extLst>
              <a:ext uri="{FF2B5EF4-FFF2-40B4-BE49-F238E27FC236}">
                <a16:creationId xmlns:a16="http://schemas.microsoft.com/office/drawing/2014/main" id="{8B631833-41A3-45F4-B23D-D76BD4319E0D}"/>
              </a:ext>
            </a:extLst>
          </p:cNvPr>
          <p:cNvSpPr txBox="1"/>
          <p:nvPr/>
        </p:nvSpPr>
        <p:spPr>
          <a:xfrm>
            <a:off x="2090897" y="3508431"/>
            <a:ext cx="1854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3CC"/>
                </a:solidFill>
                <a:cs typeface="+mn-ea"/>
                <a:sym typeface="+mn-lt"/>
              </a:rPr>
              <a:t>传统开发方法</a:t>
            </a:r>
            <a:endParaRPr sz="2400" dirty="0">
              <a:cs typeface="+mn-ea"/>
              <a:sym typeface="+mn-lt"/>
            </a:endParaRPr>
          </a:p>
        </p:txBody>
      </p:sp>
      <p:sp>
        <p:nvSpPr>
          <p:cNvPr id="50" name="object 7">
            <a:extLst>
              <a:ext uri="{FF2B5EF4-FFF2-40B4-BE49-F238E27FC236}">
                <a16:creationId xmlns:a16="http://schemas.microsoft.com/office/drawing/2014/main" id="{26E289E1-1830-4BFB-BE2E-543A52784F3E}"/>
              </a:ext>
            </a:extLst>
          </p:cNvPr>
          <p:cNvSpPr/>
          <p:nvPr/>
        </p:nvSpPr>
        <p:spPr>
          <a:xfrm>
            <a:off x="4755953" y="4564894"/>
            <a:ext cx="4633912" cy="1621075"/>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51" name="object 8">
            <a:extLst>
              <a:ext uri="{FF2B5EF4-FFF2-40B4-BE49-F238E27FC236}">
                <a16:creationId xmlns:a16="http://schemas.microsoft.com/office/drawing/2014/main" id="{C26649E0-3AF9-4EFF-B439-825948883E6E}"/>
              </a:ext>
            </a:extLst>
          </p:cNvPr>
          <p:cNvSpPr txBox="1"/>
          <p:nvPr/>
        </p:nvSpPr>
        <p:spPr>
          <a:xfrm>
            <a:off x="2090902" y="5376841"/>
            <a:ext cx="18542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3CC"/>
                </a:solidFill>
                <a:cs typeface="+mn-ea"/>
                <a:sym typeface="+mn-lt"/>
              </a:rPr>
              <a:t>敏捷开发方法</a:t>
            </a:r>
            <a:endParaRPr sz="2400" dirty="0">
              <a:cs typeface="+mn-ea"/>
              <a:sym typeface="+mn-lt"/>
            </a:endParaRPr>
          </a:p>
        </p:txBody>
      </p:sp>
      <p:sp>
        <p:nvSpPr>
          <p:cNvPr id="52" name="文本框 51">
            <a:extLst>
              <a:ext uri="{FF2B5EF4-FFF2-40B4-BE49-F238E27FC236}">
                <a16:creationId xmlns:a16="http://schemas.microsoft.com/office/drawing/2014/main" id="{0B7E16C6-79E5-4B20-A7E1-F559C85EB448}"/>
              </a:ext>
            </a:extLst>
          </p:cNvPr>
          <p:cNvSpPr txBox="1"/>
          <p:nvPr/>
        </p:nvSpPr>
        <p:spPr>
          <a:xfrm>
            <a:off x="1955984" y="1989210"/>
            <a:ext cx="8280031" cy="574581"/>
          </a:xfrm>
          <a:prstGeom prst="rect">
            <a:avLst/>
          </a:prstGeom>
          <a:noFill/>
        </p:spPr>
        <p:txBody>
          <a:bodyPr wrap="square">
            <a:spAutoFit/>
          </a:bodyPr>
          <a:lstStyle/>
          <a:p>
            <a:pPr marL="471170" indent="-342900">
              <a:lnSpc>
                <a:spcPct val="150000"/>
              </a:lnSpc>
              <a:spcBef>
                <a:spcPts val="840"/>
              </a:spcBef>
              <a:buClr>
                <a:srgbClr val="0070C0"/>
              </a:buClr>
              <a:buFont typeface="Wingdings" panose="05000000000000000000" pitchFamily="2" charset="2"/>
              <a:buChar char="p"/>
              <a:tabLst>
                <a:tab pos="391795" algn="l"/>
                <a:tab pos="392430" algn="l"/>
              </a:tabLst>
            </a:pPr>
            <a:r>
              <a:rPr lang="zh-CN" altLang="en-US" sz="2400" dirty="0">
                <a:cs typeface="+mn-ea"/>
                <a:sym typeface="+mn-lt"/>
              </a:rPr>
              <a:t>好的架构（产品）是长出来的，而不是设计出来的。</a:t>
            </a:r>
          </a:p>
        </p:txBody>
      </p:sp>
      <p:sp>
        <p:nvSpPr>
          <p:cNvPr id="43" name="矩形 4">
            <a:extLst>
              <a:ext uri="{FF2B5EF4-FFF2-40B4-BE49-F238E27FC236}">
                <a16:creationId xmlns:a16="http://schemas.microsoft.com/office/drawing/2014/main" id="{D3328F56-C302-40A4-B67F-FA4F3433F59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4" name="直接连接符 43">
            <a:extLst>
              <a:ext uri="{FF2B5EF4-FFF2-40B4-BE49-F238E27FC236}">
                <a16:creationId xmlns:a16="http://schemas.microsoft.com/office/drawing/2014/main" id="{B4CC330D-0774-465E-8F97-BA2FFB1A6633}"/>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86C75097-0A98-40F3-89F1-3D7D707C7B0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3" name="TextBox 6">
            <a:extLst>
              <a:ext uri="{FF2B5EF4-FFF2-40B4-BE49-F238E27FC236}">
                <a16:creationId xmlns:a16="http://schemas.microsoft.com/office/drawing/2014/main" id="{3BA91E7E-29EA-4856-8A21-043D48E21B1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4" name="TextBox 7">
            <a:extLst>
              <a:ext uri="{FF2B5EF4-FFF2-40B4-BE49-F238E27FC236}">
                <a16:creationId xmlns:a16="http://schemas.microsoft.com/office/drawing/2014/main" id="{F23A4FFC-D562-49AA-8FF0-FE5B5D6C6339}"/>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5" name="TextBox 9">
            <a:extLst>
              <a:ext uri="{FF2B5EF4-FFF2-40B4-BE49-F238E27FC236}">
                <a16:creationId xmlns:a16="http://schemas.microsoft.com/office/drawing/2014/main" id="{56F980BA-91F0-4AAE-93AD-F21D47034939}"/>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6" name="TextBox 10">
            <a:extLst>
              <a:ext uri="{FF2B5EF4-FFF2-40B4-BE49-F238E27FC236}">
                <a16:creationId xmlns:a16="http://schemas.microsoft.com/office/drawing/2014/main" id="{B1847F61-1D85-44A1-B1DE-F11C59F00757}"/>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7" name="直接连接符 56">
            <a:extLst>
              <a:ext uri="{FF2B5EF4-FFF2-40B4-BE49-F238E27FC236}">
                <a16:creationId xmlns:a16="http://schemas.microsoft.com/office/drawing/2014/main" id="{9424D548-D7F5-4ED8-9E34-819432EF4DAE}"/>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55093D-9656-4245-9A1E-05FBCD3D6A3F}"/>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38157649-7925-4427-9938-909E873368CD}"/>
              </a:ext>
            </a:extLst>
          </p:cNvPr>
          <p:cNvPicPr>
            <a:picLocks noChangeAspect="1"/>
          </p:cNvPicPr>
          <p:nvPr/>
        </p:nvPicPr>
        <p:blipFill>
          <a:blip r:embed="rId7"/>
          <a:stretch>
            <a:fillRect/>
          </a:stretch>
        </p:blipFill>
        <p:spPr>
          <a:xfrm>
            <a:off x="0" y="19050"/>
            <a:ext cx="791210" cy="715645"/>
          </a:xfrm>
          <a:prstGeom prst="rect">
            <a:avLst/>
          </a:prstGeom>
        </p:spPr>
      </p:pic>
      <p:sp>
        <p:nvSpPr>
          <p:cNvPr id="60" name="TextBox 7">
            <a:extLst>
              <a:ext uri="{FF2B5EF4-FFF2-40B4-BE49-F238E27FC236}">
                <a16:creationId xmlns:a16="http://schemas.microsoft.com/office/drawing/2014/main" id="{1F5F1225-6362-40C7-92FE-EF7E5E150ED0}"/>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581459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软件过程与软件模型</a:t>
            </a:r>
          </a:p>
        </p:txBody>
      </p:sp>
      <p:graphicFrame>
        <p:nvGraphicFramePr>
          <p:cNvPr id="23" name="图示 22">
            <a:extLst>
              <a:ext uri="{FF2B5EF4-FFF2-40B4-BE49-F238E27FC236}">
                <a16:creationId xmlns:a16="http://schemas.microsoft.com/office/drawing/2014/main" id="{B48FC782-333C-4912-9655-15D4FF7B74D6}"/>
              </a:ext>
            </a:extLst>
          </p:cNvPr>
          <p:cNvGraphicFramePr/>
          <p:nvPr>
            <p:extLst>
              <p:ext uri="{D42A27DB-BD31-4B8C-83A1-F6EECF244321}">
                <p14:modId xmlns:p14="http://schemas.microsoft.com/office/powerpoint/2010/main" val="3567198006"/>
              </p:ext>
            </p:extLst>
          </p:nvPr>
        </p:nvGraphicFramePr>
        <p:xfrm>
          <a:off x="1735848" y="2221719"/>
          <a:ext cx="8995213" cy="286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组合 25">
            <a:extLst>
              <a:ext uri="{FF2B5EF4-FFF2-40B4-BE49-F238E27FC236}">
                <a16:creationId xmlns:a16="http://schemas.microsoft.com/office/drawing/2014/main" id="{FFC6B145-38D8-4BAA-80AC-7021E827D5D1}"/>
              </a:ext>
            </a:extLst>
          </p:cNvPr>
          <p:cNvGrpSpPr/>
          <p:nvPr/>
        </p:nvGrpSpPr>
        <p:grpSpPr>
          <a:xfrm>
            <a:off x="1014252" y="1894617"/>
            <a:ext cx="4808220" cy="460375"/>
            <a:chOff x="797704" y="1573079"/>
            <a:chExt cx="6184668" cy="460375"/>
          </a:xfrm>
        </p:grpSpPr>
        <p:sp>
          <p:nvSpPr>
            <p:cNvPr id="27" name="矩形 26">
              <a:extLst>
                <a:ext uri="{FF2B5EF4-FFF2-40B4-BE49-F238E27FC236}">
                  <a16:creationId xmlns:a16="http://schemas.microsoft.com/office/drawing/2014/main" id="{1B9F9C21-8033-435F-B9FB-78D3FEFB1030}"/>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8" name="文本框 27">
              <a:extLst>
                <a:ext uri="{FF2B5EF4-FFF2-40B4-BE49-F238E27FC236}">
                  <a16:creationId xmlns:a16="http://schemas.microsoft.com/office/drawing/2014/main" id="{B106B904-58AB-4ED5-8110-26D73118597D}"/>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软件过程</a:t>
              </a:r>
            </a:p>
          </p:txBody>
        </p:sp>
      </p:grpSp>
      <p:sp>
        <p:nvSpPr>
          <p:cNvPr id="31" name="矩形 4">
            <a:extLst>
              <a:ext uri="{FF2B5EF4-FFF2-40B4-BE49-F238E27FC236}">
                <a16:creationId xmlns:a16="http://schemas.microsoft.com/office/drawing/2014/main" id="{7EFDC49D-9AD7-46B8-B61C-F8461F40DCF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34" name="直接连接符 33">
            <a:extLst>
              <a:ext uri="{FF2B5EF4-FFF2-40B4-BE49-F238E27FC236}">
                <a16:creationId xmlns:a16="http://schemas.microsoft.com/office/drawing/2014/main" id="{E0B800DF-DE03-44E7-9046-B63FEA8288C7}"/>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88068BB7-717B-42CF-8714-DA5ACC87A848}"/>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1" name="TextBox 6">
            <a:extLst>
              <a:ext uri="{FF2B5EF4-FFF2-40B4-BE49-F238E27FC236}">
                <a16:creationId xmlns:a16="http://schemas.microsoft.com/office/drawing/2014/main" id="{D0F05C34-6EB2-4C2C-B27F-4545F1B3AE45}"/>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42" name="TextBox 7">
            <a:extLst>
              <a:ext uri="{FF2B5EF4-FFF2-40B4-BE49-F238E27FC236}">
                <a16:creationId xmlns:a16="http://schemas.microsoft.com/office/drawing/2014/main" id="{D174B60F-C32E-4CE3-9DB9-7B4C097159D9}"/>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3" name="TextBox 9">
            <a:extLst>
              <a:ext uri="{FF2B5EF4-FFF2-40B4-BE49-F238E27FC236}">
                <a16:creationId xmlns:a16="http://schemas.microsoft.com/office/drawing/2014/main" id="{D03DF219-0846-4D40-8788-3562974DCE04}"/>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44" name="TextBox 10">
            <a:extLst>
              <a:ext uri="{FF2B5EF4-FFF2-40B4-BE49-F238E27FC236}">
                <a16:creationId xmlns:a16="http://schemas.microsoft.com/office/drawing/2014/main" id="{24277407-B570-4062-B32E-93175C8327DA}"/>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45" name="直接连接符 44">
            <a:extLst>
              <a:ext uri="{FF2B5EF4-FFF2-40B4-BE49-F238E27FC236}">
                <a16:creationId xmlns:a16="http://schemas.microsoft.com/office/drawing/2014/main" id="{66FDABC1-646F-4299-90BF-78295A03C7BF}"/>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08383F0-C9FD-44B1-B4BC-8E8A299893B5}"/>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46C29B9B-D4B2-4CB1-8F6E-1B60777A26DB}"/>
              </a:ext>
            </a:extLst>
          </p:cNvPr>
          <p:cNvPicPr>
            <a:picLocks noChangeAspect="1"/>
          </p:cNvPicPr>
          <p:nvPr/>
        </p:nvPicPr>
        <p:blipFill>
          <a:blip r:embed="rId8"/>
          <a:stretch>
            <a:fillRect/>
          </a:stretch>
        </p:blipFill>
        <p:spPr>
          <a:xfrm>
            <a:off x="0" y="19050"/>
            <a:ext cx="791210" cy="715645"/>
          </a:xfrm>
          <a:prstGeom prst="rect">
            <a:avLst/>
          </a:prstGeom>
        </p:spPr>
      </p:pic>
      <p:sp>
        <p:nvSpPr>
          <p:cNvPr id="48" name="TextBox 7">
            <a:extLst>
              <a:ext uri="{FF2B5EF4-FFF2-40B4-BE49-F238E27FC236}">
                <a16:creationId xmlns:a16="http://schemas.microsoft.com/office/drawing/2014/main" id="{49025FD0-817B-43C1-BC82-707FD227A10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643242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a:extLst>
              <a:ext uri="{FF2B5EF4-FFF2-40B4-BE49-F238E27FC236}">
                <a16:creationId xmlns:a16="http://schemas.microsoft.com/office/drawing/2014/main" id="{F383E51B-4AEA-4E14-84A6-413E927F6D3B}"/>
              </a:ext>
            </a:extLst>
          </p:cNvPr>
          <p:cNvGrpSpPr/>
          <p:nvPr/>
        </p:nvGrpSpPr>
        <p:grpSpPr>
          <a:xfrm>
            <a:off x="1325180" y="1527332"/>
            <a:ext cx="8877991" cy="3690851"/>
            <a:chOff x="1666702" y="1267689"/>
            <a:chExt cx="8877991" cy="3690851"/>
          </a:xfrm>
        </p:grpSpPr>
        <p:sp>
          <p:nvSpPr>
            <p:cNvPr id="47" name="object 3">
              <a:extLst>
                <a:ext uri="{FF2B5EF4-FFF2-40B4-BE49-F238E27FC236}">
                  <a16:creationId xmlns:a16="http://schemas.microsoft.com/office/drawing/2014/main" id="{BA799593-7AAF-4F95-B478-21787EEB7D49}"/>
                </a:ext>
              </a:extLst>
            </p:cNvPr>
            <p:cNvSpPr/>
            <p:nvPr/>
          </p:nvSpPr>
          <p:spPr>
            <a:xfrm>
              <a:off x="5116483" y="3420686"/>
              <a:ext cx="1982585" cy="1512916"/>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48" name="object 4">
              <a:extLst>
                <a:ext uri="{FF2B5EF4-FFF2-40B4-BE49-F238E27FC236}">
                  <a16:creationId xmlns:a16="http://schemas.microsoft.com/office/drawing/2014/main" id="{6FB8F2CF-DD7D-443C-A441-2782C7EDAB08}"/>
                </a:ext>
              </a:extLst>
            </p:cNvPr>
            <p:cNvSpPr/>
            <p:nvPr/>
          </p:nvSpPr>
          <p:spPr>
            <a:xfrm>
              <a:off x="5141421" y="3445624"/>
              <a:ext cx="1982585" cy="1512916"/>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49" name="object 5">
              <a:extLst>
                <a:ext uri="{FF2B5EF4-FFF2-40B4-BE49-F238E27FC236}">
                  <a16:creationId xmlns:a16="http://schemas.microsoft.com/office/drawing/2014/main" id="{193A7866-C030-49B8-A31B-66A17B0FB2D6}"/>
                </a:ext>
              </a:extLst>
            </p:cNvPr>
            <p:cNvSpPr/>
            <p:nvPr/>
          </p:nvSpPr>
          <p:spPr>
            <a:xfrm>
              <a:off x="5161010" y="3467045"/>
              <a:ext cx="1916964" cy="1444625"/>
            </a:xfrm>
            <a:prstGeom prst="rect">
              <a:avLst/>
            </a:prstGeom>
            <a:blipFill>
              <a:blip r:embed="rId5" cstate="print"/>
              <a:stretch>
                <a:fillRect/>
              </a:stretch>
            </a:blipFill>
          </p:spPr>
          <p:txBody>
            <a:bodyPr wrap="square" lIns="0" tIns="0" rIns="0" bIns="0" rtlCol="0"/>
            <a:lstStyle/>
            <a:p>
              <a:endParaRPr>
                <a:cs typeface="+mn-ea"/>
                <a:sym typeface="+mn-lt"/>
              </a:endParaRPr>
            </a:p>
          </p:txBody>
        </p:sp>
        <p:sp>
          <p:nvSpPr>
            <p:cNvPr id="50" name="object 6">
              <a:extLst>
                <a:ext uri="{FF2B5EF4-FFF2-40B4-BE49-F238E27FC236}">
                  <a16:creationId xmlns:a16="http://schemas.microsoft.com/office/drawing/2014/main" id="{90E138B8-D9EB-449A-87F1-4A1621379FA8}"/>
                </a:ext>
              </a:extLst>
            </p:cNvPr>
            <p:cNvSpPr/>
            <p:nvPr/>
          </p:nvSpPr>
          <p:spPr>
            <a:xfrm>
              <a:off x="5161010" y="3467045"/>
              <a:ext cx="1917064" cy="1444625"/>
            </a:xfrm>
            <a:custGeom>
              <a:avLst/>
              <a:gdLst/>
              <a:ahLst/>
              <a:cxnLst/>
              <a:rect l="l" t="t" r="r" b="b"/>
              <a:pathLst>
                <a:path w="1917065" h="1444625">
                  <a:moveTo>
                    <a:pt x="0" y="423086"/>
                  </a:moveTo>
                  <a:lnTo>
                    <a:pt x="423086" y="0"/>
                  </a:lnTo>
                  <a:lnTo>
                    <a:pt x="1493877" y="0"/>
                  </a:lnTo>
                  <a:lnTo>
                    <a:pt x="1916964" y="423086"/>
                  </a:lnTo>
                  <a:lnTo>
                    <a:pt x="1916964" y="1021537"/>
                  </a:lnTo>
                  <a:lnTo>
                    <a:pt x="1493877" y="1444624"/>
                  </a:lnTo>
                  <a:lnTo>
                    <a:pt x="423086" y="1444624"/>
                  </a:lnTo>
                  <a:lnTo>
                    <a:pt x="0" y="1021537"/>
                  </a:lnTo>
                  <a:lnTo>
                    <a:pt x="0" y="423086"/>
                  </a:lnTo>
                  <a:close/>
                </a:path>
              </a:pathLst>
            </a:custGeom>
            <a:ln w="57149">
              <a:solidFill>
                <a:srgbClr val="D6E3ED"/>
              </a:solidFill>
            </a:ln>
          </p:spPr>
          <p:txBody>
            <a:bodyPr wrap="square" lIns="0" tIns="0" rIns="0" bIns="0" rtlCol="0"/>
            <a:lstStyle/>
            <a:p>
              <a:endParaRPr>
                <a:cs typeface="+mn-ea"/>
                <a:sym typeface="+mn-lt"/>
              </a:endParaRPr>
            </a:p>
          </p:txBody>
        </p:sp>
        <p:sp>
          <p:nvSpPr>
            <p:cNvPr id="51" name="object 7">
              <a:extLst>
                <a:ext uri="{FF2B5EF4-FFF2-40B4-BE49-F238E27FC236}">
                  <a16:creationId xmlns:a16="http://schemas.microsoft.com/office/drawing/2014/main" id="{EE5100B4-7D00-446F-A819-6F741870E1BE}"/>
                </a:ext>
              </a:extLst>
            </p:cNvPr>
            <p:cNvSpPr txBox="1"/>
            <p:nvPr/>
          </p:nvSpPr>
          <p:spPr>
            <a:xfrm>
              <a:off x="5743393" y="4024257"/>
              <a:ext cx="75946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cs typeface="+mn-ea"/>
                  <a:sym typeface="+mn-lt"/>
                </a:rPr>
                <a:t>Scrum</a:t>
              </a:r>
              <a:endParaRPr sz="2000">
                <a:cs typeface="+mn-ea"/>
                <a:sym typeface="+mn-lt"/>
              </a:endParaRPr>
            </a:p>
          </p:txBody>
        </p:sp>
        <p:sp>
          <p:nvSpPr>
            <p:cNvPr id="52" name="object 8">
              <a:extLst>
                <a:ext uri="{FF2B5EF4-FFF2-40B4-BE49-F238E27FC236}">
                  <a16:creationId xmlns:a16="http://schemas.microsoft.com/office/drawing/2014/main" id="{2FCAB294-D8CB-425F-8DEA-B5D5C55B4B8B}"/>
                </a:ext>
              </a:extLst>
            </p:cNvPr>
            <p:cNvSpPr/>
            <p:nvPr/>
          </p:nvSpPr>
          <p:spPr>
            <a:xfrm>
              <a:off x="5079075" y="1267689"/>
              <a:ext cx="1982585" cy="1512916"/>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53" name="object 9">
              <a:extLst>
                <a:ext uri="{FF2B5EF4-FFF2-40B4-BE49-F238E27FC236}">
                  <a16:creationId xmlns:a16="http://schemas.microsoft.com/office/drawing/2014/main" id="{5DCF4BBA-F6E7-4B15-B7FE-617861113A11}"/>
                </a:ext>
              </a:extLst>
            </p:cNvPr>
            <p:cNvSpPr/>
            <p:nvPr/>
          </p:nvSpPr>
          <p:spPr>
            <a:xfrm>
              <a:off x="5104014" y="1292628"/>
              <a:ext cx="1982585" cy="1512916"/>
            </a:xfrm>
            <a:prstGeom prst="rect">
              <a:avLst/>
            </a:prstGeom>
            <a:blipFill>
              <a:blip r:embed="rId7" cstate="print"/>
              <a:stretch>
                <a:fillRect/>
              </a:stretch>
            </a:blipFill>
          </p:spPr>
          <p:txBody>
            <a:bodyPr wrap="square" lIns="0" tIns="0" rIns="0" bIns="0" rtlCol="0"/>
            <a:lstStyle/>
            <a:p>
              <a:endParaRPr>
                <a:cs typeface="+mn-ea"/>
                <a:sym typeface="+mn-lt"/>
              </a:endParaRPr>
            </a:p>
          </p:txBody>
        </p:sp>
        <p:sp>
          <p:nvSpPr>
            <p:cNvPr id="54" name="object 10">
              <a:extLst>
                <a:ext uri="{FF2B5EF4-FFF2-40B4-BE49-F238E27FC236}">
                  <a16:creationId xmlns:a16="http://schemas.microsoft.com/office/drawing/2014/main" id="{1F45E1DD-3184-40D3-BA9E-650BB5FF3715}"/>
                </a:ext>
              </a:extLst>
            </p:cNvPr>
            <p:cNvSpPr/>
            <p:nvPr/>
          </p:nvSpPr>
          <p:spPr>
            <a:xfrm>
              <a:off x="5122860" y="1313337"/>
              <a:ext cx="1916964" cy="1447800"/>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55" name="object 11">
              <a:extLst>
                <a:ext uri="{FF2B5EF4-FFF2-40B4-BE49-F238E27FC236}">
                  <a16:creationId xmlns:a16="http://schemas.microsoft.com/office/drawing/2014/main" id="{8D2E6382-9E12-4F60-8448-6AD0882E0C47}"/>
                </a:ext>
              </a:extLst>
            </p:cNvPr>
            <p:cNvSpPr/>
            <p:nvPr/>
          </p:nvSpPr>
          <p:spPr>
            <a:xfrm>
              <a:off x="5122859" y="1313337"/>
              <a:ext cx="1917064" cy="1447800"/>
            </a:xfrm>
            <a:custGeom>
              <a:avLst/>
              <a:gdLst/>
              <a:ahLst/>
              <a:cxnLst/>
              <a:rect l="l" t="t" r="r" b="b"/>
              <a:pathLst>
                <a:path w="1917065" h="1447800">
                  <a:moveTo>
                    <a:pt x="0" y="424016"/>
                  </a:moveTo>
                  <a:lnTo>
                    <a:pt x="424016" y="0"/>
                  </a:lnTo>
                  <a:lnTo>
                    <a:pt x="1492947" y="0"/>
                  </a:lnTo>
                  <a:lnTo>
                    <a:pt x="1916964" y="424016"/>
                  </a:lnTo>
                  <a:lnTo>
                    <a:pt x="1916964" y="1023782"/>
                  </a:lnTo>
                  <a:lnTo>
                    <a:pt x="1492947" y="1447799"/>
                  </a:lnTo>
                  <a:lnTo>
                    <a:pt x="424016" y="1447799"/>
                  </a:lnTo>
                  <a:lnTo>
                    <a:pt x="0" y="1023782"/>
                  </a:lnTo>
                  <a:lnTo>
                    <a:pt x="0" y="424016"/>
                  </a:lnTo>
                  <a:close/>
                </a:path>
              </a:pathLst>
            </a:custGeom>
            <a:ln w="57149">
              <a:solidFill>
                <a:srgbClr val="D6E3ED"/>
              </a:solidFill>
            </a:ln>
          </p:spPr>
          <p:txBody>
            <a:bodyPr wrap="square" lIns="0" tIns="0" rIns="0" bIns="0" rtlCol="0"/>
            <a:lstStyle/>
            <a:p>
              <a:endParaRPr>
                <a:cs typeface="+mn-ea"/>
                <a:sym typeface="+mn-lt"/>
              </a:endParaRPr>
            </a:p>
          </p:txBody>
        </p:sp>
        <p:sp>
          <p:nvSpPr>
            <p:cNvPr id="56" name="object 12">
              <a:extLst>
                <a:ext uri="{FF2B5EF4-FFF2-40B4-BE49-F238E27FC236}">
                  <a16:creationId xmlns:a16="http://schemas.microsoft.com/office/drawing/2014/main" id="{E545C5B4-C00C-49EA-9DC5-70465C98C3F3}"/>
                </a:ext>
              </a:extLst>
            </p:cNvPr>
            <p:cNvSpPr txBox="1"/>
            <p:nvPr/>
          </p:nvSpPr>
          <p:spPr>
            <a:xfrm>
              <a:off x="5566009" y="1662587"/>
              <a:ext cx="1041400" cy="711200"/>
            </a:xfrm>
            <a:prstGeom prst="rect">
              <a:avLst/>
            </a:prstGeom>
          </p:spPr>
          <p:txBody>
            <a:bodyPr vert="horz" wrap="square" lIns="0" tIns="50800" rIns="0" bIns="0" rtlCol="0">
              <a:spAutoFit/>
            </a:bodyPr>
            <a:lstStyle/>
            <a:p>
              <a:pPr marR="8890" algn="ctr">
                <a:lnSpc>
                  <a:spcPct val="100000"/>
                </a:lnSpc>
                <a:spcBef>
                  <a:spcPts val="400"/>
                </a:spcBef>
              </a:pPr>
              <a:r>
                <a:rPr sz="2000" dirty="0">
                  <a:solidFill>
                    <a:srgbClr val="FFFFFF"/>
                  </a:solidFill>
                  <a:cs typeface="+mn-ea"/>
                  <a:sym typeface="+mn-lt"/>
                </a:rPr>
                <a:t>XP</a:t>
              </a:r>
              <a:endParaRPr sz="2000" dirty="0">
                <a:cs typeface="+mn-ea"/>
                <a:sym typeface="+mn-lt"/>
              </a:endParaRPr>
            </a:p>
            <a:p>
              <a:pPr algn="ctr">
                <a:lnSpc>
                  <a:spcPct val="100000"/>
                </a:lnSpc>
                <a:spcBef>
                  <a:spcPts val="300"/>
                </a:spcBef>
              </a:pPr>
              <a:r>
                <a:rPr sz="2000" dirty="0">
                  <a:solidFill>
                    <a:srgbClr val="FFFFFF"/>
                  </a:solidFill>
                  <a:cs typeface="+mn-ea"/>
                  <a:sym typeface="+mn-lt"/>
                </a:rPr>
                <a:t>极限编程</a:t>
              </a:r>
              <a:endParaRPr sz="2000" dirty="0">
                <a:cs typeface="+mn-ea"/>
                <a:sym typeface="+mn-lt"/>
              </a:endParaRPr>
            </a:p>
          </p:txBody>
        </p:sp>
        <p:sp>
          <p:nvSpPr>
            <p:cNvPr id="57" name="object 13">
              <a:extLst>
                <a:ext uri="{FF2B5EF4-FFF2-40B4-BE49-F238E27FC236}">
                  <a16:creationId xmlns:a16="http://schemas.microsoft.com/office/drawing/2014/main" id="{355E17D0-2033-4388-ACC4-653ACFDA91EF}"/>
                </a:ext>
              </a:extLst>
            </p:cNvPr>
            <p:cNvSpPr/>
            <p:nvPr/>
          </p:nvSpPr>
          <p:spPr>
            <a:xfrm>
              <a:off x="3545377" y="2360814"/>
              <a:ext cx="1982585" cy="1512916"/>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58" name="object 14">
              <a:extLst>
                <a:ext uri="{FF2B5EF4-FFF2-40B4-BE49-F238E27FC236}">
                  <a16:creationId xmlns:a16="http://schemas.microsoft.com/office/drawing/2014/main" id="{43F71182-0A79-4E59-BAB2-F2FCB42BD591}"/>
                </a:ext>
              </a:extLst>
            </p:cNvPr>
            <p:cNvSpPr/>
            <p:nvPr/>
          </p:nvSpPr>
          <p:spPr>
            <a:xfrm>
              <a:off x="3570316" y="2385753"/>
              <a:ext cx="1982585" cy="1517072"/>
            </a:xfrm>
            <a:prstGeom prst="rect">
              <a:avLst/>
            </a:prstGeom>
            <a:blipFill>
              <a:blip r:embed="rId10" cstate="print"/>
              <a:stretch>
                <a:fillRect/>
              </a:stretch>
            </a:blipFill>
          </p:spPr>
          <p:txBody>
            <a:bodyPr wrap="square" lIns="0" tIns="0" rIns="0" bIns="0" rtlCol="0"/>
            <a:lstStyle/>
            <a:p>
              <a:endParaRPr>
                <a:cs typeface="+mn-ea"/>
                <a:sym typeface="+mn-lt"/>
              </a:endParaRPr>
            </a:p>
          </p:txBody>
        </p:sp>
        <p:sp>
          <p:nvSpPr>
            <p:cNvPr id="59" name="object 15">
              <a:extLst>
                <a:ext uri="{FF2B5EF4-FFF2-40B4-BE49-F238E27FC236}">
                  <a16:creationId xmlns:a16="http://schemas.microsoft.com/office/drawing/2014/main" id="{2669702F-328D-4412-B9DF-B80C6E15DF88}"/>
                </a:ext>
              </a:extLst>
            </p:cNvPr>
            <p:cNvSpPr/>
            <p:nvPr/>
          </p:nvSpPr>
          <p:spPr>
            <a:xfrm>
              <a:off x="3590659" y="2407653"/>
              <a:ext cx="1916964" cy="1447800"/>
            </a:xfrm>
            <a:prstGeom prst="rect">
              <a:avLst/>
            </a:prstGeom>
            <a:blipFill>
              <a:blip r:embed="rId11" cstate="print"/>
              <a:stretch>
                <a:fillRect/>
              </a:stretch>
            </a:blipFill>
          </p:spPr>
          <p:txBody>
            <a:bodyPr wrap="square" lIns="0" tIns="0" rIns="0" bIns="0" rtlCol="0"/>
            <a:lstStyle/>
            <a:p>
              <a:endParaRPr>
                <a:cs typeface="+mn-ea"/>
                <a:sym typeface="+mn-lt"/>
              </a:endParaRPr>
            </a:p>
          </p:txBody>
        </p:sp>
        <p:sp>
          <p:nvSpPr>
            <p:cNvPr id="60" name="object 16">
              <a:extLst>
                <a:ext uri="{FF2B5EF4-FFF2-40B4-BE49-F238E27FC236}">
                  <a16:creationId xmlns:a16="http://schemas.microsoft.com/office/drawing/2014/main" id="{5F65E5D7-2196-44ED-A98D-7A181C19AE8E}"/>
                </a:ext>
              </a:extLst>
            </p:cNvPr>
            <p:cNvSpPr/>
            <p:nvPr/>
          </p:nvSpPr>
          <p:spPr>
            <a:xfrm>
              <a:off x="3590659" y="2407653"/>
              <a:ext cx="1917064" cy="1447800"/>
            </a:xfrm>
            <a:custGeom>
              <a:avLst/>
              <a:gdLst/>
              <a:ahLst/>
              <a:cxnLst/>
              <a:rect l="l" t="t" r="r" b="b"/>
              <a:pathLst>
                <a:path w="1917064" h="1447800">
                  <a:moveTo>
                    <a:pt x="0" y="424016"/>
                  </a:moveTo>
                  <a:lnTo>
                    <a:pt x="424016" y="0"/>
                  </a:lnTo>
                  <a:lnTo>
                    <a:pt x="1492947" y="0"/>
                  </a:lnTo>
                  <a:lnTo>
                    <a:pt x="1916964" y="424016"/>
                  </a:lnTo>
                  <a:lnTo>
                    <a:pt x="1916964" y="1023782"/>
                  </a:lnTo>
                  <a:lnTo>
                    <a:pt x="1492947" y="1447799"/>
                  </a:lnTo>
                  <a:lnTo>
                    <a:pt x="424016" y="1447799"/>
                  </a:lnTo>
                  <a:lnTo>
                    <a:pt x="0" y="1023782"/>
                  </a:lnTo>
                  <a:lnTo>
                    <a:pt x="0" y="424016"/>
                  </a:lnTo>
                  <a:close/>
                </a:path>
              </a:pathLst>
            </a:custGeom>
            <a:ln w="57149">
              <a:solidFill>
                <a:srgbClr val="D6E3ED"/>
              </a:solidFill>
            </a:ln>
          </p:spPr>
          <p:txBody>
            <a:bodyPr wrap="square" lIns="0" tIns="0" rIns="0" bIns="0" rtlCol="0"/>
            <a:lstStyle/>
            <a:p>
              <a:endParaRPr>
                <a:cs typeface="+mn-ea"/>
                <a:sym typeface="+mn-lt"/>
              </a:endParaRPr>
            </a:p>
          </p:txBody>
        </p:sp>
        <p:sp>
          <p:nvSpPr>
            <p:cNvPr id="61" name="object 17">
              <a:extLst>
                <a:ext uri="{FF2B5EF4-FFF2-40B4-BE49-F238E27FC236}">
                  <a16:creationId xmlns:a16="http://schemas.microsoft.com/office/drawing/2014/main" id="{144E118A-3B8D-4C64-A144-2A0E380C1B4F}"/>
                </a:ext>
              </a:extLst>
            </p:cNvPr>
            <p:cNvSpPr txBox="1"/>
            <p:nvPr/>
          </p:nvSpPr>
          <p:spPr>
            <a:xfrm>
              <a:off x="4033808" y="2756903"/>
              <a:ext cx="1041400" cy="711200"/>
            </a:xfrm>
            <a:prstGeom prst="rect">
              <a:avLst/>
            </a:prstGeom>
          </p:spPr>
          <p:txBody>
            <a:bodyPr vert="horz" wrap="square" lIns="0" tIns="50800" rIns="0" bIns="0" rtlCol="0">
              <a:spAutoFit/>
            </a:bodyPr>
            <a:lstStyle/>
            <a:p>
              <a:pPr marR="3175" algn="ctr">
                <a:lnSpc>
                  <a:spcPct val="100000"/>
                </a:lnSpc>
                <a:spcBef>
                  <a:spcPts val="400"/>
                </a:spcBef>
              </a:pPr>
              <a:r>
                <a:rPr sz="2000" dirty="0">
                  <a:solidFill>
                    <a:srgbClr val="FFFFFF"/>
                  </a:solidFill>
                  <a:cs typeface="+mn-ea"/>
                  <a:sym typeface="+mn-lt"/>
                </a:rPr>
                <a:t>FDD</a:t>
              </a:r>
              <a:endParaRPr sz="2000" dirty="0">
                <a:cs typeface="+mn-ea"/>
                <a:sym typeface="+mn-lt"/>
              </a:endParaRPr>
            </a:p>
            <a:p>
              <a:pPr algn="ctr">
                <a:lnSpc>
                  <a:spcPct val="100000"/>
                </a:lnSpc>
                <a:spcBef>
                  <a:spcPts val="300"/>
                </a:spcBef>
              </a:pPr>
              <a:r>
                <a:rPr sz="2000" dirty="0">
                  <a:solidFill>
                    <a:srgbClr val="FFFFFF"/>
                  </a:solidFill>
                  <a:cs typeface="+mn-ea"/>
                  <a:sym typeface="+mn-lt"/>
                </a:rPr>
                <a:t>特征驱动</a:t>
              </a:r>
              <a:endParaRPr sz="2000" dirty="0">
                <a:cs typeface="+mn-ea"/>
                <a:sym typeface="+mn-lt"/>
              </a:endParaRPr>
            </a:p>
          </p:txBody>
        </p:sp>
        <p:sp>
          <p:nvSpPr>
            <p:cNvPr id="62" name="object 18">
              <a:extLst>
                <a:ext uri="{FF2B5EF4-FFF2-40B4-BE49-F238E27FC236}">
                  <a16:creationId xmlns:a16="http://schemas.microsoft.com/office/drawing/2014/main" id="{D66F8F51-8C15-4F02-BD56-BF61571F25F4}"/>
                </a:ext>
              </a:extLst>
            </p:cNvPr>
            <p:cNvSpPr/>
            <p:nvPr/>
          </p:nvSpPr>
          <p:spPr>
            <a:xfrm>
              <a:off x="6650182" y="2356657"/>
              <a:ext cx="1974272" cy="1479665"/>
            </a:xfrm>
            <a:prstGeom prst="rect">
              <a:avLst/>
            </a:prstGeom>
            <a:blipFill>
              <a:blip r:embed="rId12" cstate="print"/>
              <a:stretch>
                <a:fillRect/>
              </a:stretch>
            </a:blipFill>
          </p:spPr>
          <p:txBody>
            <a:bodyPr wrap="square" lIns="0" tIns="0" rIns="0" bIns="0" rtlCol="0"/>
            <a:lstStyle/>
            <a:p>
              <a:endParaRPr>
                <a:cs typeface="+mn-ea"/>
                <a:sym typeface="+mn-lt"/>
              </a:endParaRPr>
            </a:p>
          </p:txBody>
        </p:sp>
        <p:sp>
          <p:nvSpPr>
            <p:cNvPr id="63" name="object 19">
              <a:extLst>
                <a:ext uri="{FF2B5EF4-FFF2-40B4-BE49-F238E27FC236}">
                  <a16:creationId xmlns:a16="http://schemas.microsoft.com/office/drawing/2014/main" id="{BFA9CFFE-BD3A-4CE1-83AD-C33BC86C6519}"/>
                </a:ext>
              </a:extLst>
            </p:cNvPr>
            <p:cNvSpPr/>
            <p:nvPr/>
          </p:nvSpPr>
          <p:spPr>
            <a:xfrm>
              <a:off x="6679275" y="2381595"/>
              <a:ext cx="1970116" cy="1479665"/>
            </a:xfrm>
            <a:prstGeom prst="rect">
              <a:avLst/>
            </a:prstGeom>
            <a:blipFill>
              <a:blip r:embed="rId13" cstate="print"/>
              <a:stretch>
                <a:fillRect/>
              </a:stretch>
            </a:blipFill>
          </p:spPr>
          <p:txBody>
            <a:bodyPr wrap="square" lIns="0" tIns="0" rIns="0" bIns="0" rtlCol="0"/>
            <a:lstStyle/>
            <a:p>
              <a:endParaRPr>
                <a:cs typeface="+mn-ea"/>
                <a:sym typeface="+mn-lt"/>
              </a:endParaRPr>
            </a:p>
          </p:txBody>
        </p:sp>
        <p:sp>
          <p:nvSpPr>
            <p:cNvPr id="64" name="object 20">
              <a:extLst>
                <a:ext uri="{FF2B5EF4-FFF2-40B4-BE49-F238E27FC236}">
                  <a16:creationId xmlns:a16="http://schemas.microsoft.com/office/drawing/2014/main" id="{523B32BC-6036-4B6F-836B-769C1EAA3559}"/>
                </a:ext>
              </a:extLst>
            </p:cNvPr>
            <p:cNvSpPr/>
            <p:nvPr/>
          </p:nvSpPr>
          <p:spPr>
            <a:xfrm>
              <a:off x="6697414" y="2400245"/>
              <a:ext cx="1908557" cy="1416050"/>
            </a:xfrm>
            <a:prstGeom prst="rect">
              <a:avLst/>
            </a:prstGeom>
            <a:blipFill>
              <a:blip r:embed="rId14" cstate="print"/>
              <a:stretch>
                <a:fillRect/>
              </a:stretch>
            </a:blipFill>
          </p:spPr>
          <p:txBody>
            <a:bodyPr wrap="square" lIns="0" tIns="0" rIns="0" bIns="0" rtlCol="0"/>
            <a:lstStyle/>
            <a:p>
              <a:endParaRPr>
                <a:cs typeface="+mn-ea"/>
                <a:sym typeface="+mn-lt"/>
              </a:endParaRPr>
            </a:p>
          </p:txBody>
        </p:sp>
        <p:sp>
          <p:nvSpPr>
            <p:cNvPr id="65" name="object 21">
              <a:extLst>
                <a:ext uri="{FF2B5EF4-FFF2-40B4-BE49-F238E27FC236}">
                  <a16:creationId xmlns:a16="http://schemas.microsoft.com/office/drawing/2014/main" id="{FBEF4A82-88F7-4CAE-95DF-74B11D4DE543}"/>
                </a:ext>
              </a:extLst>
            </p:cNvPr>
            <p:cNvSpPr/>
            <p:nvPr/>
          </p:nvSpPr>
          <p:spPr>
            <a:xfrm>
              <a:off x="6697414" y="2400245"/>
              <a:ext cx="1908810" cy="1416050"/>
            </a:xfrm>
            <a:custGeom>
              <a:avLst/>
              <a:gdLst/>
              <a:ahLst/>
              <a:cxnLst/>
              <a:rect l="l" t="t" r="r" b="b"/>
              <a:pathLst>
                <a:path w="1908809" h="1416050">
                  <a:moveTo>
                    <a:pt x="0" y="414718"/>
                  </a:moveTo>
                  <a:lnTo>
                    <a:pt x="414718" y="0"/>
                  </a:lnTo>
                  <a:lnTo>
                    <a:pt x="1493837" y="0"/>
                  </a:lnTo>
                  <a:lnTo>
                    <a:pt x="1908555" y="414718"/>
                  </a:lnTo>
                  <a:lnTo>
                    <a:pt x="1908555" y="1001330"/>
                  </a:lnTo>
                  <a:lnTo>
                    <a:pt x="1493837" y="1416049"/>
                  </a:lnTo>
                  <a:lnTo>
                    <a:pt x="414718" y="1416049"/>
                  </a:lnTo>
                  <a:lnTo>
                    <a:pt x="0" y="1001330"/>
                  </a:lnTo>
                  <a:lnTo>
                    <a:pt x="0" y="414718"/>
                  </a:lnTo>
                  <a:close/>
                </a:path>
              </a:pathLst>
            </a:custGeom>
            <a:ln w="57149">
              <a:solidFill>
                <a:srgbClr val="D6E3ED"/>
              </a:solidFill>
            </a:ln>
          </p:spPr>
          <p:txBody>
            <a:bodyPr wrap="square" lIns="0" tIns="0" rIns="0" bIns="0" rtlCol="0"/>
            <a:lstStyle/>
            <a:p>
              <a:endParaRPr>
                <a:cs typeface="+mn-ea"/>
                <a:sym typeface="+mn-lt"/>
              </a:endParaRPr>
            </a:p>
          </p:txBody>
        </p:sp>
        <p:sp>
          <p:nvSpPr>
            <p:cNvPr id="66" name="object 22">
              <a:extLst>
                <a:ext uri="{FF2B5EF4-FFF2-40B4-BE49-F238E27FC236}">
                  <a16:creationId xmlns:a16="http://schemas.microsoft.com/office/drawing/2014/main" id="{B270B144-6EB3-4E0B-A4F6-0255D9943194}"/>
                </a:ext>
              </a:extLst>
            </p:cNvPr>
            <p:cNvSpPr txBox="1"/>
            <p:nvPr/>
          </p:nvSpPr>
          <p:spPr>
            <a:xfrm>
              <a:off x="7135914" y="2562170"/>
              <a:ext cx="1041400" cy="1023357"/>
            </a:xfrm>
            <a:prstGeom prst="rect">
              <a:avLst/>
            </a:prstGeom>
          </p:spPr>
          <p:txBody>
            <a:bodyPr vert="horz" wrap="square" lIns="0" tIns="50800" rIns="0" bIns="0" rtlCol="0">
              <a:spAutoFit/>
            </a:bodyPr>
            <a:lstStyle/>
            <a:p>
              <a:pPr marL="139700">
                <a:lnSpc>
                  <a:spcPct val="100000"/>
                </a:lnSpc>
                <a:spcBef>
                  <a:spcPts val="400"/>
                </a:spcBef>
              </a:pPr>
              <a:r>
                <a:rPr sz="2000" dirty="0">
                  <a:solidFill>
                    <a:srgbClr val="FFFFFF"/>
                  </a:solidFill>
                  <a:cs typeface="+mn-ea"/>
                  <a:sym typeface="+mn-lt"/>
                </a:rPr>
                <a:t>DSDM</a:t>
              </a:r>
              <a:endParaRPr sz="2000">
                <a:cs typeface="+mn-ea"/>
                <a:sym typeface="+mn-lt"/>
              </a:endParaRPr>
            </a:p>
            <a:p>
              <a:pPr marL="12700" marR="5080" algn="ctr">
                <a:lnSpc>
                  <a:spcPct val="113000"/>
                </a:lnSpc>
              </a:pPr>
              <a:r>
                <a:rPr sz="2000" dirty="0">
                  <a:solidFill>
                    <a:srgbClr val="FFFFFF"/>
                  </a:solidFill>
                  <a:cs typeface="+mn-ea"/>
                  <a:sym typeface="+mn-lt"/>
                </a:rPr>
                <a:t>动态系统 开发方法</a:t>
              </a:r>
              <a:endParaRPr sz="2000">
                <a:cs typeface="+mn-ea"/>
                <a:sym typeface="+mn-lt"/>
              </a:endParaRPr>
            </a:p>
          </p:txBody>
        </p:sp>
        <p:sp>
          <p:nvSpPr>
            <p:cNvPr id="67" name="object 23">
              <a:extLst>
                <a:ext uri="{FF2B5EF4-FFF2-40B4-BE49-F238E27FC236}">
                  <a16:creationId xmlns:a16="http://schemas.microsoft.com/office/drawing/2014/main" id="{48E0E685-160F-4B41-94A1-4867904A466A}"/>
                </a:ext>
              </a:extLst>
            </p:cNvPr>
            <p:cNvSpPr/>
            <p:nvPr/>
          </p:nvSpPr>
          <p:spPr>
            <a:xfrm>
              <a:off x="1666702" y="2373283"/>
              <a:ext cx="1866206" cy="1421476"/>
            </a:xfrm>
            <a:prstGeom prst="rect">
              <a:avLst/>
            </a:prstGeom>
            <a:blipFill>
              <a:blip r:embed="rId15" cstate="print"/>
              <a:stretch>
                <a:fillRect/>
              </a:stretch>
            </a:blipFill>
          </p:spPr>
          <p:txBody>
            <a:bodyPr wrap="square" lIns="0" tIns="0" rIns="0" bIns="0" rtlCol="0"/>
            <a:lstStyle/>
            <a:p>
              <a:endParaRPr>
                <a:cs typeface="+mn-ea"/>
                <a:sym typeface="+mn-lt"/>
              </a:endParaRPr>
            </a:p>
          </p:txBody>
        </p:sp>
        <p:sp>
          <p:nvSpPr>
            <p:cNvPr id="68" name="object 24">
              <a:extLst>
                <a:ext uri="{FF2B5EF4-FFF2-40B4-BE49-F238E27FC236}">
                  <a16:creationId xmlns:a16="http://schemas.microsoft.com/office/drawing/2014/main" id="{4A9284BC-C8FF-4054-856A-602734BC2252}"/>
                </a:ext>
              </a:extLst>
            </p:cNvPr>
            <p:cNvSpPr/>
            <p:nvPr/>
          </p:nvSpPr>
          <p:spPr>
            <a:xfrm>
              <a:off x="1691639" y="2398221"/>
              <a:ext cx="1866206" cy="1421476"/>
            </a:xfrm>
            <a:prstGeom prst="rect">
              <a:avLst/>
            </a:prstGeom>
            <a:blipFill>
              <a:blip r:embed="rId16" cstate="print"/>
              <a:stretch>
                <a:fillRect/>
              </a:stretch>
            </a:blipFill>
          </p:spPr>
          <p:txBody>
            <a:bodyPr wrap="square" lIns="0" tIns="0" rIns="0" bIns="0" rtlCol="0"/>
            <a:lstStyle/>
            <a:p>
              <a:endParaRPr>
                <a:cs typeface="+mn-ea"/>
                <a:sym typeface="+mn-lt"/>
              </a:endParaRPr>
            </a:p>
          </p:txBody>
        </p:sp>
        <p:sp>
          <p:nvSpPr>
            <p:cNvPr id="69" name="object 25">
              <a:extLst>
                <a:ext uri="{FF2B5EF4-FFF2-40B4-BE49-F238E27FC236}">
                  <a16:creationId xmlns:a16="http://schemas.microsoft.com/office/drawing/2014/main" id="{E006C845-C627-4C69-A8BA-80D0FBD50936}"/>
                </a:ext>
              </a:extLst>
            </p:cNvPr>
            <p:cNvSpPr/>
            <p:nvPr/>
          </p:nvSpPr>
          <p:spPr>
            <a:xfrm>
              <a:off x="1710268" y="2417178"/>
              <a:ext cx="1803459" cy="1358900"/>
            </a:xfrm>
            <a:prstGeom prst="rect">
              <a:avLst/>
            </a:prstGeom>
            <a:blipFill>
              <a:blip r:embed="rId17" cstate="print"/>
              <a:stretch>
                <a:fillRect/>
              </a:stretch>
            </a:blipFill>
          </p:spPr>
          <p:txBody>
            <a:bodyPr wrap="square" lIns="0" tIns="0" rIns="0" bIns="0" rtlCol="0"/>
            <a:lstStyle/>
            <a:p>
              <a:endParaRPr>
                <a:cs typeface="+mn-ea"/>
                <a:sym typeface="+mn-lt"/>
              </a:endParaRPr>
            </a:p>
          </p:txBody>
        </p:sp>
        <p:sp>
          <p:nvSpPr>
            <p:cNvPr id="70" name="object 26">
              <a:extLst>
                <a:ext uri="{FF2B5EF4-FFF2-40B4-BE49-F238E27FC236}">
                  <a16:creationId xmlns:a16="http://schemas.microsoft.com/office/drawing/2014/main" id="{A6E9F2BF-251A-479E-BC54-4189A177B961}"/>
                </a:ext>
              </a:extLst>
            </p:cNvPr>
            <p:cNvSpPr/>
            <p:nvPr/>
          </p:nvSpPr>
          <p:spPr>
            <a:xfrm>
              <a:off x="1710268" y="2417178"/>
              <a:ext cx="1804035" cy="1358900"/>
            </a:xfrm>
            <a:custGeom>
              <a:avLst/>
              <a:gdLst/>
              <a:ahLst/>
              <a:cxnLst/>
              <a:rect l="l" t="t" r="r" b="b"/>
              <a:pathLst>
                <a:path w="1804035" h="1358900">
                  <a:moveTo>
                    <a:pt x="0" y="397980"/>
                  </a:moveTo>
                  <a:lnTo>
                    <a:pt x="397980" y="0"/>
                  </a:lnTo>
                  <a:lnTo>
                    <a:pt x="1405478" y="0"/>
                  </a:lnTo>
                  <a:lnTo>
                    <a:pt x="1803459" y="397980"/>
                  </a:lnTo>
                  <a:lnTo>
                    <a:pt x="1803459" y="960918"/>
                  </a:lnTo>
                  <a:lnTo>
                    <a:pt x="1405478" y="1358899"/>
                  </a:lnTo>
                  <a:lnTo>
                    <a:pt x="397980" y="1358899"/>
                  </a:lnTo>
                  <a:lnTo>
                    <a:pt x="0" y="960918"/>
                  </a:lnTo>
                  <a:lnTo>
                    <a:pt x="0" y="397980"/>
                  </a:lnTo>
                  <a:close/>
                </a:path>
              </a:pathLst>
            </a:custGeom>
            <a:ln w="57149">
              <a:solidFill>
                <a:srgbClr val="D6E3ED"/>
              </a:solidFill>
            </a:ln>
          </p:spPr>
          <p:txBody>
            <a:bodyPr wrap="square" lIns="0" tIns="0" rIns="0" bIns="0" rtlCol="0"/>
            <a:lstStyle/>
            <a:p>
              <a:endParaRPr>
                <a:cs typeface="+mn-ea"/>
                <a:sym typeface="+mn-lt"/>
              </a:endParaRPr>
            </a:p>
          </p:txBody>
        </p:sp>
        <p:sp>
          <p:nvSpPr>
            <p:cNvPr id="71" name="object 27">
              <a:extLst>
                <a:ext uri="{FF2B5EF4-FFF2-40B4-BE49-F238E27FC236}">
                  <a16:creationId xmlns:a16="http://schemas.microsoft.com/office/drawing/2014/main" id="{43A85FA9-9D8C-4443-ACED-2F90DC1338FD}"/>
                </a:ext>
              </a:extLst>
            </p:cNvPr>
            <p:cNvSpPr txBox="1"/>
            <p:nvPr/>
          </p:nvSpPr>
          <p:spPr>
            <a:xfrm>
              <a:off x="2089598" y="2721978"/>
              <a:ext cx="1041400" cy="711200"/>
            </a:xfrm>
            <a:prstGeom prst="rect">
              <a:avLst/>
            </a:prstGeom>
          </p:spPr>
          <p:txBody>
            <a:bodyPr vert="horz" wrap="square" lIns="0" tIns="50800" rIns="0" bIns="0" rtlCol="0">
              <a:spAutoFit/>
            </a:bodyPr>
            <a:lstStyle/>
            <a:p>
              <a:pPr marL="2540" algn="ctr">
                <a:lnSpc>
                  <a:spcPct val="100000"/>
                </a:lnSpc>
                <a:spcBef>
                  <a:spcPts val="400"/>
                </a:spcBef>
              </a:pPr>
              <a:r>
                <a:rPr sz="2000" spc="-5" dirty="0">
                  <a:solidFill>
                    <a:srgbClr val="FFFFFF"/>
                  </a:solidFill>
                  <a:cs typeface="+mn-ea"/>
                  <a:sym typeface="+mn-lt"/>
                </a:rPr>
                <a:t>Crystal</a:t>
              </a:r>
              <a:endParaRPr sz="2000" dirty="0">
                <a:cs typeface="+mn-ea"/>
                <a:sym typeface="+mn-lt"/>
              </a:endParaRPr>
            </a:p>
            <a:p>
              <a:pPr algn="ctr">
                <a:lnSpc>
                  <a:spcPct val="100000"/>
                </a:lnSpc>
                <a:spcBef>
                  <a:spcPts val="300"/>
                </a:spcBef>
              </a:pPr>
              <a:r>
                <a:rPr sz="2000" dirty="0">
                  <a:solidFill>
                    <a:srgbClr val="FFFFFF"/>
                  </a:solidFill>
                  <a:cs typeface="+mn-ea"/>
                  <a:sym typeface="+mn-lt"/>
                </a:rPr>
                <a:t>水晶方法</a:t>
              </a:r>
              <a:endParaRPr sz="2000" dirty="0">
                <a:cs typeface="+mn-ea"/>
                <a:sym typeface="+mn-lt"/>
              </a:endParaRPr>
            </a:p>
          </p:txBody>
        </p:sp>
        <p:sp>
          <p:nvSpPr>
            <p:cNvPr id="72" name="object 28">
              <a:extLst>
                <a:ext uri="{FF2B5EF4-FFF2-40B4-BE49-F238E27FC236}">
                  <a16:creationId xmlns:a16="http://schemas.microsoft.com/office/drawing/2014/main" id="{1826BB52-963B-442E-B8B1-1B08D923BFF0}"/>
                </a:ext>
              </a:extLst>
            </p:cNvPr>
            <p:cNvSpPr/>
            <p:nvPr/>
          </p:nvSpPr>
          <p:spPr>
            <a:xfrm>
              <a:off x="8641080" y="2414847"/>
              <a:ext cx="1878676" cy="1429788"/>
            </a:xfrm>
            <a:prstGeom prst="rect">
              <a:avLst/>
            </a:prstGeom>
            <a:blipFill>
              <a:blip r:embed="rId18" cstate="print"/>
              <a:stretch>
                <a:fillRect/>
              </a:stretch>
            </a:blipFill>
          </p:spPr>
          <p:txBody>
            <a:bodyPr wrap="square" lIns="0" tIns="0" rIns="0" bIns="0" rtlCol="0"/>
            <a:lstStyle/>
            <a:p>
              <a:endParaRPr>
                <a:cs typeface="+mn-ea"/>
                <a:sym typeface="+mn-lt"/>
              </a:endParaRPr>
            </a:p>
          </p:txBody>
        </p:sp>
        <p:sp>
          <p:nvSpPr>
            <p:cNvPr id="73" name="object 29">
              <a:extLst>
                <a:ext uri="{FF2B5EF4-FFF2-40B4-BE49-F238E27FC236}">
                  <a16:creationId xmlns:a16="http://schemas.microsoft.com/office/drawing/2014/main" id="{3118E603-F473-4974-B989-3B0C7D2A9588}"/>
                </a:ext>
              </a:extLst>
            </p:cNvPr>
            <p:cNvSpPr/>
            <p:nvPr/>
          </p:nvSpPr>
          <p:spPr>
            <a:xfrm>
              <a:off x="8666017" y="2439785"/>
              <a:ext cx="1878676" cy="1429788"/>
            </a:xfrm>
            <a:prstGeom prst="rect">
              <a:avLst/>
            </a:prstGeom>
            <a:blipFill>
              <a:blip r:embed="rId19" cstate="print"/>
              <a:stretch>
                <a:fillRect/>
              </a:stretch>
            </a:blipFill>
          </p:spPr>
          <p:txBody>
            <a:bodyPr wrap="square" lIns="0" tIns="0" rIns="0" bIns="0" rtlCol="0"/>
            <a:lstStyle/>
            <a:p>
              <a:endParaRPr>
                <a:cs typeface="+mn-ea"/>
                <a:sym typeface="+mn-lt"/>
              </a:endParaRPr>
            </a:p>
          </p:txBody>
        </p:sp>
        <p:sp>
          <p:nvSpPr>
            <p:cNvPr id="74" name="object 30">
              <a:extLst>
                <a:ext uri="{FF2B5EF4-FFF2-40B4-BE49-F238E27FC236}">
                  <a16:creationId xmlns:a16="http://schemas.microsoft.com/office/drawing/2014/main" id="{A34EC30A-505D-4CF7-833D-373286C67262}"/>
                </a:ext>
              </a:extLst>
            </p:cNvPr>
            <p:cNvSpPr/>
            <p:nvPr/>
          </p:nvSpPr>
          <p:spPr>
            <a:xfrm>
              <a:off x="8686790" y="2460040"/>
              <a:ext cx="1811868" cy="1365250"/>
            </a:xfrm>
            <a:prstGeom prst="rect">
              <a:avLst/>
            </a:prstGeom>
            <a:blipFill>
              <a:blip r:embed="rId20" cstate="print"/>
              <a:stretch>
                <a:fillRect/>
              </a:stretch>
            </a:blipFill>
          </p:spPr>
          <p:txBody>
            <a:bodyPr wrap="square" lIns="0" tIns="0" rIns="0" bIns="0" rtlCol="0"/>
            <a:lstStyle/>
            <a:p>
              <a:endParaRPr>
                <a:cs typeface="+mn-ea"/>
                <a:sym typeface="+mn-lt"/>
              </a:endParaRPr>
            </a:p>
          </p:txBody>
        </p:sp>
        <p:sp>
          <p:nvSpPr>
            <p:cNvPr id="75" name="object 31">
              <a:extLst>
                <a:ext uri="{FF2B5EF4-FFF2-40B4-BE49-F238E27FC236}">
                  <a16:creationId xmlns:a16="http://schemas.microsoft.com/office/drawing/2014/main" id="{121E538B-F37E-465F-B508-86BC6FF09033}"/>
                </a:ext>
              </a:extLst>
            </p:cNvPr>
            <p:cNvSpPr/>
            <p:nvPr/>
          </p:nvSpPr>
          <p:spPr>
            <a:xfrm>
              <a:off x="8686790" y="2460040"/>
              <a:ext cx="1812289" cy="1365250"/>
            </a:xfrm>
            <a:custGeom>
              <a:avLst/>
              <a:gdLst/>
              <a:ahLst/>
              <a:cxnLst/>
              <a:rect l="l" t="t" r="r" b="b"/>
              <a:pathLst>
                <a:path w="1812290" h="1365250">
                  <a:moveTo>
                    <a:pt x="0" y="399841"/>
                  </a:moveTo>
                  <a:lnTo>
                    <a:pt x="399840" y="0"/>
                  </a:lnTo>
                  <a:lnTo>
                    <a:pt x="1412026" y="0"/>
                  </a:lnTo>
                  <a:lnTo>
                    <a:pt x="1811867" y="399841"/>
                  </a:lnTo>
                  <a:lnTo>
                    <a:pt x="1811867" y="965408"/>
                  </a:lnTo>
                  <a:lnTo>
                    <a:pt x="1412026" y="1365249"/>
                  </a:lnTo>
                  <a:lnTo>
                    <a:pt x="399840" y="1365249"/>
                  </a:lnTo>
                  <a:lnTo>
                    <a:pt x="0" y="965408"/>
                  </a:lnTo>
                  <a:lnTo>
                    <a:pt x="0" y="399841"/>
                  </a:lnTo>
                  <a:close/>
                </a:path>
              </a:pathLst>
            </a:custGeom>
            <a:ln w="57149">
              <a:solidFill>
                <a:srgbClr val="D6E3ED"/>
              </a:solidFill>
            </a:ln>
          </p:spPr>
          <p:txBody>
            <a:bodyPr wrap="square" lIns="0" tIns="0" rIns="0" bIns="0" rtlCol="0"/>
            <a:lstStyle/>
            <a:p>
              <a:endParaRPr>
                <a:cs typeface="+mn-ea"/>
                <a:sym typeface="+mn-lt"/>
              </a:endParaRPr>
            </a:p>
          </p:txBody>
        </p:sp>
        <p:sp>
          <p:nvSpPr>
            <p:cNvPr id="76" name="object 32">
              <a:extLst>
                <a:ext uri="{FF2B5EF4-FFF2-40B4-BE49-F238E27FC236}">
                  <a16:creationId xmlns:a16="http://schemas.microsoft.com/office/drawing/2014/main" id="{DD34B0E5-F3A9-462E-BBF8-EAF623EFFE40}"/>
                </a:ext>
              </a:extLst>
            </p:cNvPr>
            <p:cNvSpPr txBox="1"/>
            <p:nvPr/>
          </p:nvSpPr>
          <p:spPr>
            <a:xfrm>
              <a:off x="9067051" y="2596562"/>
              <a:ext cx="1041400" cy="1023357"/>
            </a:xfrm>
            <a:prstGeom prst="rect">
              <a:avLst/>
            </a:prstGeom>
          </p:spPr>
          <p:txBody>
            <a:bodyPr vert="horz" wrap="square" lIns="0" tIns="50800" rIns="0" bIns="0" rtlCol="0">
              <a:spAutoFit/>
            </a:bodyPr>
            <a:lstStyle/>
            <a:p>
              <a:pPr marL="266065">
                <a:lnSpc>
                  <a:spcPct val="100000"/>
                </a:lnSpc>
                <a:spcBef>
                  <a:spcPts val="400"/>
                </a:spcBef>
              </a:pPr>
              <a:r>
                <a:rPr sz="2000" dirty="0">
                  <a:solidFill>
                    <a:srgbClr val="FFFFFF"/>
                  </a:solidFill>
                  <a:cs typeface="+mn-ea"/>
                  <a:sym typeface="+mn-lt"/>
                </a:rPr>
                <a:t>ASD</a:t>
              </a:r>
              <a:endParaRPr sz="2000">
                <a:cs typeface="+mn-ea"/>
                <a:sym typeface="+mn-lt"/>
              </a:endParaRPr>
            </a:p>
            <a:p>
              <a:pPr marL="12700" marR="5080" algn="ctr">
                <a:lnSpc>
                  <a:spcPct val="113000"/>
                </a:lnSpc>
              </a:pPr>
              <a:r>
                <a:rPr sz="2000" dirty="0">
                  <a:solidFill>
                    <a:srgbClr val="FFFFFF"/>
                  </a:solidFill>
                  <a:cs typeface="+mn-ea"/>
                  <a:sym typeface="+mn-lt"/>
                </a:rPr>
                <a:t>自适应 软件开发</a:t>
              </a:r>
              <a:endParaRPr sz="2000">
                <a:cs typeface="+mn-ea"/>
                <a:sym typeface="+mn-lt"/>
              </a:endParaRPr>
            </a:p>
          </p:txBody>
        </p:sp>
      </p:grpSp>
      <p:sp>
        <p:nvSpPr>
          <p:cNvPr id="77" name="文本框 76">
            <a:extLst>
              <a:ext uri="{FF2B5EF4-FFF2-40B4-BE49-F238E27FC236}">
                <a16:creationId xmlns:a16="http://schemas.microsoft.com/office/drawing/2014/main" id="{AE426021-AD99-4D8D-84CB-25478FC1AC46}"/>
              </a:ext>
            </a:extLst>
          </p:cNvPr>
          <p:cNvSpPr txBox="1"/>
          <p:nvPr/>
        </p:nvSpPr>
        <p:spPr>
          <a:xfrm>
            <a:off x="685165" y="5235330"/>
            <a:ext cx="10821670" cy="1128579"/>
          </a:xfrm>
          <a:prstGeom prst="rect">
            <a:avLst/>
          </a:prstGeom>
          <a:noFill/>
        </p:spPr>
        <p:txBody>
          <a:bodyPr wrap="square">
            <a:spAutoFit/>
          </a:bodyPr>
          <a:lstStyle/>
          <a:p>
            <a:pPr marL="471170" indent="-342900">
              <a:lnSpc>
                <a:spcPct val="150000"/>
              </a:lnSpc>
              <a:spcBef>
                <a:spcPts val="840"/>
              </a:spcBef>
              <a:buClr>
                <a:srgbClr val="0070C0"/>
              </a:buClr>
              <a:buFont typeface="Wingdings" panose="05000000000000000000" pitchFamily="2" charset="2"/>
              <a:buChar char="p"/>
              <a:tabLst>
                <a:tab pos="391795" algn="l"/>
                <a:tab pos="392430" algn="l"/>
              </a:tabLst>
            </a:pPr>
            <a:r>
              <a:rPr lang="zh-CN" altLang="en-US" sz="2400" spc="95" dirty="0">
                <a:cs typeface="+mn-ea"/>
                <a:sym typeface="+mn-lt"/>
              </a:rPr>
              <a:t>敏捷开发方法是一组</a:t>
            </a:r>
            <a:r>
              <a:rPr lang="zh-CN" altLang="en-US" sz="2400" spc="95" dirty="0">
                <a:solidFill>
                  <a:srgbClr val="C00000"/>
                </a:solidFill>
                <a:cs typeface="+mn-ea"/>
                <a:sym typeface="+mn-lt"/>
              </a:rPr>
              <a:t>轻量级开发方法的总称</a:t>
            </a:r>
            <a:r>
              <a:rPr lang="zh-CN" altLang="en-US" sz="2400" spc="95" dirty="0">
                <a:cs typeface="+mn-ea"/>
                <a:sym typeface="+mn-lt"/>
              </a:rPr>
              <a:t>，包含很多具体的开发过程和方</a:t>
            </a:r>
            <a:r>
              <a:rPr lang="zh-CN" altLang="en-US" sz="2400" spc="-5" dirty="0">
                <a:cs typeface="+mn-ea"/>
                <a:sym typeface="+mn-lt"/>
              </a:rPr>
              <a:t>法</a:t>
            </a:r>
            <a:r>
              <a:rPr lang="zh-CN" altLang="en-US" sz="2400" dirty="0">
                <a:cs typeface="+mn-ea"/>
                <a:sym typeface="+mn-lt"/>
              </a:rPr>
              <a:t>， 最有影响的两个方法是</a:t>
            </a:r>
            <a:r>
              <a:rPr lang="zh-CN" altLang="en-US" sz="2400" dirty="0">
                <a:solidFill>
                  <a:srgbClr val="C00000"/>
                </a:solidFill>
                <a:cs typeface="+mn-ea"/>
                <a:sym typeface="+mn-lt"/>
              </a:rPr>
              <a:t>极限编程（</a:t>
            </a:r>
            <a:r>
              <a:rPr lang="en-US" altLang="zh-CN" sz="2400" dirty="0">
                <a:solidFill>
                  <a:srgbClr val="C00000"/>
                </a:solidFill>
                <a:cs typeface="+mn-ea"/>
                <a:sym typeface="+mn-lt"/>
              </a:rPr>
              <a:t>XP</a:t>
            </a:r>
            <a:r>
              <a:rPr lang="zh-CN" altLang="en-US" sz="2400" dirty="0">
                <a:solidFill>
                  <a:srgbClr val="C00000"/>
                </a:solidFill>
                <a:cs typeface="+mn-ea"/>
                <a:sym typeface="+mn-lt"/>
              </a:rPr>
              <a:t>）</a:t>
            </a:r>
            <a:r>
              <a:rPr lang="zh-CN" altLang="en-US" sz="2400" dirty="0">
                <a:cs typeface="+mn-ea"/>
                <a:sym typeface="+mn-lt"/>
              </a:rPr>
              <a:t>和</a:t>
            </a:r>
            <a:r>
              <a:rPr lang="en-US" altLang="zh-CN" sz="2400" spc="-5" dirty="0">
                <a:solidFill>
                  <a:srgbClr val="C00000"/>
                </a:solidFill>
                <a:cs typeface="+mn-ea"/>
                <a:sym typeface="+mn-lt"/>
              </a:rPr>
              <a:t>Scrum</a:t>
            </a:r>
            <a:r>
              <a:rPr lang="zh-CN" altLang="en-US" sz="2400" dirty="0">
                <a:solidFill>
                  <a:srgbClr val="C00000"/>
                </a:solidFill>
                <a:cs typeface="+mn-ea"/>
                <a:sym typeface="+mn-lt"/>
              </a:rPr>
              <a:t>开发方法</a:t>
            </a:r>
            <a:r>
              <a:rPr lang="zh-CN" altLang="en-US" sz="2400" dirty="0">
                <a:cs typeface="+mn-ea"/>
                <a:sym typeface="+mn-lt"/>
              </a:rPr>
              <a:t>。</a:t>
            </a:r>
          </a:p>
        </p:txBody>
      </p:sp>
      <p:sp>
        <p:nvSpPr>
          <p:cNvPr id="78" name="TextBox 6">
            <a:extLst>
              <a:ext uri="{FF2B5EF4-FFF2-40B4-BE49-F238E27FC236}">
                <a16:creationId xmlns:a16="http://schemas.microsoft.com/office/drawing/2014/main" id="{72F2AB88-3802-4B7B-A3EF-E86C4BF995F2}"/>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79" name="矩形 4">
            <a:extLst>
              <a:ext uri="{FF2B5EF4-FFF2-40B4-BE49-F238E27FC236}">
                <a16:creationId xmlns:a16="http://schemas.microsoft.com/office/drawing/2014/main" id="{02019177-2E03-4A8A-8142-1AFED93EDD9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80" name="直接连接符 79">
            <a:extLst>
              <a:ext uri="{FF2B5EF4-FFF2-40B4-BE49-F238E27FC236}">
                <a16:creationId xmlns:a16="http://schemas.microsoft.com/office/drawing/2014/main" id="{DD6C3729-BA4C-4CCA-A765-EFBA078602DF}"/>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F914ED8D-A3B3-43B8-ABEE-CA73FA029B64}"/>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82" name="TextBox 6">
            <a:extLst>
              <a:ext uri="{FF2B5EF4-FFF2-40B4-BE49-F238E27FC236}">
                <a16:creationId xmlns:a16="http://schemas.microsoft.com/office/drawing/2014/main" id="{BAC8F8C2-2DB9-4875-892D-233E3BE6743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83" name="TextBox 7">
            <a:extLst>
              <a:ext uri="{FF2B5EF4-FFF2-40B4-BE49-F238E27FC236}">
                <a16:creationId xmlns:a16="http://schemas.microsoft.com/office/drawing/2014/main" id="{0141A1B5-F4B6-42D0-B340-C3FA25B0B53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84" name="TextBox 9">
            <a:extLst>
              <a:ext uri="{FF2B5EF4-FFF2-40B4-BE49-F238E27FC236}">
                <a16:creationId xmlns:a16="http://schemas.microsoft.com/office/drawing/2014/main" id="{D01D7C63-DC65-4BFB-8818-259EA1B5207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85" name="TextBox 10">
            <a:extLst>
              <a:ext uri="{FF2B5EF4-FFF2-40B4-BE49-F238E27FC236}">
                <a16:creationId xmlns:a16="http://schemas.microsoft.com/office/drawing/2014/main" id="{E408BB00-FD6D-4C2E-A3FE-4989B6116FAC}"/>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86" name="直接连接符 85">
            <a:extLst>
              <a:ext uri="{FF2B5EF4-FFF2-40B4-BE49-F238E27FC236}">
                <a16:creationId xmlns:a16="http://schemas.microsoft.com/office/drawing/2014/main" id="{B189E77B-6C09-499A-B8D3-6C0A82A36930}"/>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5FD00E7-6BF7-4666-9B28-DCF00C2846A5}"/>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8" name="图片 87">
            <a:extLst>
              <a:ext uri="{FF2B5EF4-FFF2-40B4-BE49-F238E27FC236}">
                <a16:creationId xmlns:a16="http://schemas.microsoft.com/office/drawing/2014/main" id="{2E2466AA-7989-47F8-A56F-C0AC04925438}"/>
              </a:ext>
            </a:extLst>
          </p:cNvPr>
          <p:cNvPicPr>
            <a:picLocks noChangeAspect="1"/>
          </p:cNvPicPr>
          <p:nvPr/>
        </p:nvPicPr>
        <p:blipFill>
          <a:blip r:embed="rId21"/>
          <a:stretch>
            <a:fillRect/>
          </a:stretch>
        </p:blipFill>
        <p:spPr>
          <a:xfrm>
            <a:off x="0" y="19050"/>
            <a:ext cx="791210" cy="715645"/>
          </a:xfrm>
          <a:prstGeom prst="rect">
            <a:avLst/>
          </a:prstGeom>
        </p:spPr>
      </p:pic>
      <p:sp>
        <p:nvSpPr>
          <p:cNvPr id="89" name="TextBox 7">
            <a:extLst>
              <a:ext uri="{FF2B5EF4-FFF2-40B4-BE49-F238E27FC236}">
                <a16:creationId xmlns:a16="http://schemas.microsoft.com/office/drawing/2014/main" id="{43DF5303-5CEA-4FFA-8826-A7559F853074}"/>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413810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bject 3">
            <a:extLst>
              <a:ext uri="{FF2B5EF4-FFF2-40B4-BE49-F238E27FC236}">
                <a16:creationId xmlns:a16="http://schemas.microsoft.com/office/drawing/2014/main" id="{F70A7361-3C0C-4EC7-875C-EA6F7E1A4E10}"/>
              </a:ext>
            </a:extLst>
          </p:cNvPr>
          <p:cNvSpPr/>
          <p:nvPr/>
        </p:nvSpPr>
        <p:spPr>
          <a:xfrm>
            <a:off x="2104343" y="1897527"/>
            <a:ext cx="7722975" cy="3475822"/>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79" name="object 4">
            <a:extLst>
              <a:ext uri="{FF2B5EF4-FFF2-40B4-BE49-F238E27FC236}">
                <a16:creationId xmlns:a16="http://schemas.microsoft.com/office/drawing/2014/main" id="{073F9C02-5E10-44E9-9F32-3B2F93FC568F}"/>
              </a:ext>
            </a:extLst>
          </p:cNvPr>
          <p:cNvSpPr txBox="1"/>
          <p:nvPr/>
        </p:nvSpPr>
        <p:spPr>
          <a:xfrm>
            <a:off x="3212628" y="2293833"/>
            <a:ext cx="2292679" cy="320601"/>
          </a:xfrm>
          <a:prstGeom prst="rect">
            <a:avLst/>
          </a:prstGeom>
        </p:spPr>
        <p:txBody>
          <a:bodyPr vert="horz" wrap="square" lIns="0" tIns="12700" rIns="0" bIns="0" rtlCol="0">
            <a:spAutoFit/>
          </a:bodyPr>
          <a:lstStyle/>
          <a:p>
            <a:pPr marL="12700">
              <a:lnSpc>
                <a:spcPct val="100000"/>
              </a:lnSpc>
              <a:spcBef>
                <a:spcPts val="100"/>
              </a:spcBef>
            </a:pPr>
            <a:r>
              <a:rPr sz="2000" dirty="0">
                <a:cs typeface="+mn-ea"/>
                <a:sym typeface="+mn-lt"/>
              </a:rPr>
              <a:t>产品backlog</a:t>
            </a:r>
          </a:p>
        </p:txBody>
      </p:sp>
      <p:sp>
        <p:nvSpPr>
          <p:cNvPr id="80" name="object 5">
            <a:extLst>
              <a:ext uri="{FF2B5EF4-FFF2-40B4-BE49-F238E27FC236}">
                <a16:creationId xmlns:a16="http://schemas.microsoft.com/office/drawing/2014/main" id="{6B8BC7AD-8601-4A32-B2A1-A35280C059ED}"/>
              </a:ext>
            </a:extLst>
          </p:cNvPr>
          <p:cNvSpPr txBox="1"/>
          <p:nvPr/>
        </p:nvSpPr>
        <p:spPr>
          <a:xfrm>
            <a:off x="3930826" y="4649471"/>
            <a:ext cx="787400" cy="330200"/>
          </a:xfrm>
          <a:prstGeom prst="rect">
            <a:avLst/>
          </a:prstGeom>
        </p:spPr>
        <p:txBody>
          <a:bodyPr vert="horz" wrap="square" lIns="0" tIns="12700" rIns="0" bIns="0" rtlCol="0">
            <a:spAutoFit/>
          </a:bodyPr>
          <a:lstStyle/>
          <a:p>
            <a:pPr marL="12700">
              <a:lnSpc>
                <a:spcPct val="100000"/>
              </a:lnSpc>
              <a:spcBef>
                <a:spcPts val="100"/>
              </a:spcBef>
            </a:pPr>
            <a:r>
              <a:rPr sz="2000" dirty="0">
                <a:cs typeface="+mn-ea"/>
                <a:sym typeface="+mn-lt"/>
              </a:rPr>
              <a:t>燃尽图</a:t>
            </a:r>
            <a:endParaRPr sz="2000">
              <a:cs typeface="+mn-ea"/>
              <a:sym typeface="+mn-lt"/>
            </a:endParaRPr>
          </a:p>
        </p:txBody>
      </p:sp>
      <p:sp>
        <p:nvSpPr>
          <p:cNvPr id="81" name="object 6">
            <a:extLst>
              <a:ext uri="{FF2B5EF4-FFF2-40B4-BE49-F238E27FC236}">
                <a16:creationId xmlns:a16="http://schemas.microsoft.com/office/drawing/2014/main" id="{3721C749-9064-4506-9B99-858E4021E0A0}"/>
              </a:ext>
            </a:extLst>
          </p:cNvPr>
          <p:cNvSpPr txBox="1"/>
          <p:nvPr/>
        </p:nvSpPr>
        <p:spPr>
          <a:xfrm>
            <a:off x="2793091" y="2904120"/>
            <a:ext cx="1630680" cy="899794"/>
          </a:xfrm>
          <a:prstGeom prst="rect">
            <a:avLst/>
          </a:prstGeom>
        </p:spPr>
        <p:txBody>
          <a:bodyPr vert="horz" wrap="square" lIns="0" tIns="12700" rIns="0" bIns="0" rtlCol="0">
            <a:spAutoFit/>
          </a:bodyPr>
          <a:lstStyle/>
          <a:p>
            <a:pPr marL="80645" algn="ctr">
              <a:lnSpc>
                <a:spcPct val="100000"/>
              </a:lnSpc>
              <a:spcBef>
                <a:spcPts val="100"/>
              </a:spcBef>
            </a:pPr>
            <a:r>
              <a:rPr sz="2000" dirty="0">
                <a:cs typeface="+mn-ea"/>
                <a:sym typeface="+mn-lt"/>
              </a:rPr>
              <a:t>迭代计划会议</a:t>
            </a:r>
          </a:p>
          <a:p>
            <a:pPr marR="15875" algn="ctr">
              <a:lnSpc>
                <a:spcPct val="100000"/>
              </a:lnSpc>
              <a:spcBef>
                <a:spcPts val="2080"/>
              </a:spcBef>
            </a:pPr>
            <a:r>
              <a:rPr sz="2000" dirty="0">
                <a:cs typeface="+mn-ea"/>
                <a:sym typeface="+mn-lt"/>
              </a:rPr>
              <a:t>Scrum</a:t>
            </a:r>
            <a:r>
              <a:rPr sz="2000" spc="-80" dirty="0">
                <a:cs typeface="+mn-ea"/>
                <a:sym typeface="+mn-lt"/>
              </a:rPr>
              <a:t> </a:t>
            </a:r>
            <a:r>
              <a:rPr sz="2000" spc="-5" dirty="0">
                <a:cs typeface="+mn-ea"/>
                <a:sym typeface="+mn-lt"/>
              </a:rPr>
              <a:t>Master</a:t>
            </a:r>
            <a:endParaRPr sz="2000" dirty="0">
              <a:cs typeface="+mn-ea"/>
              <a:sym typeface="+mn-lt"/>
            </a:endParaRPr>
          </a:p>
        </p:txBody>
      </p:sp>
      <p:sp>
        <p:nvSpPr>
          <p:cNvPr id="82" name="object 7">
            <a:extLst>
              <a:ext uri="{FF2B5EF4-FFF2-40B4-BE49-F238E27FC236}">
                <a16:creationId xmlns:a16="http://schemas.microsoft.com/office/drawing/2014/main" id="{CA4CADFB-FFA3-4AA7-A094-72831B2D89BE}"/>
              </a:ext>
            </a:extLst>
          </p:cNvPr>
          <p:cNvSpPr txBox="1"/>
          <p:nvPr/>
        </p:nvSpPr>
        <p:spPr>
          <a:xfrm>
            <a:off x="2864008" y="4048644"/>
            <a:ext cx="1719580" cy="330200"/>
          </a:xfrm>
          <a:prstGeom prst="rect">
            <a:avLst/>
          </a:prstGeom>
        </p:spPr>
        <p:txBody>
          <a:bodyPr vert="horz" wrap="square" lIns="0" tIns="12700" rIns="0" bIns="0" rtlCol="0">
            <a:spAutoFit/>
          </a:bodyPr>
          <a:lstStyle/>
          <a:p>
            <a:pPr marL="12700">
              <a:lnSpc>
                <a:spcPct val="100000"/>
              </a:lnSpc>
              <a:spcBef>
                <a:spcPts val="100"/>
              </a:spcBef>
            </a:pPr>
            <a:r>
              <a:rPr sz="2000" dirty="0">
                <a:cs typeface="+mn-ea"/>
                <a:sym typeface="+mn-lt"/>
              </a:rPr>
              <a:t>Product</a:t>
            </a:r>
            <a:r>
              <a:rPr sz="2000" spc="-75" dirty="0">
                <a:cs typeface="+mn-ea"/>
                <a:sym typeface="+mn-lt"/>
              </a:rPr>
              <a:t> </a:t>
            </a:r>
            <a:r>
              <a:rPr sz="2000" spc="-5" dirty="0">
                <a:cs typeface="+mn-ea"/>
                <a:sym typeface="+mn-lt"/>
              </a:rPr>
              <a:t>Owner</a:t>
            </a:r>
            <a:endParaRPr sz="2000" dirty="0">
              <a:cs typeface="+mn-ea"/>
              <a:sym typeface="+mn-lt"/>
            </a:endParaRPr>
          </a:p>
        </p:txBody>
      </p:sp>
      <p:sp>
        <p:nvSpPr>
          <p:cNvPr id="83" name="object 8">
            <a:extLst>
              <a:ext uri="{FF2B5EF4-FFF2-40B4-BE49-F238E27FC236}">
                <a16:creationId xmlns:a16="http://schemas.microsoft.com/office/drawing/2014/main" id="{B86B20A7-46E6-41A1-98A5-FB01BA2965E4}"/>
              </a:ext>
            </a:extLst>
          </p:cNvPr>
          <p:cNvSpPr txBox="1"/>
          <p:nvPr/>
        </p:nvSpPr>
        <p:spPr>
          <a:xfrm>
            <a:off x="5247614" y="3047383"/>
            <a:ext cx="1549400" cy="1706245"/>
          </a:xfrm>
          <a:prstGeom prst="rect">
            <a:avLst/>
          </a:prstGeom>
        </p:spPr>
        <p:txBody>
          <a:bodyPr vert="horz" wrap="square" lIns="0" tIns="19685" rIns="0" bIns="0" rtlCol="0">
            <a:spAutoFit/>
          </a:bodyPr>
          <a:lstStyle/>
          <a:p>
            <a:pPr marL="12700" marR="5080" indent="209550">
              <a:lnSpc>
                <a:spcPct val="137000"/>
              </a:lnSpc>
              <a:spcBef>
                <a:spcPts val="155"/>
              </a:spcBef>
            </a:pPr>
            <a:r>
              <a:rPr sz="2000" dirty="0">
                <a:cs typeface="+mn-ea"/>
                <a:sym typeface="+mn-lt"/>
              </a:rPr>
              <a:t>回顾会议 客户参与验收 每日站立会议</a:t>
            </a:r>
            <a:endParaRPr sz="2000">
              <a:cs typeface="+mn-ea"/>
              <a:sym typeface="+mn-lt"/>
            </a:endParaRPr>
          </a:p>
          <a:p>
            <a:pPr marL="241935">
              <a:lnSpc>
                <a:spcPct val="100000"/>
              </a:lnSpc>
              <a:spcBef>
                <a:spcPts val="935"/>
              </a:spcBef>
            </a:pPr>
            <a:r>
              <a:rPr sz="2000" dirty="0">
                <a:cs typeface="+mn-ea"/>
                <a:sym typeface="+mn-lt"/>
              </a:rPr>
              <a:t>完整团队</a:t>
            </a:r>
            <a:endParaRPr sz="2000">
              <a:cs typeface="+mn-ea"/>
              <a:sym typeface="+mn-lt"/>
            </a:endParaRPr>
          </a:p>
        </p:txBody>
      </p:sp>
      <p:sp>
        <p:nvSpPr>
          <p:cNvPr id="84" name="object 9">
            <a:extLst>
              <a:ext uri="{FF2B5EF4-FFF2-40B4-BE49-F238E27FC236}">
                <a16:creationId xmlns:a16="http://schemas.microsoft.com/office/drawing/2014/main" id="{AED9EFF2-AC07-4F14-ACF0-F26A1C5C03AF}"/>
              </a:ext>
            </a:extLst>
          </p:cNvPr>
          <p:cNvSpPr/>
          <p:nvPr/>
        </p:nvSpPr>
        <p:spPr>
          <a:xfrm>
            <a:off x="5069515" y="1724614"/>
            <a:ext cx="1743382" cy="1363186"/>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85" name="object 10">
            <a:extLst>
              <a:ext uri="{FF2B5EF4-FFF2-40B4-BE49-F238E27FC236}">
                <a16:creationId xmlns:a16="http://schemas.microsoft.com/office/drawing/2014/main" id="{D8352F44-808E-43CA-834F-FA792A56048D}"/>
              </a:ext>
            </a:extLst>
          </p:cNvPr>
          <p:cNvSpPr/>
          <p:nvPr/>
        </p:nvSpPr>
        <p:spPr>
          <a:xfrm>
            <a:off x="5187141" y="1796934"/>
            <a:ext cx="1483822" cy="1159625"/>
          </a:xfrm>
          <a:prstGeom prst="rect">
            <a:avLst/>
          </a:prstGeom>
          <a:blipFill>
            <a:blip r:embed="rId5" cstate="print"/>
            <a:stretch>
              <a:fillRect/>
            </a:stretch>
          </a:blipFill>
        </p:spPr>
        <p:txBody>
          <a:bodyPr wrap="square" lIns="0" tIns="0" rIns="0" bIns="0" rtlCol="0"/>
          <a:lstStyle/>
          <a:p>
            <a:endParaRPr>
              <a:cs typeface="+mn-ea"/>
              <a:sym typeface="+mn-lt"/>
            </a:endParaRPr>
          </a:p>
        </p:txBody>
      </p:sp>
      <p:sp>
        <p:nvSpPr>
          <p:cNvPr id="86" name="object 11">
            <a:extLst>
              <a:ext uri="{FF2B5EF4-FFF2-40B4-BE49-F238E27FC236}">
                <a16:creationId xmlns:a16="http://schemas.microsoft.com/office/drawing/2014/main" id="{94FDAEFA-EA24-445C-9DF1-482C627625B6}"/>
              </a:ext>
            </a:extLst>
          </p:cNvPr>
          <p:cNvSpPr/>
          <p:nvPr/>
        </p:nvSpPr>
        <p:spPr>
          <a:xfrm>
            <a:off x="5212079" y="1821872"/>
            <a:ext cx="1483822" cy="1159625"/>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87" name="object 12">
            <a:extLst>
              <a:ext uri="{FF2B5EF4-FFF2-40B4-BE49-F238E27FC236}">
                <a16:creationId xmlns:a16="http://schemas.microsoft.com/office/drawing/2014/main" id="{398D8F3C-BDE4-4DCC-A48C-9F7C75F43D9D}"/>
              </a:ext>
            </a:extLst>
          </p:cNvPr>
          <p:cNvSpPr/>
          <p:nvPr/>
        </p:nvSpPr>
        <p:spPr>
          <a:xfrm>
            <a:off x="5204717" y="1813518"/>
            <a:ext cx="1475351" cy="1152189"/>
          </a:xfrm>
          <a:prstGeom prst="rect">
            <a:avLst/>
          </a:prstGeom>
          <a:blipFill>
            <a:blip r:embed="rId7" cstate="print"/>
            <a:stretch>
              <a:fillRect/>
            </a:stretch>
          </a:blipFill>
        </p:spPr>
        <p:txBody>
          <a:bodyPr wrap="square" lIns="0" tIns="0" rIns="0" bIns="0" rtlCol="0"/>
          <a:lstStyle/>
          <a:p>
            <a:endParaRPr>
              <a:cs typeface="+mn-ea"/>
              <a:sym typeface="+mn-lt"/>
            </a:endParaRPr>
          </a:p>
        </p:txBody>
      </p:sp>
      <p:sp>
        <p:nvSpPr>
          <p:cNvPr id="88" name="object 13">
            <a:extLst>
              <a:ext uri="{FF2B5EF4-FFF2-40B4-BE49-F238E27FC236}">
                <a16:creationId xmlns:a16="http://schemas.microsoft.com/office/drawing/2014/main" id="{814E4C18-F6B3-4CBB-9D1E-D754A27377EB}"/>
              </a:ext>
            </a:extLst>
          </p:cNvPr>
          <p:cNvSpPr txBox="1"/>
          <p:nvPr/>
        </p:nvSpPr>
        <p:spPr>
          <a:xfrm>
            <a:off x="7224535" y="2356481"/>
            <a:ext cx="1985645" cy="2787015"/>
          </a:xfrm>
          <a:prstGeom prst="rect">
            <a:avLst/>
          </a:prstGeom>
        </p:spPr>
        <p:txBody>
          <a:bodyPr vert="horz" wrap="square" lIns="0" tIns="12700" rIns="0" bIns="0" rtlCol="0">
            <a:spAutoFit/>
          </a:bodyPr>
          <a:lstStyle/>
          <a:p>
            <a:pPr marL="14605">
              <a:lnSpc>
                <a:spcPct val="100000"/>
              </a:lnSpc>
              <a:spcBef>
                <a:spcPts val="100"/>
              </a:spcBef>
              <a:tabLst>
                <a:tab pos="1239520" algn="l"/>
              </a:tabLst>
            </a:pPr>
            <a:r>
              <a:rPr sz="2000" dirty="0">
                <a:cs typeface="+mn-ea"/>
                <a:sym typeface="+mn-lt"/>
              </a:rPr>
              <a:t>计划游戏	重构</a:t>
            </a:r>
          </a:p>
          <a:p>
            <a:pPr marL="448310" marR="5080" indent="-88900">
              <a:lnSpc>
                <a:spcPct val="158000"/>
              </a:lnSpc>
              <a:spcBef>
                <a:spcPts val="230"/>
              </a:spcBef>
            </a:pPr>
            <a:r>
              <a:rPr sz="2000" dirty="0">
                <a:cs typeface="+mn-ea"/>
                <a:sym typeface="+mn-lt"/>
              </a:rPr>
              <a:t>稳定开发节奏 测试驱动开发</a:t>
            </a:r>
          </a:p>
          <a:p>
            <a:pPr marL="212090" marR="241300" indent="425450">
              <a:lnSpc>
                <a:spcPct val="164000"/>
              </a:lnSpc>
              <a:spcBef>
                <a:spcPts val="65"/>
              </a:spcBef>
            </a:pPr>
            <a:r>
              <a:rPr sz="2000" dirty="0">
                <a:cs typeface="+mn-ea"/>
                <a:sym typeface="+mn-lt"/>
              </a:rPr>
              <a:t>结对编程 代码集体所有</a:t>
            </a:r>
          </a:p>
          <a:p>
            <a:pPr marL="12700">
              <a:lnSpc>
                <a:spcPct val="100000"/>
              </a:lnSpc>
              <a:spcBef>
                <a:spcPts val="1230"/>
              </a:spcBef>
            </a:pPr>
            <a:r>
              <a:rPr sz="2000" dirty="0">
                <a:cs typeface="+mn-ea"/>
                <a:sym typeface="+mn-lt"/>
              </a:rPr>
              <a:t>隐喻</a:t>
            </a:r>
          </a:p>
        </p:txBody>
      </p:sp>
      <p:sp>
        <p:nvSpPr>
          <p:cNvPr id="89" name="object 14">
            <a:extLst>
              <a:ext uri="{FF2B5EF4-FFF2-40B4-BE49-F238E27FC236}">
                <a16:creationId xmlns:a16="http://schemas.microsoft.com/office/drawing/2014/main" id="{68A28A15-2FA3-4905-9B87-36BD6F0E91E3}"/>
              </a:ext>
            </a:extLst>
          </p:cNvPr>
          <p:cNvSpPr/>
          <p:nvPr/>
        </p:nvSpPr>
        <p:spPr>
          <a:xfrm>
            <a:off x="1435679" y="2936785"/>
            <a:ext cx="1081793" cy="1070968"/>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90" name="object 15">
            <a:extLst>
              <a:ext uri="{FF2B5EF4-FFF2-40B4-BE49-F238E27FC236}">
                <a16:creationId xmlns:a16="http://schemas.microsoft.com/office/drawing/2014/main" id="{4C113D83-9626-4144-9DE2-03A0919660EA}"/>
              </a:ext>
            </a:extLst>
          </p:cNvPr>
          <p:cNvSpPr/>
          <p:nvPr/>
        </p:nvSpPr>
        <p:spPr>
          <a:xfrm>
            <a:off x="1435679" y="2936786"/>
            <a:ext cx="1082040" cy="1071245"/>
          </a:xfrm>
          <a:custGeom>
            <a:avLst/>
            <a:gdLst/>
            <a:ahLst/>
            <a:cxnLst/>
            <a:rect l="l" t="t" r="r" b="b"/>
            <a:pathLst>
              <a:path w="1082039" h="1071245">
                <a:moveTo>
                  <a:pt x="0" y="535483"/>
                </a:moveTo>
                <a:lnTo>
                  <a:pt x="2210" y="486744"/>
                </a:lnTo>
                <a:lnTo>
                  <a:pt x="8714" y="439230"/>
                </a:lnTo>
                <a:lnTo>
                  <a:pt x="19321" y="393131"/>
                </a:lnTo>
                <a:lnTo>
                  <a:pt x="33839" y="348636"/>
                </a:lnTo>
                <a:lnTo>
                  <a:pt x="52079" y="305934"/>
                </a:lnTo>
                <a:lnTo>
                  <a:pt x="73848" y="265214"/>
                </a:lnTo>
                <a:lnTo>
                  <a:pt x="98956" y="226666"/>
                </a:lnTo>
                <a:lnTo>
                  <a:pt x="127212" y="190478"/>
                </a:lnTo>
                <a:lnTo>
                  <a:pt x="158425" y="156839"/>
                </a:lnTo>
                <a:lnTo>
                  <a:pt x="192403" y="125939"/>
                </a:lnTo>
                <a:lnTo>
                  <a:pt x="228957" y="97965"/>
                </a:lnTo>
                <a:lnTo>
                  <a:pt x="267895" y="73109"/>
                </a:lnTo>
                <a:lnTo>
                  <a:pt x="309027" y="51557"/>
                </a:lnTo>
                <a:lnTo>
                  <a:pt x="352160" y="33501"/>
                </a:lnTo>
                <a:lnTo>
                  <a:pt x="397105" y="19127"/>
                </a:lnTo>
                <a:lnTo>
                  <a:pt x="443669" y="8627"/>
                </a:lnTo>
                <a:lnTo>
                  <a:pt x="491664" y="2188"/>
                </a:lnTo>
                <a:lnTo>
                  <a:pt x="540896" y="0"/>
                </a:lnTo>
                <a:lnTo>
                  <a:pt x="590129" y="2188"/>
                </a:lnTo>
                <a:lnTo>
                  <a:pt x="638123" y="8627"/>
                </a:lnTo>
                <a:lnTo>
                  <a:pt x="684688" y="19127"/>
                </a:lnTo>
                <a:lnTo>
                  <a:pt x="729633" y="33501"/>
                </a:lnTo>
                <a:lnTo>
                  <a:pt x="772766" y="51557"/>
                </a:lnTo>
                <a:lnTo>
                  <a:pt x="813897" y="73109"/>
                </a:lnTo>
                <a:lnTo>
                  <a:pt x="852835" y="97965"/>
                </a:lnTo>
                <a:lnTo>
                  <a:pt x="889389" y="125939"/>
                </a:lnTo>
                <a:lnTo>
                  <a:pt x="923368" y="156839"/>
                </a:lnTo>
                <a:lnTo>
                  <a:pt x="954581" y="190478"/>
                </a:lnTo>
                <a:lnTo>
                  <a:pt x="982837" y="226666"/>
                </a:lnTo>
                <a:lnTo>
                  <a:pt x="1007945" y="265214"/>
                </a:lnTo>
                <a:lnTo>
                  <a:pt x="1029714" y="305934"/>
                </a:lnTo>
                <a:lnTo>
                  <a:pt x="1047953" y="348636"/>
                </a:lnTo>
                <a:lnTo>
                  <a:pt x="1062472" y="393131"/>
                </a:lnTo>
                <a:lnTo>
                  <a:pt x="1073079" y="439230"/>
                </a:lnTo>
                <a:lnTo>
                  <a:pt x="1079583" y="486744"/>
                </a:lnTo>
                <a:lnTo>
                  <a:pt x="1081793" y="535483"/>
                </a:lnTo>
                <a:lnTo>
                  <a:pt x="1079583" y="584223"/>
                </a:lnTo>
                <a:lnTo>
                  <a:pt x="1073079" y="631737"/>
                </a:lnTo>
                <a:lnTo>
                  <a:pt x="1062472" y="677836"/>
                </a:lnTo>
                <a:lnTo>
                  <a:pt x="1047953" y="722331"/>
                </a:lnTo>
                <a:lnTo>
                  <a:pt x="1029714" y="765033"/>
                </a:lnTo>
                <a:lnTo>
                  <a:pt x="1007945" y="805752"/>
                </a:lnTo>
                <a:lnTo>
                  <a:pt x="982837" y="844301"/>
                </a:lnTo>
                <a:lnTo>
                  <a:pt x="954581" y="880489"/>
                </a:lnTo>
                <a:lnTo>
                  <a:pt x="923368" y="914128"/>
                </a:lnTo>
                <a:lnTo>
                  <a:pt x="889389" y="945028"/>
                </a:lnTo>
                <a:lnTo>
                  <a:pt x="852835" y="973001"/>
                </a:lnTo>
                <a:lnTo>
                  <a:pt x="813897" y="997858"/>
                </a:lnTo>
                <a:lnTo>
                  <a:pt x="772766" y="1019409"/>
                </a:lnTo>
                <a:lnTo>
                  <a:pt x="729633" y="1037466"/>
                </a:lnTo>
                <a:lnTo>
                  <a:pt x="684688" y="1051839"/>
                </a:lnTo>
                <a:lnTo>
                  <a:pt x="638123" y="1062340"/>
                </a:lnTo>
                <a:lnTo>
                  <a:pt x="590129" y="1068779"/>
                </a:lnTo>
                <a:lnTo>
                  <a:pt x="540896" y="1070967"/>
                </a:lnTo>
                <a:lnTo>
                  <a:pt x="491664" y="1068779"/>
                </a:lnTo>
                <a:lnTo>
                  <a:pt x="443669" y="1062340"/>
                </a:lnTo>
                <a:lnTo>
                  <a:pt x="397105" y="1051839"/>
                </a:lnTo>
                <a:lnTo>
                  <a:pt x="352160" y="1037466"/>
                </a:lnTo>
                <a:lnTo>
                  <a:pt x="309027" y="1019409"/>
                </a:lnTo>
                <a:lnTo>
                  <a:pt x="267895" y="997858"/>
                </a:lnTo>
                <a:lnTo>
                  <a:pt x="228957" y="973001"/>
                </a:lnTo>
                <a:lnTo>
                  <a:pt x="192403" y="945028"/>
                </a:lnTo>
                <a:lnTo>
                  <a:pt x="158425" y="914128"/>
                </a:lnTo>
                <a:lnTo>
                  <a:pt x="127212" y="880489"/>
                </a:lnTo>
                <a:lnTo>
                  <a:pt x="98956" y="844301"/>
                </a:lnTo>
                <a:lnTo>
                  <a:pt x="73848" y="805752"/>
                </a:lnTo>
                <a:lnTo>
                  <a:pt x="52079" y="765033"/>
                </a:lnTo>
                <a:lnTo>
                  <a:pt x="33839" y="722331"/>
                </a:lnTo>
                <a:lnTo>
                  <a:pt x="19321" y="677836"/>
                </a:lnTo>
                <a:lnTo>
                  <a:pt x="8714" y="631737"/>
                </a:lnTo>
                <a:lnTo>
                  <a:pt x="2210" y="584223"/>
                </a:lnTo>
                <a:lnTo>
                  <a:pt x="0" y="535483"/>
                </a:lnTo>
                <a:close/>
              </a:path>
            </a:pathLst>
          </a:custGeom>
          <a:ln w="38099">
            <a:solidFill>
              <a:srgbClr val="F9F9F9"/>
            </a:solidFill>
          </a:ln>
        </p:spPr>
        <p:txBody>
          <a:bodyPr wrap="square" lIns="0" tIns="0" rIns="0" bIns="0" rtlCol="0"/>
          <a:lstStyle/>
          <a:p>
            <a:endParaRPr>
              <a:cs typeface="+mn-ea"/>
              <a:sym typeface="+mn-lt"/>
            </a:endParaRPr>
          </a:p>
        </p:txBody>
      </p:sp>
      <p:sp>
        <p:nvSpPr>
          <p:cNvPr id="91" name="object 16">
            <a:extLst>
              <a:ext uri="{FF2B5EF4-FFF2-40B4-BE49-F238E27FC236}">
                <a16:creationId xmlns:a16="http://schemas.microsoft.com/office/drawing/2014/main" id="{53157C7B-862C-4D44-8D17-132B6FF4D3C7}"/>
              </a:ext>
            </a:extLst>
          </p:cNvPr>
          <p:cNvSpPr/>
          <p:nvPr/>
        </p:nvSpPr>
        <p:spPr>
          <a:xfrm>
            <a:off x="1405460" y="2886868"/>
            <a:ext cx="1134675" cy="974156"/>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92" name="object 17">
            <a:extLst>
              <a:ext uri="{FF2B5EF4-FFF2-40B4-BE49-F238E27FC236}">
                <a16:creationId xmlns:a16="http://schemas.microsoft.com/office/drawing/2014/main" id="{61A80B22-3E55-49E7-A722-0A36AF1465C3}"/>
              </a:ext>
            </a:extLst>
          </p:cNvPr>
          <p:cNvSpPr/>
          <p:nvPr/>
        </p:nvSpPr>
        <p:spPr>
          <a:xfrm>
            <a:off x="9388255" y="3025432"/>
            <a:ext cx="1081793" cy="1070968"/>
          </a:xfrm>
          <a:prstGeom prst="rect">
            <a:avLst/>
          </a:prstGeom>
          <a:blipFill>
            <a:blip r:embed="rId10" cstate="print"/>
            <a:stretch>
              <a:fillRect/>
            </a:stretch>
          </a:blipFill>
        </p:spPr>
        <p:txBody>
          <a:bodyPr wrap="square" lIns="0" tIns="0" rIns="0" bIns="0" rtlCol="0"/>
          <a:lstStyle/>
          <a:p>
            <a:endParaRPr>
              <a:cs typeface="+mn-ea"/>
              <a:sym typeface="+mn-lt"/>
            </a:endParaRPr>
          </a:p>
        </p:txBody>
      </p:sp>
      <p:sp>
        <p:nvSpPr>
          <p:cNvPr id="93" name="object 18">
            <a:extLst>
              <a:ext uri="{FF2B5EF4-FFF2-40B4-BE49-F238E27FC236}">
                <a16:creationId xmlns:a16="http://schemas.microsoft.com/office/drawing/2014/main" id="{6E1EEB8F-17C2-4B0A-B31E-26051411F52F}"/>
              </a:ext>
            </a:extLst>
          </p:cNvPr>
          <p:cNvSpPr/>
          <p:nvPr/>
        </p:nvSpPr>
        <p:spPr>
          <a:xfrm>
            <a:off x="9388255" y="3025433"/>
            <a:ext cx="1082040" cy="1071245"/>
          </a:xfrm>
          <a:custGeom>
            <a:avLst/>
            <a:gdLst/>
            <a:ahLst/>
            <a:cxnLst/>
            <a:rect l="l" t="t" r="r" b="b"/>
            <a:pathLst>
              <a:path w="1082040" h="1071245">
                <a:moveTo>
                  <a:pt x="0" y="535483"/>
                </a:moveTo>
                <a:lnTo>
                  <a:pt x="2210" y="486743"/>
                </a:lnTo>
                <a:lnTo>
                  <a:pt x="8714" y="439229"/>
                </a:lnTo>
                <a:lnTo>
                  <a:pt x="19321" y="393131"/>
                </a:lnTo>
                <a:lnTo>
                  <a:pt x="33839" y="348636"/>
                </a:lnTo>
                <a:lnTo>
                  <a:pt x="52079" y="305934"/>
                </a:lnTo>
                <a:lnTo>
                  <a:pt x="73848" y="265214"/>
                </a:lnTo>
                <a:lnTo>
                  <a:pt x="98956" y="226666"/>
                </a:lnTo>
                <a:lnTo>
                  <a:pt x="127212" y="190478"/>
                </a:lnTo>
                <a:lnTo>
                  <a:pt x="158425" y="156839"/>
                </a:lnTo>
                <a:lnTo>
                  <a:pt x="192404" y="125939"/>
                </a:lnTo>
                <a:lnTo>
                  <a:pt x="228958" y="97965"/>
                </a:lnTo>
                <a:lnTo>
                  <a:pt x="267896" y="73109"/>
                </a:lnTo>
                <a:lnTo>
                  <a:pt x="309027" y="51557"/>
                </a:lnTo>
                <a:lnTo>
                  <a:pt x="352160" y="33501"/>
                </a:lnTo>
                <a:lnTo>
                  <a:pt x="397105" y="19128"/>
                </a:lnTo>
                <a:lnTo>
                  <a:pt x="443670" y="8627"/>
                </a:lnTo>
                <a:lnTo>
                  <a:pt x="491664" y="2188"/>
                </a:lnTo>
                <a:lnTo>
                  <a:pt x="540897" y="0"/>
                </a:lnTo>
                <a:lnTo>
                  <a:pt x="590129" y="2188"/>
                </a:lnTo>
                <a:lnTo>
                  <a:pt x="638124" y="8627"/>
                </a:lnTo>
                <a:lnTo>
                  <a:pt x="684688" y="19128"/>
                </a:lnTo>
                <a:lnTo>
                  <a:pt x="729633" y="33501"/>
                </a:lnTo>
                <a:lnTo>
                  <a:pt x="772766" y="51557"/>
                </a:lnTo>
                <a:lnTo>
                  <a:pt x="813897" y="73109"/>
                </a:lnTo>
                <a:lnTo>
                  <a:pt x="852835" y="97965"/>
                </a:lnTo>
                <a:lnTo>
                  <a:pt x="889389" y="125939"/>
                </a:lnTo>
                <a:lnTo>
                  <a:pt x="923368" y="156839"/>
                </a:lnTo>
                <a:lnTo>
                  <a:pt x="954581" y="190478"/>
                </a:lnTo>
                <a:lnTo>
                  <a:pt x="982837" y="226666"/>
                </a:lnTo>
                <a:lnTo>
                  <a:pt x="1007945" y="265214"/>
                </a:lnTo>
                <a:lnTo>
                  <a:pt x="1029714" y="305934"/>
                </a:lnTo>
                <a:lnTo>
                  <a:pt x="1047953" y="348636"/>
                </a:lnTo>
                <a:lnTo>
                  <a:pt x="1062472" y="393131"/>
                </a:lnTo>
                <a:lnTo>
                  <a:pt x="1073078" y="439229"/>
                </a:lnTo>
                <a:lnTo>
                  <a:pt x="1079582" y="486743"/>
                </a:lnTo>
                <a:lnTo>
                  <a:pt x="1081793" y="535483"/>
                </a:lnTo>
                <a:lnTo>
                  <a:pt x="1079582" y="584223"/>
                </a:lnTo>
                <a:lnTo>
                  <a:pt x="1073078" y="631737"/>
                </a:lnTo>
                <a:lnTo>
                  <a:pt x="1062472" y="677836"/>
                </a:lnTo>
                <a:lnTo>
                  <a:pt x="1047953" y="722331"/>
                </a:lnTo>
                <a:lnTo>
                  <a:pt x="1029714" y="765033"/>
                </a:lnTo>
                <a:lnTo>
                  <a:pt x="1007945" y="805752"/>
                </a:lnTo>
                <a:lnTo>
                  <a:pt x="982837" y="844301"/>
                </a:lnTo>
                <a:lnTo>
                  <a:pt x="954581" y="880489"/>
                </a:lnTo>
                <a:lnTo>
                  <a:pt x="923368" y="914127"/>
                </a:lnTo>
                <a:lnTo>
                  <a:pt x="889389" y="945028"/>
                </a:lnTo>
                <a:lnTo>
                  <a:pt x="852835" y="973001"/>
                </a:lnTo>
                <a:lnTo>
                  <a:pt x="813897" y="997858"/>
                </a:lnTo>
                <a:lnTo>
                  <a:pt x="772766" y="1019409"/>
                </a:lnTo>
                <a:lnTo>
                  <a:pt x="729633" y="1037466"/>
                </a:lnTo>
                <a:lnTo>
                  <a:pt x="684688" y="1051839"/>
                </a:lnTo>
                <a:lnTo>
                  <a:pt x="638124" y="1062340"/>
                </a:lnTo>
                <a:lnTo>
                  <a:pt x="590129" y="1068779"/>
                </a:lnTo>
                <a:lnTo>
                  <a:pt x="540897" y="1070967"/>
                </a:lnTo>
                <a:lnTo>
                  <a:pt x="491664" y="1068779"/>
                </a:lnTo>
                <a:lnTo>
                  <a:pt x="443670" y="1062340"/>
                </a:lnTo>
                <a:lnTo>
                  <a:pt x="397105" y="1051839"/>
                </a:lnTo>
                <a:lnTo>
                  <a:pt x="352160" y="1037466"/>
                </a:lnTo>
                <a:lnTo>
                  <a:pt x="309027" y="1019409"/>
                </a:lnTo>
                <a:lnTo>
                  <a:pt x="267896" y="997858"/>
                </a:lnTo>
                <a:lnTo>
                  <a:pt x="228958" y="973001"/>
                </a:lnTo>
                <a:lnTo>
                  <a:pt x="192404" y="945028"/>
                </a:lnTo>
                <a:lnTo>
                  <a:pt x="158425" y="914127"/>
                </a:lnTo>
                <a:lnTo>
                  <a:pt x="127212" y="880489"/>
                </a:lnTo>
                <a:lnTo>
                  <a:pt x="98956" y="844301"/>
                </a:lnTo>
                <a:lnTo>
                  <a:pt x="73848" y="805752"/>
                </a:lnTo>
                <a:lnTo>
                  <a:pt x="52079" y="765033"/>
                </a:lnTo>
                <a:lnTo>
                  <a:pt x="33839" y="722331"/>
                </a:lnTo>
                <a:lnTo>
                  <a:pt x="19321" y="677836"/>
                </a:lnTo>
                <a:lnTo>
                  <a:pt x="8714" y="631737"/>
                </a:lnTo>
                <a:lnTo>
                  <a:pt x="2210" y="584223"/>
                </a:lnTo>
                <a:lnTo>
                  <a:pt x="0" y="535483"/>
                </a:lnTo>
                <a:close/>
              </a:path>
            </a:pathLst>
          </a:custGeom>
          <a:ln w="38099">
            <a:solidFill>
              <a:srgbClr val="F9F9F9"/>
            </a:solidFill>
          </a:ln>
        </p:spPr>
        <p:txBody>
          <a:bodyPr wrap="square" lIns="0" tIns="0" rIns="0" bIns="0" rtlCol="0"/>
          <a:lstStyle/>
          <a:p>
            <a:endParaRPr>
              <a:cs typeface="+mn-ea"/>
              <a:sym typeface="+mn-lt"/>
            </a:endParaRPr>
          </a:p>
        </p:txBody>
      </p:sp>
      <p:sp>
        <p:nvSpPr>
          <p:cNvPr id="94" name="object 19">
            <a:extLst>
              <a:ext uri="{FF2B5EF4-FFF2-40B4-BE49-F238E27FC236}">
                <a16:creationId xmlns:a16="http://schemas.microsoft.com/office/drawing/2014/main" id="{2265DBE1-0848-48BF-AD41-B3D7159F20F7}"/>
              </a:ext>
            </a:extLst>
          </p:cNvPr>
          <p:cNvSpPr/>
          <p:nvPr/>
        </p:nvSpPr>
        <p:spPr>
          <a:xfrm>
            <a:off x="9358036" y="2975515"/>
            <a:ext cx="1134674" cy="974156"/>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95" name="object 20">
            <a:extLst>
              <a:ext uri="{FF2B5EF4-FFF2-40B4-BE49-F238E27FC236}">
                <a16:creationId xmlns:a16="http://schemas.microsoft.com/office/drawing/2014/main" id="{2FCAA8F1-2563-409E-BCC1-25AB2684E445}"/>
              </a:ext>
            </a:extLst>
          </p:cNvPr>
          <p:cNvSpPr txBox="1"/>
          <p:nvPr/>
        </p:nvSpPr>
        <p:spPr>
          <a:xfrm>
            <a:off x="1574798" y="3276434"/>
            <a:ext cx="75946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cs typeface="+mn-ea"/>
                <a:sym typeface="+mn-lt"/>
              </a:rPr>
              <a:t>Scrum</a:t>
            </a:r>
            <a:endParaRPr sz="2000">
              <a:cs typeface="+mn-ea"/>
              <a:sym typeface="+mn-lt"/>
            </a:endParaRPr>
          </a:p>
        </p:txBody>
      </p:sp>
      <p:sp>
        <p:nvSpPr>
          <p:cNvPr id="96" name="object 21">
            <a:extLst>
              <a:ext uri="{FF2B5EF4-FFF2-40B4-BE49-F238E27FC236}">
                <a16:creationId xmlns:a16="http://schemas.microsoft.com/office/drawing/2014/main" id="{3B24A5E8-C949-465E-A8FA-277FED2B2520}"/>
              </a:ext>
            </a:extLst>
          </p:cNvPr>
          <p:cNvSpPr txBox="1"/>
          <p:nvPr/>
        </p:nvSpPr>
        <p:spPr>
          <a:xfrm>
            <a:off x="9761795" y="3367051"/>
            <a:ext cx="36449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cs typeface="+mn-ea"/>
                <a:sym typeface="+mn-lt"/>
              </a:rPr>
              <a:t>XP</a:t>
            </a:r>
            <a:endParaRPr sz="2000">
              <a:cs typeface="+mn-ea"/>
              <a:sym typeface="+mn-lt"/>
            </a:endParaRPr>
          </a:p>
        </p:txBody>
      </p:sp>
      <p:sp>
        <p:nvSpPr>
          <p:cNvPr id="97" name="object 22">
            <a:extLst>
              <a:ext uri="{FF2B5EF4-FFF2-40B4-BE49-F238E27FC236}">
                <a16:creationId xmlns:a16="http://schemas.microsoft.com/office/drawing/2014/main" id="{C196679C-CAC8-4332-B129-C69C359F91D9}"/>
              </a:ext>
            </a:extLst>
          </p:cNvPr>
          <p:cNvSpPr txBox="1"/>
          <p:nvPr/>
        </p:nvSpPr>
        <p:spPr>
          <a:xfrm>
            <a:off x="5461455" y="1958018"/>
            <a:ext cx="1041400" cy="693267"/>
          </a:xfrm>
          <a:prstGeom prst="rect">
            <a:avLst/>
          </a:prstGeom>
        </p:spPr>
        <p:txBody>
          <a:bodyPr vert="horz" wrap="square" lIns="0" tIns="12700" rIns="0" bIns="0" rtlCol="0">
            <a:spAutoFit/>
          </a:bodyPr>
          <a:lstStyle/>
          <a:p>
            <a:pPr marL="12700" marR="5080">
              <a:lnSpc>
                <a:spcPct val="116000"/>
              </a:lnSpc>
              <a:spcBef>
                <a:spcPts val="100"/>
              </a:spcBef>
            </a:pPr>
            <a:r>
              <a:rPr sz="2000" dirty="0">
                <a:cs typeface="+mn-ea"/>
                <a:sym typeface="+mn-lt"/>
              </a:rPr>
              <a:t>持续集成 迭代交付</a:t>
            </a:r>
            <a:endParaRPr sz="2000">
              <a:cs typeface="+mn-ea"/>
              <a:sym typeface="+mn-lt"/>
            </a:endParaRPr>
          </a:p>
        </p:txBody>
      </p:sp>
      <p:sp>
        <p:nvSpPr>
          <p:cNvPr id="98" name="object 23">
            <a:extLst>
              <a:ext uri="{FF2B5EF4-FFF2-40B4-BE49-F238E27FC236}">
                <a16:creationId xmlns:a16="http://schemas.microsoft.com/office/drawing/2014/main" id="{C85C5D74-92E4-4299-BF5D-C56A79A58E12}"/>
              </a:ext>
            </a:extLst>
          </p:cNvPr>
          <p:cNvSpPr txBox="1"/>
          <p:nvPr/>
        </p:nvSpPr>
        <p:spPr>
          <a:xfrm>
            <a:off x="2955042" y="5691155"/>
            <a:ext cx="273494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300"/>
                </a:solidFill>
                <a:cs typeface="+mn-ea"/>
                <a:sym typeface="+mn-lt"/>
              </a:rPr>
              <a:t>Scru</a:t>
            </a:r>
            <a:r>
              <a:rPr sz="2400" spc="-5" dirty="0">
                <a:solidFill>
                  <a:srgbClr val="003300"/>
                </a:solidFill>
                <a:cs typeface="+mn-ea"/>
                <a:sym typeface="+mn-lt"/>
              </a:rPr>
              <a:t>m</a:t>
            </a:r>
            <a:r>
              <a:rPr sz="2400" dirty="0">
                <a:solidFill>
                  <a:srgbClr val="004100"/>
                </a:solidFill>
                <a:cs typeface="+mn-ea"/>
                <a:sym typeface="+mn-lt"/>
              </a:rPr>
              <a:t>偏重项目管理</a:t>
            </a:r>
            <a:endParaRPr sz="2400">
              <a:cs typeface="+mn-ea"/>
              <a:sym typeface="+mn-lt"/>
            </a:endParaRPr>
          </a:p>
        </p:txBody>
      </p:sp>
      <p:sp>
        <p:nvSpPr>
          <p:cNvPr id="99" name="object 24">
            <a:extLst>
              <a:ext uri="{FF2B5EF4-FFF2-40B4-BE49-F238E27FC236}">
                <a16:creationId xmlns:a16="http://schemas.microsoft.com/office/drawing/2014/main" id="{AD651AE4-F016-4BD4-97B8-A790BB26330B}"/>
              </a:ext>
            </a:extLst>
          </p:cNvPr>
          <p:cNvSpPr txBox="1"/>
          <p:nvPr/>
        </p:nvSpPr>
        <p:spPr>
          <a:xfrm>
            <a:off x="6385977" y="5691155"/>
            <a:ext cx="2261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3300"/>
                </a:solidFill>
                <a:cs typeface="+mn-ea"/>
                <a:sym typeface="+mn-lt"/>
              </a:rPr>
              <a:t>XP</a:t>
            </a:r>
            <a:r>
              <a:rPr sz="2400" dirty="0">
                <a:solidFill>
                  <a:srgbClr val="004100"/>
                </a:solidFill>
                <a:cs typeface="+mn-ea"/>
                <a:sym typeface="+mn-lt"/>
              </a:rPr>
              <a:t>偏重编程实践</a:t>
            </a:r>
            <a:endParaRPr sz="2400">
              <a:cs typeface="+mn-ea"/>
              <a:sym typeface="+mn-lt"/>
            </a:endParaRPr>
          </a:p>
        </p:txBody>
      </p:sp>
      <p:sp>
        <p:nvSpPr>
          <p:cNvPr id="48" name="TextBox 6">
            <a:extLst>
              <a:ext uri="{FF2B5EF4-FFF2-40B4-BE49-F238E27FC236}">
                <a16:creationId xmlns:a16="http://schemas.microsoft.com/office/drawing/2014/main" id="{B285AD52-47A2-4488-BAE3-5EC1D5AEE8F3}"/>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49" name="矩形 4">
            <a:extLst>
              <a:ext uri="{FF2B5EF4-FFF2-40B4-BE49-F238E27FC236}">
                <a16:creationId xmlns:a16="http://schemas.microsoft.com/office/drawing/2014/main" id="{073ECC4B-1A44-41C9-A25B-1E7B16909A3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0" name="直接连接符 49">
            <a:extLst>
              <a:ext uri="{FF2B5EF4-FFF2-40B4-BE49-F238E27FC236}">
                <a16:creationId xmlns:a16="http://schemas.microsoft.com/office/drawing/2014/main" id="{A0946342-BEBD-4402-B7AE-FB258F186AB2}"/>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26D9D1E0-02FF-4B35-80D1-BD89031752D1}"/>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2" name="TextBox 6">
            <a:extLst>
              <a:ext uri="{FF2B5EF4-FFF2-40B4-BE49-F238E27FC236}">
                <a16:creationId xmlns:a16="http://schemas.microsoft.com/office/drawing/2014/main" id="{E14F1232-7277-4464-B4E1-BD077DA7F06B}"/>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3" name="TextBox 7">
            <a:extLst>
              <a:ext uri="{FF2B5EF4-FFF2-40B4-BE49-F238E27FC236}">
                <a16:creationId xmlns:a16="http://schemas.microsoft.com/office/drawing/2014/main" id="{629CB133-80ED-4833-A049-5384D2927C44}"/>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4" name="TextBox 9">
            <a:extLst>
              <a:ext uri="{FF2B5EF4-FFF2-40B4-BE49-F238E27FC236}">
                <a16:creationId xmlns:a16="http://schemas.microsoft.com/office/drawing/2014/main" id="{13B6653D-4B5B-4270-99E7-65A48368F449}"/>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5" name="TextBox 10">
            <a:extLst>
              <a:ext uri="{FF2B5EF4-FFF2-40B4-BE49-F238E27FC236}">
                <a16:creationId xmlns:a16="http://schemas.microsoft.com/office/drawing/2014/main" id="{711D5B1F-9A64-47F8-95D3-3635594FE42A}"/>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6" name="直接连接符 55">
            <a:extLst>
              <a:ext uri="{FF2B5EF4-FFF2-40B4-BE49-F238E27FC236}">
                <a16:creationId xmlns:a16="http://schemas.microsoft.com/office/drawing/2014/main" id="{99A1E9E8-1C95-4FBD-889E-0F577D70304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098966F-5428-4511-9B07-D56348E25B3A}"/>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0ECC112-62F4-42F4-B746-6D9FCEEF8291}"/>
              </a:ext>
            </a:extLst>
          </p:cNvPr>
          <p:cNvPicPr>
            <a:picLocks noChangeAspect="1"/>
          </p:cNvPicPr>
          <p:nvPr/>
        </p:nvPicPr>
        <p:blipFill>
          <a:blip r:embed="rId11"/>
          <a:stretch>
            <a:fillRect/>
          </a:stretch>
        </p:blipFill>
        <p:spPr>
          <a:xfrm>
            <a:off x="0" y="19050"/>
            <a:ext cx="791210" cy="715645"/>
          </a:xfrm>
          <a:prstGeom prst="rect">
            <a:avLst/>
          </a:prstGeom>
        </p:spPr>
      </p:pic>
      <p:sp>
        <p:nvSpPr>
          <p:cNvPr id="59" name="TextBox 7">
            <a:extLst>
              <a:ext uri="{FF2B5EF4-FFF2-40B4-BE49-F238E27FC236}">
                <a16:creationId xmlns:a16="http://schemas.microsoft.com/office/drawing/2014/main" id="{B2A54B19-F5E4-49FF-9698-796CA0C08FD0}"/>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315447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对象 42">
            <a:extLst>
              <a:ext uri="{FF2B5EF4-FFF2-40B4-BE49-F238E27FC236}">
                <a16:creationId xmlns:a16="http://schemas.microsoft.com/office/drawing/2014/main" id="{4B60C55D-8BBC-40B7-B388-881466D8281F}"/>
              </a:ext>
            </a:extLst>
          </p:cNvPr>
          <p:cNvGraphicFramePr>
            <a:graphicFrameLocks noChangeAspect="1"/>
          </p:cNvGraphicFramePr>
          <p:nvPr>
            <p:extLst>
              <p:ext uri="{D42A27DB-BD31-4B8C-83A1-F6EECF244321}">
                <p14:modId xmlns:p14="http://schemas.microsoft.com/office/powerpoint/2010/main" val="242988422"/>
              </p:ext>
            </p:extLst>
          </p:nvPr>
        </p:nvGraphicFramePr>
        <p:xfrm>
          <a:off x="6365729" y="2048757"/>
          <a:ext cx="5722568" cy="3502997"/>
        </p:xfrm>
        <a:graphic>
          <a:graphicData uri="http://schemas.openxmlformats.org/presentationml/2006/ole">
            <mc:AlternateContent xmlns:mc="http://schemas.openxmlformats.org/markup-compatibility/2006">
              <mc:Choice xmlns:v="urn:schemas-microsoft-com:vml" Requires="v">
                <p:oleObj name="Visio" r:id="rId3" imgW="6956670" imgH="4267026" progId="Visio.Drawing.15">
                  <p:embed/>
                </p:oleObj>
              </mc:Choice>
              <mc:Fallback>
                <p:oleObj name="Visio" r:id="rId3" imgW="6956670" imgH="4267026" progId="Visio.Drawing.15">
                  <p:embed/>
                  <p:pic>
                    <p:nvPicPr>
                      <p:cNvPr id="6" name="对象 5">
                        <a:extLst>
                          <a:ext uri="{FF2B5EF4-FFF2-40B4-BE49-F238E27FC236}">
                            <a16:creationId xmlns:a16="http://schemas.microsoft.com/office/drawing/2014/main" id="{174CB39E-FB8D-48D8-B445-2F5ECE3338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729" y="2048757"/>
                        <a:ext cx="5722568" cy="3502997"/>
                      </a:xfrm>
                      <a:prstGeom prst="rect">
                        <a:avLst/>
                      </a:prstGeom>
                      <a:noFill/>
                    </p:spPr>
                  </p:pic>
                </p:oleObj>
              </mc:Fallback>
            </mc:AlternateContent>
          </a:graphicData>
        </a:graphic>
      </p:graphicFrame>
      <p:sp>
        <p:nvSpPr>
          <p:cNvPr id="44" name="TextBox 6">
            <a:extLst>
              <a:ext uri="{FF2B5EF4-FFF2-40B4-BE49-F238E27FC236}">
                <a16:creationId xmlns:a16="http://schemas.microsoft.com/office/drawing/2014/main" id="{69FE6F7F-E188-4779-9C74-0AAA27383337}"/>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45" name="Rectangle 3">
            <a:extLst>
              <a:ext uri="{FF2B5EF4-FFF2-40B4-BE49-F238E27FC236}">
                <a16:creationId xmlns:a16="http://schemas.microsoft.com/office/drawing/2014/main" id="{F7D410DB-75E1-47E5-BCBC-5E504DA735F9}"/>
              </a:ext>
            </a:extLst>
          </p:cNvPr>
          <p:cNvSpPr>
            <a:spLocks noGrp="1"/>
          </p:cNvSpPr>
          <p:nvPr/>
        </p:nvSpPr>
        <p:spPr>
          <a:xfrm>
            <a:off x="516911" y="1764574"/>
            <a:ext cx="5988994" cy="4531124"/>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lvl="0" eaLnBrk="1" hangingPunct="1">
              <a:lnSpc>
                <a:spcPct val="150000"/>
              </a:lnSpc>
              <a:spcBef>
                <a:spcPts val="0"/>
              </a:spcBef>
              <a:buClr>
                <a:srgbClr val="0070C0"/>
              </a:buClr>
              <a:buFont typeface="Wingdings" panose="05000000000000000000" pitchFamily="2" charset="2"/>
              <a:buChar char="p"/>
            </a:pPr>
            <a:r>
              <a:rPr lang="en-US" altLang="zh-CN" sz="2100" dirty="0">
                <a:solidFill>
                  <a:srgbClr val="0000CC"/>
                </a:solidFill>
                <a:cs typeface="+mn-ea"/>
                <a:sym typeface="+mn-lt"/>
              </a:rPr>
              <a:t>Scrum</a:t>
            </a:r>
            <a:r>
              <a:rPr lang="zh-CN" altLang="en-US" sz="2100" dirty="0">
                <a:solidFill>
                  <a:srgbClr val="0000CC"/>
                </a:solidFill>
                <a:cs typeface="+mn-ea"/>
                <a:sym typeface="+mn-lt"/>
              </a:rPr>
              <a:t>开发方法的实施主要包括以下几步。</a:t>
            </a:r>
          </a:p>
          <a:p>
            <a:pPr lvl="1" eaLnBrk="1" hangingPunct="1">
              <a:lnSpc>
                <a:spcPct val="150000"/>
              </a:lnSpc>
              <a:spcBef>
                <a:spcPts val="0"/>
              </a:spcBef>
              <a:buClr>
                <a:srgbClr val="0070C0"/>
              </a:buClr>
              <a:buFont typeface="Wingdings" panose="05000000000000000000" pitchFamily="2" charset="2"/>
              <a:buChar char="p"/>
            </a:pPr>
            <a:r>
              <a:rPr lang="zh-CN" altLang="en-US" sz="2100" dirty="0">
                <a:solidFill>
                  <a:srgbClr val="0000CC"/>
                </a:solidFill>
                <a:cs typeface="+mn-ea"/>
                <a:sym typeface="+mn-lt"/>
              </a:rPr>
              <a:t>第一步：找出完成产品</a:t>
            </a:r>
            <a:r>
              <a:rPr lang="zh-CN" altLang="en-US" sz="2100" dirty="0">
                <a:solidFill>
                  <a:srgbClr val="0000CC"/>
                </a:solidFill>
                <a:highlight>
                  <a:srgbClr val="FFFF00"/>
                </a:highlight>
                <a:cs typeface="+mn-ea"/>
                <a:sym typeface="+mn-lt"/>
              </a:rPr>
              <a:t>需要做的事情</a:t>
            </a:r>
            <a:r>
              <a:rPr lang="en-US" altLang="zh-CN" sz="2100" dirty="0">
                <a:solidFill>
                  <a:srgbClr val="0000CC"/>
                </a:solidFill>
                <a:highlight>
                  <a:srgbClr val="FFFF00"/>
                </a:highlight>
                <a:cs typeface="+mn-ea"/>
                <a:sym typeface="+mn-lt"/>
              </a:rPr>
              <a:t>—Product Backlog</a:t>
            </a:r>
            <a:r>
              <a:rPr lang="zh-CN" altLang="en-US" sz="2100" dirty="0">
                <a:solidFill>
                  <a:srgbClr val="0000CC"/>
                </a:solidFill>
                <a:cs typeface="+mn-ea"/>
                <a:sym typeface="+mn-lt"/>
              </a:rPr>
              <a:t>；</a:t>
            </a:r>
          </a:p>
          <a:p>
            <a:pPr lvl="1" eaLnBrk="1" hangingPunct="1">
              <a:lnSpc>
                <a:spcPct val="150000"/>
              </a:lnSpc>
              <a:spcBef>
                <a:spcPts val="0"/>
              </a:spcBef>
              <a:buClr>
                <a:srgbClr val="0070C0"/>
              </a:buClr>
              <a:buFont typeface="Wingdings" panose="05000000000000000000" pitchFamily="2" charset="2"/>
              <a:buChar char="p"/>
            </a:pPr>
            <a:r>
              <a:rPr lang="zh-CN" altLang="en-US" sz="2100" dirty="0">
                <a:solidFill>
                  <a:srgbClr val="0000CC"/>
                </a:solidFill>
                <a:cs typeface="+mn-ea"/>
                <a:sym typeface="+mn-lt"/>
              </a:rPr>
              <a:t>第二步：决定当前的冲刺</a:t>
            </a:r>
            <a:r>
              <a:rPr lang="zh-CN" altLang="en-US" sz="2100" dirty="0">
                <a:solidFill>
                  <a:srgbClr val="0000CC"/>
                </a:solidFill>
                <a:highlight>
                  <a:srgbClr val="FFFF00"/>
                </a:highlight>
                <a:cs typeface="+mn-ea"/>
                <a:sym typeface="+mn-lt"/>
              </a:rPr>
              <a:t>需要解决的事情</a:t>
            </a:r>
            <a:r>
              <a:rPr lang="en-US" altLang="zh-CN" sz="2100" dirty="0">
                <a:solidFill>
                  <a:srgbClr val="0000CC"/>
                </a:solidFill>
                <a:highlight>
                  <a:srgbClr val="FFFF00"/>
                </a:highlight>
                <a:cs typeface="+mn-ea"/>
                <a:sym typeface="+mn-lt"/>
              </a:rPr>
              <a:t>—Sprint Backlog</a:t>
            </a:r>
            <a:r>
              <a:rPr lang="zh-CN" altLang="en-US" sz="2100" dirty="0">
                <a:solidFill>
                  <a:srgbClr val="0000CC"/>
                </a:solidFill>
                <a:cs typeface="+mn-ea"/>
                <a:sym typeface="+mn-lt"/>
              </a:rPr>
              <a:t>；</a:t>
            </a:r>
          </a:p>
          <a:p>
            <a:pPr lvl="1" eaLnBrk="1" hangingPunct="1">
              <a:lnSpc>
                <a:spcPct val="150000"/>
              </a:lnSpc>
              <a:spcBef>
                <a:spcPts val="0"/>
              </a:spcBef>
              <a:buClr>
                <a:srgbClr val="0070C0"/>
              </a:buClr>
              <a:buFont typeface="Wingdings" panose="05000000000000000000" pitchFamily="2" charset="2"/>
              <a:buChar char="p"/>
            </a:pPr>
            <a:r>
              <a:rPr lang="zh-CN" altLang="en-US" sz="2100" dirty="0">
                <a:solidFill>
                  <a:srgbClr val="0000CC"/>
                </a:solidFill>
                <a:cs typeface="+mn-ea"/>
                <a:sym typeface="+mn-lt"/>
              </a:rPr>
              <a:t>第三步：</a:t>
            </a:r>
            <a:r>
              <a:rPr lang="zh-CN" altLang="en-US" sz="2100" dirty="0">
                <a:solidFill>
                  <a:srgbClr val="0000CC"/>
                </a:solidFill>
                <a:highlight>
                  <a:srgbClr val="FFFF00"/>
                </a:highlight>
                <a:cs typeface="+mn-ea"/>
                <a:sym typeface="+mn-lt"/>
              </a:rPr>
              <a:t>冲刺</a:t>
            </a:r>
            <a:r>
              <a:rPr lang="en-US" altLang="zh-CN" sz="2100" dirty="0">
                <a:solidFill>
                  <a:srgbClr val="0000CC"/>
                </a:solidFill>
                <a:highlight>
                  <a:srgbClr val="FFFF00"/>
                </a:highlight>
                <a:cs typeface="+mn-ea"/>
                <a:sym typeface="+mn-lt"/>
              </a:rPr>
              <a:t>—Sprint</a:t>
            </a:r>
            <a:r>
              <a:rPr lang="zh-CN" altLang="en-US" sz="2100" dirty="0">
                <a:solidFill>
                  <a:srgbClr val="0000CC"/>
                </a:solidFill>
                <a:cs typeface="+mn-ea"/>
                <a:sym typeface="+mn-lt"/>
              </a:rPr>
              <a:t>，在冲刺阶段，外部人员不可以直接打扰团队成员，一切交流只能通过</a:t>
            </a:r>
            <a:r>
              <a:rPr lang="en-US" altLang="zh-CN" sz="2100" dirty="0">
                <a:solidFill>
                  <a:srgbClr val="0000CC"/>
                </a:solidFill>
                <a:cs typeface="+mn-ea"/>
                <a:sym typeface="+mn-lt"/>
              </a:rPr>
              <a:t>Scrum</a:t>
            </a:r>
            <a:r>
              <a:rPr lang="zh-CN" altLang="en-US" sz="2100" dirty="0">
                <a:solidFill>
                  <a:srgbClr val="0000CC"/>
                </a:solidFill>
                <a:cs typeface="+mn-ea"/>
                <a:sym typeface="+mn-lt"/>
              </a:rPr>
              <a:t>完成，这样较好地平衡了“交流”和“集中注意力”的矛盾。</a:t>
            </a:r>
          </a:p>
        </p:txBody>
      </p:sp>
      <p:sp>
        <p:nvSpPr>
          <p:cNvPr id="35" name="文本框 34">
            <a:extLst>
              <a:ext uri="{FF2B5EF4-FFF2-40B4-BE49-F238E27FC236}">
                <a16:creationId xmlns:a16="http://schemas.microsoft.com/office/drawing/2014/main" id="{5DDB1E35-B68C-4ACC-B850-B028914ED5B7}"/>
              </a:ext>
            </a:extLst>
          </p:cNvPr>
          <p:cNvSpPr txBox="1"/>
          <p:nvPr/>
        </p:nvSpPr>
        <p:spPr>
          <a:xfrm>
            <a:off x="8864881" y="5528915"/>
            <a:ext cx="2627586" cy="338554"/>
          </a:xfrm>
          <a:prstGeom prst="rect">
            <a:avLst/>
          </a:prstGeom>
          <a:noFill/>
        </p:spPr>
        <p:txBody>
          <a:bodyPr wrap="square" rtlCol="0">
            <a:spAutoFit/>
          </a:bodyPr>
          <a:lstStyle/>
          <a:p>
            <a:r>
              <a:rPr lang="zh-CN" altLang="en-US" sz="1600" dirty="0"/>
              <a:t>敏捷开发过程</a:t>
            </a:r>
          </a:p>
        </p:txBody>
      </p:sp>
      <p:sp>
        <p:nvSpPr>
          <p:cNvPr id="46" name="矩形 4">
            <a:extLst>
              <a:ext uri="{FF2B5EF4-FFF2-40B4-BE49-F238E27FC236}">
                <a16:creationId xmlns:a16="http://schemas.microsoft.com/office/drawing/2014/main" id="{3A73AA44-0780-4395-9109-B5BFBF32079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786046EB-2886-4509-B380-8AC214C4D9C7}"/>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38DA6E3B-A29B-4811-8E41-ECBBB5A002A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9" name="TextBox 6">
            <a:extLst>
              <a:ext uri="{FF2B5EF4-FFF2-40B4-BE49-F238E27FC236}">
                <a16:creationId xmlns:a16="http://schemas.microsoft.com/office/drawing/2014/main" id="{81695DB7-2096-46AA-B36A-AC6AF754AF8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0" name="TextBox 7">
            <a:extLst>
              <a:ext uri="{FF2B5EF4-FFF2-40B4-BE49-F238E27FC236}">
                <a16:creationId xmlns:a16="http://schemas.microsoft.com/office/drawing/2014/main" id="{C31E8786-4227-47A1-A4A4-328569AD577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1" name="TextBox 9">
            <a:extLst>
              <a:ext uri="{FF2B5EF4-FFF2-40B4-BE49-F238E27FC236}">
                <a16:creationId xmlns:a16="http://schemas.microsoft.com/office/drawing/2014/main" id="{D86D6C92-1A7D-4676-8A00-13A21866904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2" name="TextBox 10">
            <a:extLst>
              <a:ext uri="{FF2B5EF4-FFF2-40B4-BE49-F238E27FC236}">
                <a16:creationId xmlns:a16="http://schemas.microsoft.com/office/drawing/2014/main" id="{7970403B-AA8F-4A35-921F-C03577D086A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3" name="直接连接符 52">
            <a:extLst>
              <a:ext uri="{FF2B5EF4-FFF2-40B4-BE49-F238E27FC236}">
                <a16:creationId xmlns:a16="http://schemas.microsoft.com/office/drawing/2014/main" id="{B59ED293-EC60-4C0E-B810-66AD3AB57429}"/>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01739D5-4931-48AE-90EA-B76225BDA5C0}"/>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B4393650-C904-465A-BFBB-39F268E6800C}"/>
              </a:ext>
            </a:extLst>
          </p:cNvPr>
          <p:cNvPicPr>
            <a:picLocks noChangeAspect="1"/>
          </p:cNvPicPr>
          <p:nvPr/>
        </p:nvPicPr>
        <p:blipFill>
          <a:blip r:embed="rId5"/>
          <a:stretch>
            <a:fillRect/>
          </a:stretch>
        </p:blipFill>
        <p:spPr>
          <a:xfrm>
            <a:off x="0" y="19050"/>
            <a:ext cx="791210" cy="715645"/>
          </a:xfrm>
          <a:prstGeom prst="rect">
            <a:avLst/>
          </a:prstGeom>
        </p:spPr>
      </p:pic>
      <p:sp>
        <p:nvSpPr>
          <p:cNvPr id="56" name="TextBox 7">
            <a:extLst>
              <a:ext uri="{FF2B5EF4-FFF2-40B4-BE49-F238E27FC236}">
                <a16:creationId xmlns:a16="http://schemas.microsoft.com/office/drawing/2014/main" id="{C11E049A-8542-43B3-839A-80A4456C2C18}"/>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837873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3">
            <a:extLst>
              <a:ext uri="{FF2B5EF4-FFF2-40B4-BE49-F238E27FC236}">
                <a16:creationId xmlns:a16="http://schemas.microsoft.com/office/drawing/2014/main" id="{FFE7F92A-0E21-40B0-B614-59695FA0A6A5}"/>
              </a:ext>
            </a:extLst>
          </p:cNvPr>
          <p:cNvSpPr/>
          <p:nvPr/>
        </p:nvSpPr>
        <p:spPr>
          <a:xfrm>
            <a:off x="457834" y="2294838"/>
            <a:ext cx="2065865" cy="1108743"/>
          </a:xfrm>
          <a:prstGeom prst="rect">
            <a:avLst/>
          </a:prstGeom>
          <a:blipFill>
            <a:blip r:embed="rId3" cstate="print"/>
            <a:stretch>
              <a:fillRect/>
            </a:stretch>
          </a:blipFill>
        </p:spPr>
        <p:txBody>
          <a:bodyPr wrap="square" lIns="0" tIns="0" rIns="0" bIns="0" rtlCol="0"/>
          <a:lstStyle/>
          <a:p>
            <a:endParaRPr>
              <a:cs typeface="+mn-ea"/>
              <a:sym typeface="+mn-lt"/>
            </a:endParaRPr>
          </a:p>
        </p:txBody>
      </p:sp>
      <p:sp>
        <p:nvSpPr>
          <p:cNvPr id="46" name="文本框 45">
            <a:extLst>
              <a:ext uri="{FF2B5EF4-FFF2-40B4-BE49-F238E27FC236}">
                <a16:creationId xmlns:a16="http://schemas.microsoft.com/office/drawing/2014/main" id="{44566EF0-2CB6-482B-9D6D-FC55F94A7C11}"/>
              </a:ext>
            </a:extLst>
          </p:cNvPr>
          <p:cNvSpPr txBox="1"/>
          <p:nvPr/>
        </p:nvSpPr>
        <p:spPr>
          <a:xfrm>
            <a:off x="2612369" y="1623629"/>
            <a:ext cx="9349165" cy="1887761"/>
          </a:xfrm>
          <a:prstGeom prst="rect">
            <a:avLst/>
          </a:prstGeom>
          <a:noFill/>
        </p:spPr>
        <p:txBody>
          <a:bodyPr wrap="square">
            <a:spAutoFit/>
          </a:bodyPr>
          <a:lstStyle/>
          <a:p>
            <a:pPr marL="471170" marR="5080" indent="-342900">
              <a:lnSpc>
                <a:spcPct val="150000"/>
              </a:lnSpc>
              <a:spcBef>
                <a:spcPts val="840"/>
              </a:spcBef>
              <a:buClr>
                <a:srgbClr val="0070C0"/>
              </a:buClr>
              <a:buFont typeface="Wingdings" panose="05000000000000000000" pitchFamily="2" charset="2"/>
              <a:buChar char="p"/>
              <a:tabLst>
                <a:tab pos="391795" algn="l"/>
                <a:tab pos="392430" algn="l"/>
              </a:tabLst>
            </a:pPr>
            <a:r>
              <a:rPr lang="zh-CN" altLang="en-US" sz="2400" spc="95" dirty="0">
                <a:cs typeface="+mn-ea"/>
                <a:sym typeface="+mn-lt"/>
              </a:rPr>
              <a:t>一个</a:t>
            </a:r>
            <a:r>
              <a:rPr lang="en-US" altLang="zh-CN" sz="2400" spc="95" dirty="0">
                <a:cs typeface="+mn-ea"/>
                <a:sym typeface="+mn-lt"/>
              </a:rPr>
              <a:t>Sprint</a:t>
            </a:r>
            <a:r>
              <a:rPr lang="zh-CN" altLang="en-US" sz="2400" spc="95" dirty="0">
                <a:cs typeface="+mn-ea"/>
                <a:sym typeface="+mn-lt"/>
              </a:rPr>
              <a:t>是一个</a:t>
            </a:r>
            <a:r>
              <a:rPr lang="en-US" altLang="zh-CN" sz="2400" spc="95" dirty="0">
                <a:cs typeface="+mn-ea"/>
                <a:sym typeface="+mn-lt"/>
              </a:rPr>
              <a:t>1-4</a:t>
            </a:r>
            <a:r>
              <a:rPr lang="zh-CN" altLang="en-US" sz="2400" spc="95" dirty="0">
                <a:cs typeface="+mn-ea"/>
                <a:sym typeface="+mn-lt"/>
              </a:rPr>
              <a:t>周的迭代，它是一个时间盒。</a:t>
            </a:r>
          </a:p>
          <a:p>
            <a:pPr marL="471170" marR="5080" indent="-342900">
              <a:lnSpc>
                <a:spcPct val="150000"/>
              </a:lnSpc>
              <a:spcBef>
                <a:spcPts val="840"/>
              </a:spcBef>
              <a:buClr>
                <a:srgbClr val="0070C0"/>
              </a:buClr>
              <a:buFont typeface="Wingdings" panose="05000000000000000000" pitchFamily="2" charset="2"/>
              <a:buChar char="p"/>
              <a:tabLst>
                <a:tab pos="391795" algn="l"/>
                <a:tab pos="392430" algn="l"/>
              </a:tabLst>
            </a:pPr>
            <a:r>
              <a:rPr lang="en-US" altLang="zh-CN" sz="2400" spc="95" dirty="0">
                <a:cs typeface="+mn-ea"/>
                <a:sym typeface="+mn-lt"/>
              </a:rPr>
              <a:t>Sprint</a:t>
            </a:r>
            <a:r>
              <a:rPr lang="zh-CN" altLang="en-US" sz="2400" spc="95" dirty="0">
                <a:cs typeface="+mn-ea"/>
                <a:sym typeface="+mn-lt"/>
              </a:rPr>
              <a:t>的长度一旦确定，将保持不变。</a:t>
            </a:r>
          </a:p>
          <a:p>
            <a:pPr marL="471170" marR="5080" indent="-342900">
              <a:lnSpc>
                <a:spcPct val="150000"/>
              </a:lnSpc>
              <a:spcBef>
                <a:spcPts val="840"/>
              </a:spcBef>
              <a:buClr>
                <a:srgbClr val="0070C0"/>
              </a:buClr>
              <a:buFont typeface="Wingdings" panose="05000000000000000000" pitchFamily="2" charset="2"/>
              <a:buChar char="p"/>
              <a:tabLst>
                <a:tab pos="391795" algn="l"/>
                <a:tab pos="392430" algn="l"/>
              </a:tabLst>
            </a:pPr>
            <a:r>
              <a:rPr lang="en-US" altLang="zh-CN" sz="2400" spc="95" dirty="0">
                <a:cs typeface="+mn-ea"/>
                <a:sym typeface="+mn-lt"/>
              </a:rPr>
              <a:t>Sprint</a:t>
            </a:r>
            <a:r>
              <a:rPr lang="zh-CN" altLang="en-US" sz="2400" spc="95" dirty="0">
                <a:cs typeface="+mn-ea"/>
                <a:sym typeface="+mn-lt"/>
              </a:rPr>
              <a:t>的产出是“完成”的、可用的、潜在可发布的产品增量。</a:t>
            </a:r>
          </a:p>
        </p:txBody>
      </p:sp>
      <p:grpSp>
        <p:nvGrpSpPr>
          <p:cNvPr id="47" name="组合 46">
            <a:extLst>
              <a:ext uri="{FF2B5EF4-FFF2-40B4-BE49-F238E27FC236}">
                <a16:creationId xmlns:a16="http://schemas.microsoft.com/office/drawing/2014/main" id="{5F4A63BC-A974-40A6-982D-776CDF509200}"/>
              </a:ext>
            </a:extLst>
          </p:cNvPr>
          <p:cNvGrpSpPr/>
          <p:nvPr/>
        </p:nvGrpSpPr>
        <p:grpSpPr>
          <a:xfrm>
            <a:off x="1143694" y="3771017"/>
            <a:ext cx="9904613" cy="2718080"/>
            <a:chOff x="1093123" y="3150523"/>
            <a:chExt cx="9904613" cy="2718080"/>
          </a:xfrm>
        </p:grpSpPr>
        <p:sp>
          <p:nvSpPr>
            <p:cNvPr id="48" name="object 5">
              <a:extLst>
                <a:ext uri="{FF2B5EF4-FFF2-40B4-BE49-F238E27FC236}">
                  <a16:creationId xmlns:a16="http://schemas.microsoft.com/office/drawing/2014/main" id="{3A8141EF-7B60-4413-B72F-C87B17A48183}"/>
                </a:ext>
              </a:extLst>
            </p:cNvPr>
            <p:cNvSpPr/>
            <p:nvPr/>
          </p:nvSpPr>
          <p:spPr>
            <a:xfrm>
              <a:off x="1168401" y="3200401"/>
              <a:ext cx="2082800" cy="2082800"/>
            </a:xfrm>
            <a:custGeom>
              <a:avLst/>
              <a:gdLst/>
              <a:ahLst/>
              <a:cxnLst/>
              <a:rect l="l" t="t" r="r" b="b"/>
              <a:pathLst>
                <a:path w="2082800" h="2082800">
                  <a:moveTo>
                    <a:pt x="0" y="0"/>
                  </a:moveTo>
                  <a:lnTo>
                    <a:pt x="2082799" y="0"/>
                  </a:lnTo>
                  <a:lnTo>
                    <a:pt x="2082799" y="2082800"/>
                  </a:lnTo>
                  <a:lnTo>
                    <a:pt x="0" y="2082800"/>
                  </a:lnTo>
                  <a:lnTo>
                    <a:pt x="0" y="0"/>
                  </a:lnTo>
                  <a:close/>
                </a:path>
              </a:pathLst>
            </a:custGeom>
            <a:solidFill>
              <a:srgbClr val="ECEBEB"/>
            </a:solidFill>
          </p:spPr>
          <p:txBody>
            <a:bodyPr wrap="square" lIns="0" tIns="0" rIns="0" bIns="0" rtlCol="0"/>
            <a:lstStyle/>
            <a:p>
              <a:endParaRPr>
                <a:cs typeface="+mn-ea"/>
                <a:sym typeface="+mn-lt"/>
              </a:endParaRPr>
            </a:p>
          </p:txBody>
        </p:sp>
        <p:sp>
          <p:nvSpPr>
            <p:cNvPr id="49" name="object 6">
              <a:extLst>
                <a:ext uri="{FF2B5EF4-FFF2-40B4-BE49-F238E27FC236}">
                  <a16:creationId xmlns:a16="http://schemas.microsoft.com/office/drawing/2014/main" id="{00B5D612-778B-466E-988B-3F6B4AC0923C}"/>
                </a:ext>
              </a:extLst>
            </p:cNvPr>
            <p:cNvSpPr/>
            <p:nvPr/>
          </p:nvSpPr>
          <p:spPr>
            <a:xfrm>
              <a:off x="1857894" y="4243647"/>
              <a:ext cx="1026621" cy="1072341"/>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50" name="object 7">
              <a:extLst>
                <a:ext uri="{FF2B5EF4-FFF2-40B4-BE49-F238E27FC236}">
                  <a16:creationId xmlns:a16="http://schemas.microsoft.com/office/drawing/2014/main" id="{37790B26-4C0E-48B6-80E1-492C9C6A8EC0}"/>
                </a:ext>
              </a:extLst>
            </p:cNvPr>
            <p:cNvSpPr/>
            <p:nvPr/>
          </p:nvSpPr>
          <p:spPr>
            <a:xfrm>
              <a:off x="1093123" y="3906982"/>
              <a:ext cx="1097279" cy="1009996"/>
            </a:xfrm>
            <a:prstGeom prst="rect">
              <a:avLst/>
            </a:prstGeom>
            <a:blipFill>
              <a:blip r:embed="rId5" cstate="print"/>
              <a:stretch>
                <a:fillRect/>
              </a:stretch>
            </a:blipFill>
          </p:spPr>
          <p:txBody>
            <a:bodyPr wrap="square" lIns="0" tIns="0" rIns="0" bIns="0" rtlCol="0"/>
            <a:lstStyle/>
            <a:p>
              <a:endParaRPr>
                <a:cs typeface="+mn-ea"/>
                <a:sym typeface="+mn-lt"/>
              </a:endParaRPr>
            </a:p>
          </p:txBody>
        </p:sp>
        <p:sp>
          <p:nvSpPr>
            <p:cNvPr id="51" name="object 8">
              <a:extLst>
                <a:ext uri="{FF2B5EF4-FFF2-40B4-BE49-F238E27FC236}">
                  <a16:creationId xmlns:a16="http://schemas.microsoft.com/office/drawing/2014/main" id="{558EFD81-D616-403F-A6F7-C751B4F14BD3}"/>
                </a:ext>
              </a:extLst>
            </p:cNvPr>
            <p:cNvSpPr/>
            <p:nvPr/>
          </p:nvSpPr>
          <p:spPr>
            <a:xfrm>
              <a:off x="1529541" y="3150523"/>
              <a:ext cx="1026621" cy="1072341"/>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52" name="object 9">
              <a:extLst>
                <a:ext uri="{FF2B5EF4-FFF2-40B4-BE49-F238E27FC236}">
                  <a16:creationId xmlns:a16="http://schemas.microsoft.com/office/drawing/2014/main" id="{93D2FD3F-1A45-47D7-BFCF-99AC136D3812}"/>
                </a:ext>
              </a:extLst>
            </p:cNvPr>
            <p:cNvSpPr/>
            <p:nvPr/>
          </p:nvSpPr>
          <p:spPr>
            <a:xfrm>
              <a:off x="2215340" y="3570317"/>
              <a:ext cx="1097279" cy="1009996"/>
            </a:xfrm>
            <a:prstGeom prst="rect">
              <a:avLst/>
            </a:prstGeom>
            <a:blipFill>
              <a:blip r:embed="rId7" cstate="print"/>
              <a:stretch>
                <a:fillRect/>
              </a:stretch>
            </a:blipFill>
          </p:spPr>
          <p:txBody>
            <a:bodyPr wrap="square" lIns="0" tIns="0" rIns="0" bIns="0" rtlCol="0"/>
            <a:lstStyle/>
            <a:p>
              <a:endParaRPr>
                <a:cs typeface="+mn-ea"/>
                <a:sym typeface="+mn-lt"/>
              </a:endParaRPr>
            </a:p>
          </p:txBody>
        </p:sp>
        <p:sp>
          <p:nvSpPr>
            <p:cNvPr id="53" name="object 10">
              <a:extLst>
                <a:ext uri="{FF2B5EF4-FFF2-40B4-BE49-F238E27FC236}">
                  <a16:creationId xmlns:a16="http://schemas.microsoft.com/office/drawing/2014/main" id="{C7B1FC43-FADD-4486-AA8A-0C750B07166E}"/>
                </a:ext>
              </a:extLst>
            </p:cNvPr>
            <p:cNvSpPr/>
            <p:nvPr/>
          </p:nvSpPr>
          <p:spPr>
            <a:xfrm>
              <a:off x="1737474" y="3550738"/>
              <a:ext cx="280035" cy="262255"/>
            </a:xfrm>
            <a:custGeom>
              <a:avLst/>
              <a:gdLst/>
              <a:ahLst/>
              <a:cxnLst/>
              <a:rect l="l" t="t" r="r" b="b"/>
              <a:pathLst>
                <a:path w="280035" h="262254">
                  <a:moveTo>
                    <a:pt x="63815" y="182557"/>
                  </a:moveTo>
                  <a:lnTo>
                    <a:pt x="50424" y="182557"/>
                  </a:lnTo>
                  <a:lnTo>
                    <a:pt x="54495" y="191622"/>
                  </a:lnTo>
                  <a:lnTo>
                    <a:pt x="57386" y="200298"/>
                  </a:lnTo>
                  <a:lnTo>
                    <a:pt x="59098" y="208584"/>
                  </a:lnTo>
                  <a:lnTo>
                    <a:pt x="59630" y="216481"/>
                  </a:lnTo>
                  <a:lnTo>
                    <a:pt x="58303" y="226757"/>
                  </a:lnTo>
                  <a:lnTo>
                    <a:pt x="54961" y="236996"/>
                  </a:lnTo>
                  <a:lnTo>
                    <a:pt x="49604" y="247200"/>
                  </a:lnTo>
                  <a:lnTo>
                    <a:pt x="42232" y="257369"/>
                  </a:lnTo>
                  <a:lnTo>
                    <a:pt x="46540" y="258681"/>
                  </a:lnTo>
                  <a:lnTo>
                    <a:pt x="50659" y="260160"/>
                  </a:lnTo>
                  <a:lnTo>
                    <a:pt x="54588" y="261805"/>
                  </a:lnTo>
                  <a:lnTo>
                    <a:pt x="62314" y="250429"/>
                  </a:lnTo>
                  <a:lnTo>
                    <a:pt x="67812" y="239032"/>
                  </a:lnTo>
                  <a:lnTo>
                    <a:pt x="71083" y="227612"/>
                  </a:lnTo>
                  <a:lnTo>
                    <a:pt x="72097" y="216481"/>
                  </a:lnTo>
                  <a:lnTo>
                    <a:pt x="72105" y="215921"/>
                  </a:lnTo>
                  <a:lnTo>
                    <a:pt x="71379" y="207157"/>
                  </a:lnTo>
                  <a:lnTo>
                    <a:pt x="69262" y="197421"/>
                  </a:lnTo>
                  <a:lnTo>
                    <a:pt x="65866" y="187247"/>
                  </a:lnTo>
                  <a:lnTo>
                    <a:pt x="63815" y="182557"/>
                  </a:lnTo>
                  <a:close/>
                </a:path>
                <a:path w="280035" h="262254">
                  <a:moveTo>
                    <a:pt x="113999" y="153621"/>
                  </a:moveTo>
                  <a:lnTo>
                    <a:pt x="100540" y="153621"/>
                  </a:lnTo>
                  <a:lnTo>
                    <a:pt x="105323" y="162574"/>
                  </a:lnTo>
                  <a:lnTo>
                    <a:pt x="109735" y="171035"/>
                  </a:lnTo>
                  <a:lnTo>
                    <a:pt x="113777" y="179004"/>
                  </a:lnTo>
                  <a:lnTo>
                    <a:pt x="117449" y="186481"/>
                  </a:lnTo>
                  <a:lnTo>
                    <a:pt x="119772" y="193442"/>
                  </a:lnTo>
                  <a:lnTo>
                    <a:pt x="119851" y="200298"/>
                  </a:lnTo>
                  <a:lnTo>
                    <a:pt x="117219" y="205517"/>
                  </a:lnTo>
                  <a:lnTo>
                    <a:pt x="89119" y="220927"/>
                  </a:lnTo>
                  <a:lnTo>
                    <a:pt x="91935" y="224227"/>
                  </a:lnTo>
                  <a:lnTo>
                    <a:pt x="94703" y="227612"/>
                  </a:lnTo>
                  <a:lnTo>
                    <a:pt x="97238" y="230846"/>
                  </a:lnTo>
                  <a:lnTo>
                    <a:pt x="105237" y="226932"/>
                  </a:lnTo>
                  <a:lnTo>
                    <a:pt x="132480" y="193442"/>
                  </a:lnTo>
                  <a:lnTo>
                    <a:pt x="128395" y="181752"/>
                  </a:lnTo>
                  <a:lnTo>
                    <a:pt x="122934" y="170897"/>
                  </a:lnTo>
                  <a:lnTo>
                    <a:pt x="117319" y="159960"/>
                  </a:lnTo>
                  <a:lnTo>
                    <a:pt x="113999" y="153621"/>
                  </a:lnTo>
                  <a:close/>
                </a:path>
                <a:path w="280035" h="262254">
                  <a:moveTo>
                    <a:pt x="27957" y="115296"/>
                  </a:moveTo>
                  <a:lnTo>
                    <a:pt x="16113" y="115434"/>
                  </a:lnTo>
                  <a:lnTo>
                    <a:pt x="15023" y="136556"/>
                  </a:lnTo>
                  <a:lnTo>
                    <a:pt x="11974" y="156534"/>
                  </a:lnTo>
                  <a:lnTo>
                    <a:pt x="6966" y="175369"/>
                  </a:lnTo>
                  <a:lnTo>
                    <a:pt x="0" y="193060"/>
                  </a:lnTo>
                  <a:lnTo>
                    <a:pt x="4997" y="194372"/>
                  </a:lnTo>
                  <a:lnTo>
                    <a:pt x="9159" y="195826"/>
                  </a:lnTo>
                  <a:lnTo>
                    <a:pt x="12485" y="197421"/>
                  </a:lnTo>
                  <a:lnTo>
                    <a:pt x="19292" y="178567"/>
                  </a:lnTo>
                  <a:lnTo>
                    <a:pt x="24140" y="158595"/>
                  </a:lnTo>
                  <a:lnTo>
                    <a:pt x="26982" y="137841"/>
                  </a:lnTo>
                  <a:lnTo>
                    <a:pt x="27099" y="135817"/>
                  </a:lnTo>
                  <a:lnTo>
                    <a:pt x="27957" y="115296"/>
                  </a:lnTo>
                  <a:close/>
                </a:path>
                <a:path w="280035" h="262254">
                  <a:moveTo>
                    <a:pt x="105623" y="137841"/>
                  </a:moveTo>
                  <a:lnTo>
                    <a:pt x="20049" y="187247"/>
                  </a:lnTo>
                  <a:lnTo>
                    <a:pt x="25612" y="196883"/>
                  </a:lnTo>
                  <a:lnTo>
                    <a:pt x="50424" y="182557"/>
                  </a:lnTo>
                  <a:lnTo>
                    <a:pt x="63815" y="182557"/>
                  </a:lnTo>
                  <a:lnTo>
                    <a:pt x="61114" y="176385"/>
                  </a:lnTo>
                  <a:lnTo>
                    <a:pt x="100540" y="153621"/>
                  </a:lnTo>
                  <a:lnTo>
                    <a:pt x="113999" y="153621"/>
                  </a:lnTo>
                  <a:lnTo>
                    <a:pt x="111548" y="148942"/>
                  </a:lnTo>
                  <a:lnTo>
                    <a:pt x="105623" y="137841"/>
                  </a:lnTo>
                  <a:close/>
                </a:path>
                <a:path w="280035" h="262254">
                  <a:moveTo>
                    <a:pt x="170107" y="112180"/>
                  </a:moveTo>
                  <a:lnTo>
                    <a:pt x="157613" y="112180"/>
                  </a:lnTo>
                  <a:lnTo>
                    <a:pt x="195808" y="178337"/>
                  </a:lnTo>
                  <a:lnTo>
                    <a:pt x="205178" y="172927"/>
                  </a:lnTo>
                  <a:lnTo>
                    <a:pt x="170107" y="112180"/>
                  </a:lnTo>
                  <a:close/>
                </a:path>
                <a:path w="280035" h="262254">
                  <a:moveTo>
                    <a:pt x="224585" y="0"/>
                  </a:moveTo>
                  <a:lnTo>
                    <a:pt x="209916" y="11445"/>
                  </a:lnTo>
                  <a:lnTo>
                    <a:pt x="194922" y="22325"/>
                  </a:lnTo>
                  <a:lnTo>
                    <a:pt x="179601" y="32642"/>
                  </a:lnTo>
                  <a:lnTo>
                    <a:pt x="163955" y="42395"/>
                  </a:lnTo>
                  <a:lnTo>
                    <a:pt x="194014" y="94458"/>
                  </a:lnTo>
                  <a:lnTo>
                    <a:pt x="202883" y="112429"/>
                  </a:lnTo>
                  <a:lnTo>
                    <a:pt x="208233" y="129525"/>
                  </a:lnTo>
                  <a:lnTo>
                    <a:pt x="210064" y="145746"/>
                  </a:lnTo>
                  <a:lnTo>
                    <a:pt x="208377" y="161093"/>
                  </a:lnTo>
                  <a:lnTo>
                    <a:pt x="212147" y="162262"/>
                  </a:lnTo>
                  <a:lnTo>
                    <a:pt x="215974" y="163733"/>
                  </a:lnTo>
                  <a:lnTo>
                    <a:pt x="219861" y="165505"/>
                  </a:lnTo>
                  <a:lnTo>
                    <a:pt x="222024" y="147621"/>
                  </a:lnTo>
                  <a:lnTo>
                    <a:pt x="220117" y="128866"/>
                  </a:lnTo>
                  <a:lnTo>
                    <a:pt x="214139" y="109242"/>
                  </a:lnTo>
                  <a:lnTo>
                    <a:pt x="204091" y="88747"/>
                  </a:lnTo>
                  <a:lnTo>
                    <a:pt x="201265" y="83854"/>
                  </a:lnTo>
                  <a:lnTo>
                    <a:pt x="217497" y="74482"/>
                  </a:lnTo>
                  <a:lnTo>
                    <a:pt x="195855" y="74482"/>
                  </a:lnTo>
                  <a:lnTo>
                    <a:pt x="179167" y="45579"/>
                  </a:lnTo>
                  <a:lnTo>
                    <a:pt x="193562" y="36211"/>
                  </a:lnTo>
                  <a:lnTo>
                    <a:pt x="207412" y="26719"/>
                  </a:lnTo>
                  <a:lnTo>
                    <a:pt x="220717" y="17102"/>
                  </a:lnTo>
                  <a:lnTo>
                    <a:pt x="233476" y="7360"/>
                  </a:lnTo>
                  <a:lnTo>
                    <a:pt x="224585" y="0"/>
                  </a:lnTo>
                  <a:close/>
                </a:path>
                <a:path w="280035" h="262254">
                  <a:moveTo>
                    <a:pt x="156038" y="87814"/>
                  </a:moveTo>
                  <a:lnTo>
                    <a:pt x="143201" y="87814"/>
                  </a:lnTo>
                  <a:lnTo>
                    <a:pt x="146529" y="102400"/>
                  </a:lnTo>
                  <a:lnTo>
                    <a:pt x="148603" y="116707"/>
                  </a:lnTo>
                  <a:lnTo>
                    <a:pt x="149233" y="127497"/>
                  </a:lnTo>
                  <a:lnTo>
                    <a:pt x="149317" y="134032"/>
                  </a:lnTo>
                  <a:lnTo>
                    <a:pt x="148986" y="144481"/>
                  </a:lnTo>
                  <a:lnTo>
                    <a:pt x="153675" y="148037"/>
                  </a:lnTo>
                  <a:lnTo>
                    <a:pt x="157413" y="151041"/>
                  </a:lnTo>
                  <a:lnTo>
                    <a:pt x="160202" y="153490"/>
                  </a:lnTo>
                  <a:lnTo>
                    <a:pt x="160781" y="144061"/>
                  </a:lnTo>
                  <a:lnTo>
                    <a:pt x="160542" y="134032"/>
                  </a:lnTo>
                  <a:lnTo>
                    <a:pt x="159486" y="123406"/>
                  </a:lnTo>
                  <a:lnTo>
                    <a:pt x="157613" y="112180"/>
                  </a:lnTo>
                  <a:lnTo>
                    <a:pt x="170107" y="112180"/>
                  </a:lnTo>
                  <a:lnTo>
                    <a:pt x="163832" y="101311"/>
                  </a:lnTo>
                  <a:lnTo>
                    <a:pt x="190816" y="101311"/>
                  </a:lnTo>
                  <a:lnTo>
                    <a:pt x="188031" y="99965"/>
                  </a:lnTo>
                  <a:lnTo>
                    <a:pt x="180979" y="96928"/>
                  </a:lnTo>
                  <a:lnTo>
                    <a:pt x="161301" y="96928"/>
                  </a:lnTo>
                  <a:lnTo>
                    <a:pt x="156038" y="87814"/>
                  </a:lnTo>
                  <a:close/>
                </a:path>
                <a:path w="280035" h="262254">
                  <a:moveTo>
                    <a:pt x="243280" y="67318"/>
                  </a:moveTo>
                  <a:lnTo>
                    <a:pt x="229906" y="67318"/>
                  </a:lnTo>
                  <a:lnTo>
                    <a:pt x="269454" y="135817"/>
                  </a:lnTo>
                  <a:lnTo>
                    <a:pt x="279485" y="130026"/>
                  </a:lnTo>
                  <a:lnTo>
                    <a:pt x="243280" y="67318"/>
                  </a:lnTo>
                  <a:close/>
                </a:path>
                <a:path w="280035" h="262254">
                  <a:moveTo>
                    <a:pt x="49517" y="93508"/>
                  </a:moveTo>
                  <a:lnTo>
                    <a:pt x="81603" y="123949"/>
                  </a:lnTo>
                  <a:lnTo>
                    <a:pt x="126122" y="130933"/>
                  </a:lnTo>
                  <a:lnTo>
                    <a:pt x="126431" y="127497"/>
                  </a:lnTo>
                  <a:lnTo>
                    <a:pt x="127375" y="122685"/>
                  </a:lnTo>
                  <a:lnTo>
                    <a:pt x="128955" y="116495"/>
                  </a:lnTo>
                  <a:lnTo>
                    <a:pt x="106977" y="116318"/>
                  </a:lnTo>
                  <a:lnTo>
                    <a:pt x="86411" y="112428"/>
                  </a:lnTo>
                  <a:lnTo>
                    <a:pt x="67258" y="104825"/>
                  </a:lnTo>
                  <a:lnTo>
                    <a:pt x="49517" y="93508"/>
                  </a:lnTo>
                  <a:close/>
                </a:path>
                <a:path w="280035" h="262254">
                  <a:moveTo>
                    <a:pt x="190816" y="101311"/>
                  </a:moveTo>
                  <a:lnTo>
                    <a:pt x="163832" y="101311"/>
                  </a:lnTo>
                  <a:lnTo>
                    <a:pt x="170538" y="104259"/>
                  </a:lnTo>
                  <a:lnTo>
                    <a:pt x="176979" y="107230"/>
                  </a:lnTo>
                  <a:lnTo>
                    <a:pt x="183155" y="110226"/>
                  </a:lnTo>
                  <a:lnTo>
                    <a:pt x="189067" y="113245"/>
                  </a:lnTo>
                  <a:lnTo>
                    <a:pt x="193662" y="102687"/>
                  </a:lnTo>
                  <a:lnTo>
                    <a:pt x="190816" y="101311"/>
                  </a:lnTo>
                  <a:close/>
                </a:path>
                <a:path w="280035" h="262254">
                  <a:moveTo>
                    <a:pt x="132864" y="47675"/>
                  </a:moveTo>
                  <a:lnTo>
                    <a:pt x="123494" y="53086"/>
                  </a:lnTo>
                  <a:lnTo>
                    <a:pt x="138277" y="78690"/>
                  </a:lnTo>
                  <a:lnTo>
                    <a:pt x="119667" y="89434"/>
                  </a:lnTo>
                  <a:lnTo>
                    <a:pt x="124848" y="98409"/>
                  </a:lnTo>
                  <a:lnTo>
                    <a:pt x="143201" y="87814"/>
                  </a:lnTo>
                  <a:lnTo>
                    <a:pt x="156038" y="87814"/>
                  </a:lnTo>
                  <a:lnTo>
                    <a:pt x="152829" y="82255"/>
                  </a:lnTo>
                  <a:lnTo>
                    <a:pt x="168375" y="73280"/>
                  </a:lnTo>
                  <a:lnTo>
                    <a:pt x="147647" y="73280"/>
                  </a:lnTo>
                  <a:lnTo>
                    <a:pt x="132864" y="47675"/>
                  </a:lnTo>
                  <a:close/>
                </a:path>
                <a:path w="280035" h="262254">
                  <a:moveTo>
                    <a:pt x="163902" y="90424"/>
                  </a:moveTo>
                  <a:lnTo>
                    <a:pt x="161301" y="96928"/>
                  </a:lnTo>
                  <a:lnTo>
                    <a:pt x="180979" y="96928"/>
                  </a:lnTo>
                  <a:lnTo>
                    <a:pt x="173151" y="93833"/>
                  </a:lnTo>
                  <a:lnTo>
                    <a:pt x="163902" y="90424"/>
                  </a:lnTo>
                  <a:close/>
                </a:path>
                <a:path w="280035" h="262254">
                  <a:moveTo>
                    <a:pt x="258812" y="38135"/>
                  </a:moveTo>
                  <a:lnTo>
                    <a:pt x="195855" y="74482"/>
                  </a:lnTo>
                  <a:lnTo>
                    <a:pt x="217497" y="74482"/>
                  </a:lnTo>
                  <a:lnTo>
                    <a:pt x="229906" y="67318"/>
                  </a:lnTo>
                  <a:lnTo>
                    <a:pt x="243280" y="67318"/>
                  </a:lnTo>
                  <a:lnTo>
                    <a:pt x="239937" y="61527"/>
                  </a:lnTo>
                  <a:lnTo>
                    <a:pt x="264222" y="47506"/>
                  </a:lnTo>
                  <a:lnTo>
                    <a:pt x="258812" y="38135"/>
                  </a:lnTo>
                  <a:close/>
                </a:path>
                <a:path w="280035" h="262254">
                  <a:moveTo>
                    <a:pt x="165465" y="62993"/>
                  </a:moveTo>
                  <a:lnTo>
                    <a:pt x="147647" y="73280"/>
                  </a:lnTo>
                  <a:lnTo>
                    <a:pt x="168375" y="73280"/>
                  </a:lnTo>
                  <a:lnTo>
                    <a:pt x="170647" y="71968"/>
                  </a:lnTo>
                  <a:lnTo>
                    <a:pt x="165465" y="62993"/>
                  </a:lnTo>
                  <a:close/>
                </a:path>
              </a:pathLst>
            </a:custGeom>
            <a:solidFill>
              <a:srgbClr val="FFFFFF"/>
            </a:solidFill>
          </p:spPr>
          <p:txBody>
            <a:bodyPr wrap="square" lIns="0" tIns="0" rIns="0" bIns="0" rtlCol="0"/>
            <a:lstStyle/>
            <a:p>
              <a:endParaRPr>
                <a:cs typeface="+mn-ea"/>
                <a:sym typeface="+mn-lt"/>
              </a:endParaRPr>
            </a:p>
          </p:txBody>
        </p:sp>
        <p:sp>
          <p:nvSpPr>
            <p:cNvPr id="54" name="object 11">
              <a:extLst>
                <a:ext uri="{FF2B5EF4-FFF2-40B4-BE49-F238E27FC236}">
                  <a16:creationId xmlns:a16="http://schemas.microsoft.com/office/drawing/2014/main" id="{FF425A59-6A71-4931-9704-C5D73D74567D}"/>
                </a:ext>
              </a:extLst>
            </p:cNvPr>
            <p:cNvSpPr/>
            <p:nvPr/>
          </p:nvSpPr>
          <p:spPr>
            <a:xfrm>
              <a:off x="2644686" y="3776886"/>
              <a:ext cx="246379" cy="276860"/>
            </a:xfrm>
            <a:custGeom>
              <a:avLst/>
              <a:gdLst/>
              <a:ahLst/>
              <a:cxnLst/>
              <a:rect l="l" t="t" r="r" b="b"/>
              <a:pathLst>
                <a:path w="246380" h="276860">
                  <a:moveTo>
                    <a:pt x="171894" y="176373"/>
                  </a:moveTo>
                  <a:lnTo>
                    <a:pt x="163029" y="182580"/>
                  </a:lnTo>
                  <a:lnTo>
                    <a:pt x="187855" y="218033"/>
                  </a:lnTo>
                  <a:lnTo>
                    <a:pt x="119068" y="266198"/>
                  </a:lnTo>
                  <a:lnTo>
                    <a:pt x="126324" y="276560"/>
                  </a:lnTo>
                  <a:lnTo>
                    <a:pt x="195111" y="228395"/>
                  </a:lnTo>
                  <a:lnTo>
                    <a:pt x="208320" y="228395"/>
                  </a:lnTo>
                  <a:lnTo>
                    <a:pt x="203974" y="222189"/>
                  </a:lnTo>
                  <a:lnTo>
                    <a:pt x="218772" y="211827"/>
                  </a:lnTo>
                  <a:lnTo>
                    <a:pt x="196719" y="211827"/>
                  </a:lnTo>
                  <a:lnTo>
                    <a:pt x="171894" y="176373"/>
                  </a:lnTo>
                  <a:close/>
                </a:path>
                <a:path w="246380" h="276860">
                  <a:moveTo>
                    <a:pt x="208320" y="228395"/>
                  </a:moveTo>
                  <a:lnTo>
                    <a:pt x="195111" y="228395"/>
                  </a:lnTo>
                  <a:lnTo>
                    <a:pt x="220198" y="264224"/>
                  </a:lnTo>
                  <a:lnTo>
                    <a:pt x="229062" y="258018"/>
                  </a:lnTo>
                  <a:lnTo>
                    <a:pt x="208320" y="228395"/>
                  </a:lnTo>
                  <a:close/>
                </a:path>
                <a:path w="246380" h="276860">
                  <a:moveTo>
                    <a:pt x="86230" y="197844"/>
                  </a:moveTo>
                  <a:lnTo>
                    <a:pt x="82119" y="209443"/>
                  </a:lnTo>
                  <a:lnTo>
                    <a:pt x="91556" y="212892"/>
                  </a:lnTo>
                  <a:lnTo>
                    <a:pt x="101986" y="216914"/>
                  </a:lnTo>
                  <a:lnTo>
                    <a:pt x="113409" y="221510"/>
                  </a:lnTo>
                  <a:lnTo>
                    <a:pt x="125823" y="226678"/>
                  </a:lnTo>
                  <a:lnTo>
                    <a:pt x="128440" y="224362"/>
                  </a:lnTo>
                  <a:lnTo>
                    <a:pt x="131893" y="221510"/>
                  </a:lnTo>
                  <a:lnTo>
                    <a:pt x="135832" y="218399"/>
                  </a:lnTo>
                  <a:lnTo>
                    <a:pt x="119626" y="211797"/>
                  </a:lnTo>
                  <a:lnTo>
                    <a:pt x="104957" y="205567"/>
                  </a:lnTo>
                  <a:lnTo>
                    <a:pt x="114389" y="198963"/>
                  </a:lnTo>
                  <a:lnTo>
                    <a:pt x="90653" y="198963"/>
                  </a:lnTo>
                  <a:lnTo>
                    <a:pt x="86230" y="197844"/>
                  </a:lnTo>
                  <a:close/>
                </a:path>
                <a:path w="246380" h="276860">
                  <a:moveTo>
                    <a:pt x="238664" y="182457"/>
                  </a:moveTo>
                  <a:lnTo>
                    <a:pt x="196719" y="211827"/>
                  </a:lnTo>
                  <a:lnTo>
                    <a:pt x="218772" y="211827"/>
                  </a:lnTo>
                  <a:lnTo>
                    <a:pt x="245920" y="192817"/>
                  </a:lnTo>
                  <a:lnTo>
                    <a:pt x="238664" y="182457"/>
                  </a:lnTo>
                  <a:close/>
                </a:path>
                <a:path w="246380" h="276860">
                  <a:moveTo>
                    <a:pt x="145370" y="136899"/>
                  </a:moveTo>
                  <a:lnTo>
                    <a:pt x="136505" y="143106"/>
                  </a:lnTo>
                  <a:lnTo>
                    <a:pt x="148657" y="160458"/>
                  </a:lnTo>
                  <a:lnTo>
                    <a:pt x="95347" y="197785"/>
                  </a:lnTo>
                  <a:lnTo>
                    <a:pt x="90653" y="198963"/>
                  </a:lnTo>
                  <a:lnTo>
                    <a:pt x="114389" y="198963"/>
                  </a:lnTo>
                  <a:lnTo>
                    <a:pt x="164337" y="163988"/>
                  </a:lnTo>
                  <a:lnTo>
                    <a:pt x="145370" y="136899"/>
                  </a:lnTo>
                  <a:close/>
                </a:path>
                <a:path w="246380" h="276860">
                  <a:moveTo>
                    <a:pt x="7004" y="89413"/>
                  </a:moveTo>
                  <a:lnTo>
                    <a:pt x="5650" y="93508"/>
                  </a:lnTo>
                  <a:lnTo>
                    <a:pt x="3889" y="98574"/>
                  </a:lnTo>
                  <a:lnTo>
                    <a:pt x="2703" y="101870"/>
                  </a:lnTo>
                  <a:lnTo>
                    <a:pt x="15395" y="111064"/>
                  </a:lnTo>
                  <a:lnTo>
                    <a:pt x="27723" y="118877"/>
                  </a:lnTo>
                  <a:lnTo>
                    <a:pt x="39716" y="125323"/>
                  </a:lnTo>
                  <a:lnTo>
                    <a:pt x="51285" y="130362"/>
                  </a:lnTo>
                  <a:lnTo>
                    <a:pt x="51535" y="141258"/>
                  </a:lnTo>
                  <a:lnTo>
                    <a:pt x="59616" y="181025"/>
                  </a:lnTo>
                  <a:lnTo>
                    <a:pt x="64018" y="181093"/>
                  </a:lnTo>
                  <a:lnTo>
                    <a:pt x="69041" y="181269"/>
                  </a:lnTo>
                  <a:lnTo>
                    <a:pt x="74686" y="181555"/>
                  </a:lnTo>
                  <a:lnTo>
                    <a:pt x="69691" y="169312"/>
                  </a:lnTo>
                  <a:lnTo>
                    <a:pt x="66028" y="157319"/>
                  </a:lnTo>
                  <a:lnTo>
                    <a:pt x="63699" y="145576"/>
                  </a:lnTo>
                  <a:lnTo>
                    <a:pt x="62703" y="134082"/>
                  </a:lnTo>
                  <a:lnTo>
                    <a:pt x="113523" y="134082"/>
                  </a:lnTo>
                  <a:lnTo>
                    <a:pt x="120961" y="128874"/>
                  </a:lnTo>
                  <a:lnTo>
                    <a:pt x="118674" y="125609"/>
                  </a:lnTo>
                  <a:lnTo>
                    <a:pt x="83037" y="125609"/>
                  </a:lnTo>
                  <a:lnTo>
                    <a:pt x="72809" y="124601"/>
                  </a:lnTo>
                  <a:lnTo>
                    <a:pt x="63051" y="122300"/>
                  </a:lnTo>
                  <a:lnTo>
                    <a:pt x="63770" y="118225"/>
                  </a:lnTo>
                  <a:lnTo>
                    <a:pt x="52012" y="118225"/>
                  </a:lnTo>
                  <a:lnTo>
                    <a:pt x="41125" y="112981"/>
                  </a:lnTo>
                  <a:lnTo>
                    <a:pt x="29994" y="106431"/>
                  </a:lnTo>
                  <a:lnTo>
                    <a:pt x="18496" y="98477"/>
                  </a:lnTo>
                  <a:lnTo>
                    <a:pt x="7004" y="89413"/>
                  </a:lnTo>
                  <a:close/>
                </a:path>
                <a:path w="246380" h="276860">
                  <a:moveTo>
                    <a:pt x="181978" y="118708"/>
                  </a:moveTo>
                  <a:lnTo>
                    <a:pt x="180164" y="127515"/>
                  </a:lnTo>
                  <a:lnTo>
                    <a:pt x="177868" y="137140"/>
                  </a:lnTo>
                  <a:lnTo>
                    <a:pt x="176073" y="143891"/>
                  </a:lnTo>
                  <a:lnTo>
                    <a:pt x="173796" y="151458"/>
                  </a:lnTo>
                  <a:lnTo>
                    <a:pt x="186913" y="154879"/>
                  </a:lnTo>
                  <a:lnTo>
                    <a:pt x="188219" y="148833"/>
                  </a:lnTo>
                  <a:lnTo>
                    <a:pt x="189765" y="141258"/>
                  </a:lnTo>
                  <a:lnTo>
                    <a:pt x="193575" y="121517"/>
                  </a:lnTo>
                  <a:lnTo>
                    <a:pt x="181978" y="118708"/>
                  </a:lnTo>
                  <a:close/>
                </a:path>
                <a:path w="246380" h="276860">
                  <a:moveTo>
                    <a:pt x="113523" y="134082"/>
                  </a:moveTo>
                  <a:lnTo>
                    <a:pt x="62703" y="134082"/>
                  </a:lnTo>
                  <a:lnTo>
                    <a:pt x="74056" y="136295"/>
                  </a:lnTo>
                  <a:lnTo>
                    <a:pt x="86156" y="137140"/>
                  </a:lnTo>
                  <a:lnTo>
                    <a:pt x="99003" y="136619"/>
                  </a:lnTo>
                  <a:lnTo>
                    <a:pt x="112596" y="134731"/>
                  </a:lnTo>
                  <a:lnTo>
                    <a:pt x="113523" y="134082"/>
                  </a:lnTo>
                  <a:close/>
                </a:path>
                <a:path w="246380" h="276860">
                  <a:moveTo>
                    <a:pt x="141535" y="55698"/>
                  </a:moveTo>
                  <a:lnTo>
                    <a:pt x="127955" y="55698"/>
                  </a:lnTo>
                  <a:lnTo>
                    <a:pt x="149283" y="86159"/>
                  </a:lnTo>
                  <a:lnTo>
                    <a:pt x="131691" y="98477"/>
                  </a:lnTo>
                  <a:lnTo>
                    <a:pt x="126673" y="103060"/>
                  </a:lnTo>
                  <a:lnTo>
                    <a:pt x="124237" y="107974"/>
                  </a:lnTo>
                  <a:lnTo>
                    <a:pt x="124383" y="113219"/>
                  </a:lnTo>
                  <a:lnTo>
                    <a:pt x="127070" y="118708"/>
                  </a:lnTo>
                  <a:lnTo>
                    <a:pt x="127170" y="118877"/>
                  </a:lnTo>
                  <a:lnTo>
                    <a:pt x="138405" y="134923"/>
                  </a:lnTo>
                  <a:lnTo>
                    <a:pt x="141284" y="133271"/>
                  </a:lnTo>
                  <a:lnTo>
                    <a:pt x="144551" y="131470"/>
                  </a:lnTo>
                  <a:lnTo>
                    <a:pt x="148202" y="129519"/>
                  </a:lnTo>
                  <a:lnTo>
                    <a:pt x="136144" y="112297"/>
                  </a:lnTo>
                  <a:lnTo>
                    <a:pt x="136648" y="109145"/>
                  </a:lnTo>
                  <a:lnTo>
                    <a:pt x="165040" y="89265"/>
                  </a:lnTo>
                  <a:lnTo>
                    <a:pt x="141535" y="55698"/>
                  </a:lnTo>
                  <a:close/>
                </a:path>
                <a:path w="246380" h="276860">
                  <a:moveTo>
                    <a:pt x="89375" y="83765"/>
                  </a:moveTo>
                  <a:lnTo>
                    <a:pt x="76909" y="83765"/>
                  </a:lnTo>
                  <a:lnTo>
                    <a:pt x="104904" y="123744"/>
                  </a:lnTo>
                  <a:lnTo>
                    <a:pt x="93735" y="125323"/>
                  </a:lnTo>
                  <a:lnTo>
                    <a:pt x="83037" y="125609"/>
                  </a:lnTo>
                  <a:lnTo>
                    <a:pt x="118674" y="125609"/>
                  </a:lnTo>
                  <a:lnTo>
                    <a:pt x="89375" y="83765"/>
                  </a:lnTo>
                  <a:close/>
                </a:path>
                <a:path w="246380" h="276860">
                  <a:moveTo>
                    <a:pt x="74369" y="62335"/>
                  </a:moveTo>
                  <a:lnTo>
                    <a:pt x="66005" y="68192"/>
                  </a:lnTo>
                  <a:lnTo>
                    <a:pt x="70528" y="74653"/>
                  </a:lnTo>
                  <a:lnTo>
                    <a:pt x="63842" y="84824"/>
                  </a:lnTo>
                  <a:lnTo>
                    <a:pt x="58527" y="95476"/>
                  </a:lnTo>
                  <a:lnTo>
                    <a:pt x="54584" y="106610"/>
                  </a:lnTo>
                  <a:lnTo>
                    <a:pt x="52012" y="118225"/>
                  </a:lnTo>
                  <a:lnTo>
                    <a:pt x="63770" y="118225"/>
                  </a:lnTo>
                  <a:lnTo>
                    <a:pt x="64896" y="111840"/>
                  </a:lnTo>
                  <a:lnTo>
                    <a:pt x="67847" y="101870"/>
                  </a:lnTo>
                  <a:lnTo>
                    <a:pt x="71826" y="92572"/>
                  </a:lnTo>
                  <a:lnTo>
                    <a:pt x="76909" y="83765"/>
                  </a:lnTo>
                  <a:lnTo>
                    <a:pt x="89375" y="83765"/>
                  </a:lnTo>
                  <a:lnTo>
                    <a:pt x="74369" y="62335"/>
                  </a:lnTo>
                  <a:close/>
                </a:path>
                <a:path w="246380" h="276860">
                  <a:moveTo>
                    <a:pt x="3948" y="67924"/>
                  </a:moveTo>
                  <a:lnTo>
                    <a:pt x="0" y="79410"/>
                  </a:lnTo>
                  <a:lnTo>
                    <a:pt x="6785" y="81503"/>
                  </a:lnTo>
                  <a:lnTo>
                    <a:pt x="14848" y="84281"/>
                  </a:lnTo>
                  <a:lnTo>
                    <a:pt x="24188" y="87746"/>
                  </a:lnTo>
                  <a:lnTo>
                    <a:pt x="34806" y="91897"/>
                  </a:lnTo>
                  <a:lnTo>
                    <a:pt x="37936" y="89100"/>
                  </a:lnTo>
                  <a:lnTo>
                    <a:pt x="41352" y="86282"/>
                  </a:lnTo>
                  <a:lnTo>
                    <a:pt x="45057" y="83444"/>
                  </a:lnTo>
                  <a:lnTo>
                    <a:pt x="37072" y="80537"/>
                  </a:lnTo>
                  <a:lnTo>
                    <a:pt x="29472" y="77664"/>
                  </a:lnTo>
                  <a:lnTo>
                    <a:pt x="22260" y="74822"/>
                  </a:lnTo>
                  <a:lnTo>
                    <a:pt x="30872" y="68792"/>
                  </a:lnTo>
                  <a:lnTo>
                    <a:pt x="8553" y="68792"/>
                  </a:lnTo>
                  <a:lnTo>
                    <a:pt x="3948" y="67924"/>
                  </a:lnTo>
                  <a:close/>
                </a:path>
                <a:path w="246380" h="276860">
                  <a:moveTo>
                    <a:pt x="59230" y="12284"/>
                  </a:moveTo>
                  <a:lnTo>
                    <a:pt x="50366" y="18491"/>
                  </a:lnTo>
                  <a:lnTo>
                    <a:pt x="61206" y="33971"/>
                  </a:lnTo>
                  <a:lnTo>
                    <a:pt x="13173" y="67604"/>
                  </a:lnTo>
                  <a:lnTo>
                    <a:pt x="8553" y="68792"/>
                  </a:lnTo>
                  <a:lnTo>
                    <a:pt x="30872" y="68792"/>
                  </a:lnTo>
                  <a:lnTo>
                    <a:pt x="76451" y="36878"/>
                  </a:lnTo>
                  <a:lnTo>
                    <a:pt x="59230" y="12284"/>
                  </a:lnTo>
                  <a:close/>
                </a:path>
                <a:path w="246380" h="276860">
                  <a:moveTo>
                    <a:pt x="79367" y="48602"/>
                  </a:moveTo>
                  <a:lnTo>
                    <a:pt x="78775" y="52773"/>
                  </a:lnTo>
                  <a:lnTo>
                    <a:pt x="77906" y="56894"/>
                  </a:lnTo>
                  <a:lnTo>
                    <a:pt x="76760" y="60966"/>
                  </a:lnTo>
                  <a:lnTo>
                    <a:pt x="89229" y="65614"/>
                  </a:lnTo>
                  <a:lnTo>
                    <a:pt x="101330" y="66696"/>
                  </a:lnTo>
                  <a:lnTo>
                    <a:pt x="113064" y="64213"/>
                  </a:lnTo>
                  <a:lnTo>
                    <a:pt x="124429" y="58165"/>
                  </a:lnTo>
                  <a:lnTo>
                    <a:pt x="127955" y="55698"/>
                  </a:lnTo>
                  <a:lnTo>
                    <a:pt x="141535" y="55698"/>
                  </a:lnTo>
                  <a:lnTo>
                    <a:pt x="140667" y="54458"/>
                  </a:lnTo>
                  <a:lnTo>
                    <a:pt x="99900" y="54458"/>
                  </a:lnTo>
                  <a:lnTo>
                    <a:pt x="89984" y="52971"/>
                  </a:lnTo>
                  <a:lnTo>
                    <a:pt x="79367" y="48602"/>
                  </a:lnTo>
                  <a:close/>
                </a:path>
                <a:path w="246380" h="276860">
                  <a:moveTo>
                    <a:pt x="130423" y="39829"/>
                  </a:moveTo>
                  <a:lnTo>
                    <a:pt x="117629" y="48788"/>
                  </a:lnTo>
                  <a:lnTo>
                    <a:pt x="109115" y="53064"/>
                  </a:lnTo>
                  <a:lnTo>
                    <a:pt x="99900" y="54458"/>
                  </a:lnTo>
                  <a:lnTo>
                    <a:pt x="140667" y="54458"/>
                  </a:lnTo>
                  <a:lnTo>
                    <a:pt x="130423" y="39829"/>
                  </a:lnTo>
                  <a:close/>
                </a:path>
                <a:path w="246380" h="276860">
                  <a:moveTo>
                    <a:pt x="96436" y="0"/>
                  </a:moveTo>
                  <a:lnTo>
                    <a:pt x="94990" y="6949"/>
                  </a:lnTo>
                  <a:lnTo>
                    <a:pt x="93214" y="14335"/>
                  </a:lnTo>
                  <a:lnTo>
                    <a:pt x="91107" y="22157"/>
                  </a:lnTo>
                  <a:lnTo>
                    <a:pt x="88670" y="30415"/>
                  </a:lnTo>
                  <a:lnTo>
                    <a:pt x="101663" y="33921"/>
                  </a:lnTo>
                  <a:lnTo>
                    <a:pt x="103382" y="26292"/>
                  </a:lnTo>
                  <a:lnTo>
                    <a:pt x="105014" y="18491"/>
                  </a:lnTo>
                  <a:lnTo>
                    <a:pt x="106506" y="10779"/>
                  </a:lnTo>
                  <a:lnTo>
                    <a:pt x="107911" y="2895"/>
                  </a:lnTo>
                  <a:lnTo>
                    <a:pt x="96436" y="0"/>
                  </a:lnTo>
                  <a:close/>
                </a:path>
              </a:pathLst>
            </a:custGeom>
            <a:solidFill>
              <a:srgbClr val="FFFFFF"/>
            </a:solidFill>
          </p:spPr>
          <p:txBody>
            <a:bodyPr wrap="square" lIns="0" tIns="0" rIns="0" bIns="0" rtlCol="0"/>
            <a:lstStyle/>
            <a:p>
              <a:endParaRPr>
                <a:cs typeface="+mn-ea"/>
                <a:sym typeface="+mn-lt"/>
              </a:endParaRPr>
            </a:p>
          </p:txBody>
        </p:sp>
        <p:sp>
          <p:nvSpPr>
            <p:cNvPr id="55" name="object 12">
              <a:extLst>
                <a:ext uri="{FF2B5EF4-FFF2-40B4-BE49-F238E27FC236}">
                  <a16:creationId xmlns:a16="http://schemas.microsoft.com/office/drawing/2014/main" id="{61CBE10D-1E1E-4401-BB71-1652F2C77373}"/>
                </a:ext>
              </a:extLst>
            </p:cNvPr>
            <p:cNvSpPr/>
            <p:nvPr/>
          </p:nvSpPr>
          <p:spPr>
            <a:xfrm>
              <a:off x="2327379" y="4682926"/>
              <a:ext cx="316230" cy="242570"/>
            </a:xfrm>
            <a:custGeom>
              <a:avLst/>
              <a:gdLst/>
              <a:ahLst/>
              <a:cxnLst/>
              <a:rect l="l" t="t" r="r" b="b"/>
              <a:pathLst>
                <a:path w="316230" h="242570">
                  <a:moveTo>
                    <a:pt x="72838" y="226303"/>
                  </a:moveTo>
                  <a:lnTo>
                    <a:pt x="103893" y="242413"/>
                  </a:lnTo>
                  <a:lnTo>
                    <a:pt x="105771" y="231997"/>
                  </a:lnTo>
                  <a:lnTo>
                    <a:pt x="97571" y="230872"/>
                  </a:lnTo>
                  <a:lnTo>
                    <a:pt x="89348" y="229548"/>
                  </a:lnTo>
                  <a:lnTo>
                    <a:pt x="81104" y="228025"/>
                  </a:lnTo>
                  <a:lnTo>
                    <a:pt x="72838" y="226303"/>
                  </a:lnTo>
                  <a:close/>
                </a:path>
                <a:path w="316230" h="242570">
                  <a:moveTo>
                    <a:pt x="126696" y="166785"/>
                  </a:moveTo>
                  <a:lnTo>
                    <a:pt x="114011" y="166785"/>
                  </a:lnTo>
                  <a:lnTo>
                    <a:pt x="114965" y="173131"/>
                  </a:lnTo>
                  <a:lnTo>
                    <a:pt x="116189" y="179614"/>
                  </a:lnTo>
                  <a:lnTo>
                    <a:pt x="117685" y="186234"/>
                  </a:lnTo>
                  <a:lnTo>
                    <a:pt x="42600" y="226157"/>
                  </a:lnTo>
                  <a:lnTo>
                    <a:pt x="47823" y="235979"/>
                  </a:lnTo>
                  <a:lnTo>
                    <a:pt x="120411" y="197384"/>
                  </a:lnTo>
                  <a:lnTo>
                    <a:pt x="133240" y="197384"/>
                  </a:lnTo>
                  <a:lnTo>
                    <a:pt x="131580" y="191444"/>
                  </a:lnTo>
                  <a:lnTo>
                    <a:pt x="152550" y="180295"/>
                  </a:lnTo>
                  <a:lnTo>
                    <a:pt x="128854" y="180295"/>
                  </a:lnTo>
                  <a:lnTo>
                    <a:pt x="126696" y="166785"/>
                  </a:lnTo>
                  <a:close/>
                </a:path>
                <a:path w="316230" h="242570">
                  <a:moveTo>
                    <a:pt x="133240" y="197384"/>
                  </a:moveTo>
                  <a:lnTo>
                    <a:pt x="120411" y="197384"/>
                  </a:lnTo>
                  <a:lnTo>
                    <a:pt x="122531" y="205099"/>
                  </a:lnTo>
                  <a:lnTo>
                    <a:pt x="124861" y="212913"/>
                  </a:lnTo>
                  <a:lnTo>
                    <a:pt x="127403" y="220825"/>
                  </a:lnTo>
                  <a:lnTo>
                    <a:pt x="130154" y="228836"/>
                  </a:lnTo>
                  <a:lnTo>
                    <a:pt x="142092" y="224346"/>
                  </a:lnTo>
                  <a:lnTo>
                    <a:pt x="139031" y="215750"/>
                  </a:lnTo>
                  <a:lnTo>
                    <a:pt x="136259" y="207401"/>
                  </a:lnTo>
                  <a:lnTo>
                    <a:pt x="133775" y="199299"/>
                  </a:lnTo>
                  <a:lnTo>
                    <a:pt x="133240" y="197384"/>
                  </a:lnTo>
                  <a:close/>
                </a:path>
                <a:path w="316230" h="242570">
                  <a:moveTo>
                    <a:pt x="171118" y="176667"/>
                  </a:moveTo>
                  <a:lnTo>
                    <a:pt x="159374" y="176667"/>
                  </a:lnTo>
                  <a:lnTo>
                    <a:pt x="159928" y="183367"/>
                  </a:lnTo>
                  <a:lnTo>
                    <a:pt x="160767" y="192308"/>
                  </a:lnTo>
                  <a:lnTo>
                    <a:pt x="161280" y="197384"/>
                  </a:lnTo>
                  <a:lnTo>
                    <a:pt x="162003" y="204010"/>
                  </a:lnTo>
                  <a:lnTo>
                    <a:pt x="174036" y="201321"/>
                  </a:lnTo>
                  <a:lnTo>
                    <a:pt x="172993" y="193774"/>
                  </a:lnTo>
                  <a:lnTo>
                    <a:pt x="172074" y="186181"/>
                  </a:lnTo>
                  <a:lnTo>
                    <a:pt x="171281" y="178543"/>
                  </a:lnTo>
                  <a:lnTo>
                    <a:pt x="171118" y="176667"/>
                  </a:lnTo>
                  <a:close/>
                </a:path>
                <a:path w="316230" h="242570">
                  <a:moveTo>
                    <a:pt x="92447" y="141005"/>
                  </a:moveTo>
                  <a:lnTo>
                    <a:pt x="38996" y="141005"/>
                  </a:lnTo>
                  <a:lnTo>
                    <a:pt x="51344" y="141032"/>
                  </a:lnTo>
                  <a:lnTo>
                    <a:pt x="47117" y="153671"/>
                  </a:lnTo>
                  <a:lnTo>
                    <a:pt x="44449" y="166502"/>
                  </a:lnTo>
                  <a:lnTo>
                    <a:pt x="43615" y="176667"/>
                  </a:lnTo>
                  <a:lnTo>
                    <a:pt x="43494" y="181763"/>
                  </a:lnTo>
                  <a:lnTo>
                    <a:pt x="43934" y="192308"/>
                  </a:lnTo>
                  <a:lnTo>
                    <a:pt x="48799" y="201458"/>
                  </a:lnTo>
                  <a:lnTo>
                    <a:pt x="77447" y="186226"/>
                  </a:lnTo>
                  <a:lnTo>
                    <a:pt x="55372" y="186226"/>
                  </a:lnTo>
                  <a:lnTo>
                    <a:pt x="55065" y="175640"/>
                  </a:lnTo>
                  <a:lnTo>
                    <a:pt x="56223" y="164789"/>
                  </a:lnTo>
                  <a:lnTo>
                    <a:pt x="58844" y="153671"/>
                  </a:lnTo>
                  <a:lnTo>
                    <a:pt x="62929" y="142288"/>
                  </a:lnTo>
                  <a:lnTo>
                    <a:pt x="94475" y="142288"/>
                  </a:lnTo>
                  <a:lnTo>
                    <a:pt x="92447" y="141005"/>
                  </a:lnTo>
                  <a:close/>
                </a:path>
                <a:path w="316230" h="242570">
                  <a:moveTo>
                    <a:pt x="94475" y="142288"/>
                  </a:moveTo>
                  <a:lnTo>
                    <a:pt x="62929" y="142288"/>
                  </a:lnTo>
                  <a:lnTo>
                    <a:pt x="74656" y="144824"/>
                  </a:lnTo>
                  <a:lnTo>
                    <a:pt x="85255" y="148766"/>
                  </a:lnTo>
                  <a:lnTo>
                    <a:pt x="94726" y="154113"/>
                  </a:lnTo>
                  <a:lnTo>
                    <a:pt x="103069" y="160865"/>
                  </a:lnTo>
                  <a:lnTo>
                    <a:pt x="55372" y="186226"/>
                  </a:lnTo>
                  <a:lnTo>
                    <a:pt x="77447" y="186226"/>
                  </a:lnTo>
                  <a:lnTo>
                    <a:pt x="114011" y="166785"/>
                  </a:lnTo>
                  <a:lnTo>
                    <a:pt x="126696" y="166785"/>
                  </a:lnTo>
                  <a:lnTo>
                    <a:pt x="124945" y="155817"/>
                  </a:lnTo>
                  <a:lnTo>
                    <a:pt x="112562" y="155817"/>
                  </a:lnTo>
                  <a:lnTo>
                    <a:pt x="102546" y="147394"/>
                  </a:lnTo>
                  <a:lnTo>
                    <a:pt x="94475" y="142288"/>
                  </a:lnTo>
                  <a:close/>
                </a:path>
                <a:path w="316230" h="242570">
                  <a:moveTo>
                    <a:pt x="212953" y="119020"/>
                  </a:moveTo>
                  <a:lnTo>
                    <a:pt x="198973" y="119020"/>
                  </a:lnTo>
                  <a:lnTo>
                    <a:pt x="219221" y="157101"/>
                  </a:lnTo>
                  <a:lnTo>
                    <a:pt x="192577" y="171268"/>
                  </a:lnTo>
                  <a:lnTo>
                    <a:pt x="198158" y="181763"/>
                  </a:lnTo>
                  <a:lnTo>
                    <a:pt x="255440" y="151306"/>
                  </a:lnTo>
                  <a:lnTo>
                    <a:pt x="230120" y="151306"/>
                  </a:lnTo>
                  <a:lnTo>
                    <a:pt x="212953" y="119020"/>
                  </a:lnTo>
                  <a:close/>
                </a:path>
                <a:path w="316230" h="242570">
                  <a:moveTo>
                    <a:pt x="165319" y="160906"/>
                  </a:moveTo>
                  <a:lnTo>
                    <a:pt x="128854" y="180295"/>
                  </a:lnTo>
                  <a:lnTo>
                    <a:pt x="152550" y="180295"/>
                  </a:lnTo>
                  <a:lnTo>
                    <a:pt x="159374" y="176667"/>
                  </a:lnTo>
                  <a:lnTo>
                    <a:pt x="171118" y="176667"/>
                  </a:lnTo>
                  <a:lnTo>
                    <a:pt x="170613" y="170859"/>
                  </a:lnTo>
                  <a:lnTo>
                    <a:pt x="165319" y="160906"/>
                  </a:lnTo>
                  <a:close/>
                </a:path>
                <a:path w="316230" h="242570">
                  <a:moveTo>
                    <a:pt x="120411" y="76043"/>
                  </a:moveTo>
                  <a:lnTo>
                    <a:pt x="115222" y="94616"/>
                  </a:lnTo>
                  <a:lnTo>
                    <a:pt x="112184" y="114102"/>
                  </a:lnTo>
                  <a:lnTo>
                    <a:pt x="111517" y="129440"/>
                  </a:lnTo>
                  <a:lnTo>
                    <a:pt x="111413" y="136453"/>
                  </a:lnTo>
                  <a:lnTo>
                    <a:pt x="112562" y="155817"/>
                  </a:lnTo>
                  <a:lnTo>
                    <a:pt x="124945" y="155817"/>
                  </a:lnTo>
                  <a:lnTo>
                    <a:pt x="124475" y="152873"/>
                  </a:lnTo>
                  <a:lnTo>
                    <a:pt x="123553" y="127214"/>
                  </a:lnTo>
                  <a:lnTo>
                    <a:pt x="126088" y="103319"/>
                  </a:lnTo>
                  <a:lnTo>
                    <a:pt x="132081" y="81188"/>
                  </a:lnTo>
                  <a:lnTo>
                    <a:pt x="128419" y="79797"/>
                  </a:lnTo>
                  <a:lnTo>
                    <a:pt x="124529" y="78083"/>
                  </a:lnTo>
                  <a:lnTo>
                    <a:pt x="120411" y="76043"/>
                  </a:lnTo>
                  <a:close/>
                </a:path>
                <a:path w="316230" h="242570">
                  <a:moveTo>
                    <a:pt x="264759" y="91474"/>
                  </a:moveTo>
                  <a:lnTo>
                    <a:pt x="250779" y="91474"/>
                  </a:lnTo>
                  <a:lnTo>
                    <a:pt x="270965" y="129440"/>
                  </a:lnTo>
                  <a:lnTo>
                    <a:pt x="270934" y="129604"/>
                  </a:lnTo>
                  <a:lnTo>
                    <a:pt x="230120" y="151306"/>
                  </a:lnTo>
                  <a:lnTo>
                    <a:pt x="255440" y="151306"/>
                  </a:lnTo>
                  <a:lnTo>
                    <a:pt x="307248" y="123760"/>
                  </a:lnTo>
                  <a:lnTo>
                    <a:pt x="281926" y="123760"/>
                  </a:lnTo>
                  <a:lnTo>
                    <a:pt x="264759" y="91474"/>
                  </a:lnTo>
                  <a:close/>
                </a:path>
                <a:path w="316230" h="242570">
                  <a:moveTo>
                    <a:pt x="42417" y="129440"/>
                  </a:moveTo>
                  <a:lnTo>
                    <a:pt x="28912" y="129604"/>
                  </a:lnTo>
                  <a:lnTo>
                    <a:pt x="15865" y="130552"/>
                  </a:lnTo>
                  <a:lnTo>
                    <a:pt x="3277" y="132284"/>
                  </a:lnTo>
                  <a:lnTo>
                    <a:pt x="2684" y="136453"/>
                  </a:lnTo>
                  <a:lnTo>
                    <a:pt x="1592" y="141796"/>
                  </a:lnTo>
                  <a:lnTo>
                    <a:pt x="0" y="148310"/>
                  </a:lnTo>
                  <a:lnTo>
                    <a:pt x="13324" y="144644"/>
                  </a:lnTo>
                  <a:lnTo>
                    <a:pt x="26322" y="142209"/>
                  </a:lnTo>
                  <a:lnTo>
                    <a:pt x="38996" y="141005"/>
                  </a:lnTo>
                  <a:lnTo>
                    <a:pt x="92447" y="141005"/>
                  </a:lnTo>
                  <a:lnTo>
                    <a:pt x="91794" y="140592"/>
                  </a:lnTo>
                  <a:lnTo>
                    <a:pt x="80306" y="135409"/>
                  </a:lnTo>
                  <a:lnTo>
                    <a:pt x="68082" y="131846"/>
                  </a:lnTo>
                  <a:lnTo>
                    <a:pt x="69332" y="130060"/>
                  </a:lnTo>
                  <a:lnTo>
                    <a:pt x="56381" y="130060"/>
                  </a:lnTo>
                  <a:lnTo>
                    <a:pt x="42417" y="129440"/>
                  </a:lnTo>
                  <a:close/>
                </a:path>
                <a:path w="316230" h="242570">
                  <a:moveTo>
                    <a:pt x="172524" y="42984"/>
                  </a:moveTo>
                  <a:lnTo>
                    <a:pt x="161625" y="48779"/>
                  </a:lnTo>
                  <a:lnTo>
                    <a:pt x="193391" y="108525"/>
                  </a:lnTo>
                  <a:lnTo>
                    <a:pt x="161098" y="125696"/>
                  </a:lnTo>
                  <a:lnTo>
                    <a:pt x="166678" y="136192"/>
                  </a:lnTo>
                  <a:lnTo>
                    <a:pt x="198973" y="119020"/>
                  </a:lnTo>
                  <a:lnTo>
                    <a:pt x="212953" y="119020"/>
                  </a:lnTo>
                  <a:lnTo>
                    <a:pt x="209872" y="113225"/>
                  </a:lnTo>
                  <a:lnTo>
                    <a:pt x="229612" y="102729"/>
                  </a:lnTo>
                  <a:lnTo>
                    <a:pt x="204292" y="102729"/>
                  </a:lnTo>
                  <a:lnTo>
                    <a:pt x="172524" y="42984"/>
                  </a:lnTo>
                  <a:close/>
                </a:path>
                <a:path w="316230" h="242570">
                  <a:moveTo>
                    <a:pt x="94015" y="82829"/>
                  </a:moveTo>
                  <a:lnTo>
                    <a:pt x="81728" y="95884"/>
                  </a:lnTo>
                  <a:lnTo>
                    <a:pt x="71360" y="108107"/>
                  </a:lnTo>
                  <a:lnTo>
                    <a:pt x="62911" y="119499"/>
                  </a:lnTo>
                  <a:lnTo>
                    <a:pt x="56381" y="130060"/>
                  </a:lnTo>
                  <a:lnTo>
                    <a:pt x="69332" y="130060"/>
                  </a:lnTo>
                  <a:lnTo>
                    <a:pt x="74664" y="122443"/>
                  </a:lnTo>
                  <a:lnTo>
                    <a:pt x="83362" y="112072"/>
                  </a:lnTo>
                  <a:lnTo>
                    <a:pt x="94175" y="100733"/>
                  </a:lnTo>
                  <a:lnTo>
                    <a:pt x="107105" y="88426"/>
                  </a:lnTo>
                  <a:lnTo>
                    <a:pt x="102707" y="86918"/>
                  </a:lnTo>
                  <a:lnTo>
                    <a:pt x="98344" y="85053"/>
                  </a:lnTo>
                  <a:lnTo>
                    <a:pt x="94015" y="82829"/>
                  </a:lnTo>
                  <a:close/>
                </a:path>
                <a:path w="316230" h="242570">
                  <a:moveTo>
                    <a:pt x="310318" y="108663"/>
                  </a:moveTo>
                  <a:lnTo>
                    <a:pt x="281926" y="123760"/>
                  </a:lnTo>
                  <a:lnTo>
                    <a:pt x="307248" y="123760"/>
                  </a:lnTo>
                  <a:lnTo>
                    <a:pt x="315899" y="119160"/>
                  </a:lnTo>
                  <a:lnTo>
                    <a:pt x="310318" y="108663"/>
                  </a:lnTo>
                  <a:close/>
                </a:path>
                <a:path w="316230" h="242570">
                  <a:moveTo>
                    <a:pt x="249146" y="0"/>
                  </a:moveTo>
                  <a:lnTo>
                    <a:pt x="242039" y="12093"/>
                  </a:lnTo>
                  <a:lnTo>
                    <a:pt x="237016" y="23058"/>
                  </a:lnTo>
                  <a:lnTo>
                    <a:pt x="234076" y="32893"/>
                  </a:lnTo>
                  <a:lnTo>
                    <a:pt x="233302" y="40779"/>
                  </a:lnTo>
                  <a:lnTo>
                    <a:pt x="233333" y="42984"/>
                  </a:lnTo>
                  <a:lnTo>
                    <a:pt x="233879" y="49722"/>
                  </a:lnTo>
                  <a:lnTo>
                    <a:pt x="236105" y="58988"/>
                  </a:lnTo>
                  <a:lnTo>
                    <a:pt x="239900" y="69394"/>
                  </a:lnTo>
                  <a:lnTo>
                    <a:pt x="245264" y="80943"/>
                  </a:lnTo>
                  <a:lnTo>
                    <a:pt x="204292" y="102729"/>
                  </a:lnTo>
                  <a:lnTo>
                    <a:pt x="229612" y="102729"/>
                  </a:lnTo>
                  <a:lnTo>
                    <a:pt x="250779" y="91474"/>
                  </a:lnTo>
                  <a:lnTo>
                    <a:pt x="264759" y="91474"/>
                  </a:lnTo>
                  <a:lnTo>
                    <a:pt x="261678" y="85679"/>
                  </a:lnTo>
                  <a:lnTo>
                    <a:pt x="281484" y="75148"/>
                  </a:lnTo>
                  <a:lnTo>
                    <a:pt x="256165" y="75148"/>
                  </a:lnTo>
                  <a:lnTo>
                    <a:pt x="251296" y="64676"/>
                  </a:lnTo>
                  <a:lnTo>
                    <a:pt x="247990" y="55457"/>
                  </a:lnTo>
                  <a:lnTo>
                    <a:pt x="246245" y="47491"/>
                  </a:lnTo>
                  <a:lnTo>
                    <a:pt x="246062" y="40779"/>
                  </a:lnTo>
                  <a:lnTo>
                    <a:pt x="247314" y="33031"/>
                  </a:lnTo>
                  <a:lnTo>
                    <a:pt x="250301" y="24508"/>
                  </a:lnTo>
                  <a:lnTo>
                    <a:pt x="255025" y="15208"/>
                  </a:lnTo>
                  <a:lnTo>
                    <a:pt x="261484" y="5133"/>
                  </a:lnTo>
                  <a:lnTo>
                    <a:pt x="257199" y="3625"/>
                  </a:lnTo>
                  <a:lnTo>
                    <a:pt x="253085" y="1915"/>
                  </a:lnTo>
                  <a:lnTo>
                    <a:pt x="249146" y="0"/>
                  </a:lnTo>
                  <a:close/>
                </a:path>
                <a:path w="316230" h="242570">
                  <a:moveTo>
                    <a:pt x="290276" y="57010"/>
                  </a:moveTo>
                  <a:lnTo>
                    <a:pt x="256165" y="75148"/>
                  </a:lnTo>
                  <a:lnTo>
                    <a:pt x="281484" y="75148"/>
                  </a:lnTo>
                  <a:lnTo>
                    <a:pt x="295856" y="67506"/>
                  </a:lnTo>
                  <a:lnTo>
                    <a:pt x="290276" y="57010"/>
                  </a:lnTo>
                  <a:close/>
                </a:path>
              </a:pathLst>
            </a:custGeom>
            <a:solidFill>
              <a:srgbClr val="FFFFFF"/>
            </a:solidFill>
          </p:spPr>
          <p:txBody>
            <a:bodyPr wrap="square" lIns="0" tIns="0" rIns="0" bIns="0" rtlCol="0"/>
            <a:lstStyle/>
            <a:p>
              <a:endParaRPr>
                <a:cs typeface="+mn-ea"/>
                <a:sym typeface="+mn-lt"/>
              </a:endParaRPr>
            </a:p>
          </p:txBody>
        </p:sp>
        <p:sp>
          <p:nvSpPr>
            <p:cNvPr id="56" name="object 13">
              <a:extLst>
                <a:ext uri="{FF2B5EF4-FFF2-40B4-BE49-F238E27FC236}">
                  <a16:creationId xmlns:a16="http://schemas.microsoft.com/office/drawing/2014/main" id="{909C2C22-C5D8-4921-B484-B6929AE5705C}"/>
                </a:ext>
              </a:extLst>
            </p:cNvPr>
            <p:cNvSpPr/>
            <p:nvPr/>
          </p:nvSpPr>
          <p:spPr>
            <a:xfrm>
              <a:off x="1506471" y="4395149"/>
              <a:ext cx="267335" cy="313055"/>
            </a:xfrm>
            <a:custGeom>
              <a:avLst/>
              <a:gdLst/>
              <a:ahLst/>
              <a:cxnLst/>
              <a:rect l="l" t="t" r="r" b="b"/>
              <a:pathLst>
                <a:path w="267335" h="313054">
                  <a:moveTo>
                    <a:pt x="154285" y="280217"/>
                  </a:moveTo>
                  <a:lnTo>
                    <a:pt x="152989" y="289041"/>
                  </a:lnTo>
                  <a:lnTo>
                    <a:pt x="151825" y="297835"/>
                  </a:lnTo>
                  <a:lnTo>
                    <a:pt x="151079" y="304169"/>
                  </a:lnTo>
                  <a:lnTo>
                    <a:pt x="150465" y="310474"/>
                  </a:lnTo>
                  <a:lnTo>
                    <a:pt x="160997" y="312541"/>
                  </a:lnTo>
                  <a:lnTo>
                    <a:pt x="162141" y="305278"/>
                  </a:lnTo>
                  <a:lnTo>
                    <a:pt x="163476" y="297835"/>
                  </a:lnTo>
                  <a:lnTo>
                    <a:pt x="165003" y="290212"/>
                  </a:lnTo>
                  <a:lnTo>
                    <a:pt x="166721" y="282411"/>
                  </a:lnTo>
                  <a:lnTo>
                    <a:pt x="162909" y="281809"/>
                  </a:lnTo>
                  <a:lnTo>
                    <a:pt x="158763" y="281078"/>
                  </a:lnTo>
                  <a:lnTo>
                    <a:pt x="154285" y="280217"/>
                  </a:lnTo>
                  <a:close/>
                </a:path>
                <a:path w="267335" h="313054">
                  <a:moveTo>
                    <a:pt x="188498" y="262959"/>
                  </a:moveTo>
                  <a:lnTo>
                    <a:pt x="187660" y="270500"/>
                  </a:lnTo>
                  <a:lnTo>
                    <a:pt x="186904" y="278189"/>
                  </a:lnTo>
                  <a:lnTo>
                    <a:pt x="186192" y="286536"/>
                  </a:lnTo>
                  <a:lnTo>
                    <a:pt x="185637" y="294012"/>
                  </a:lnTo>
                  <a:lnTo>
                    <a:pt x="196529" y="295288"/>
                  </a:lnTo>
                  <a:lnTo>
                    <a:pt x="197340" y="288895"/>
                  </a:lnTo>
                  <a:lnTo>
                    <a:pt x="198451" y="281078"/>
                  </a:lnTo>
                  <a:lnTo>
                    <a:pt x="199592" y="273611"/>
                  </a:lnTo>
                  <a:lnTo>
                    <a:pt x="201033" y="264720"/>
                  </a:lnTo>
                  <a:lnTo>
                    <a:pt x="196321" y="264143"/>
                  </a:lnTo>
                  <a:lnTo>
                    <a:pt x="192144" y="263556"/>
                  </a:lnTo>
                  <a:lnTo>
                    <a:pt x="188498" y="262959"/>
                  </a:lnTo>
                  <a:close/>
                </a:path>
                <a:path w="267335" h="313054">
                  <a:moveTo>
                    <a:pt x="185072" y="186660"/>
                  </a:moveTo>
                  <a:lnTo>
                    <a:pt x="108046" y="240595"/>
                  </a:lnTo>
                  <a:lnTo>
                    <a:pt x="140215" y="286536"/>
                  </a:lnTo>
                  <a:lnTo>
                    <a:pt x="161363" y="271727"/>
                  </a:lnTo>
                  <a:lnTo>
                    <a:pt x="142497" y="271727"/>
                  </a:lnTo>
                  <a:lnTo>
                    <a:pt x="122742" y="243514"/>
                  </a:lnTo>
                  <a:lnTo>
                    <a:pt x="191278" y="195524"/>
                  </a:lnTo>
                  <a:lnTo>
                    <a:pt x="185072" y="186660"/>
                  </a:lnTo>
                  <a:close/>
                </a:path>
                <a:path w="267335" h="313054">
                  <a:moveTo>
                    <a:pt x="211034" y="223738"/>
                  </a:moveTo>
                  <a:lnTo>
                    <a:pt x="142497" y="271727"/>
                  </a:lnTo>
                  <a:lnTo>
                    <a:pt x="161363" y="271727"/>
                  </a:lnTo>
                  <a:lnTo>
                    <a:pt x="217241" y="232601"/>
                  </a:lnTo>
                  <a:lnTo>
                    <a:pt x="211034" y="223738"/>
                  </a:lnTo>
                  <a:close/>
                </a:path>
                <a:path w="267335" h="313054">
                  <a:moveTo>
                    <a:pt x="264717" y="226706"/>
                  </a:moveTo>
                  <a:lnTo>
                    <a:pt x="211439" y="246338"/>
                  </a:lnTo>
                  <a:lnTo>
                    <a:pt x="212248" y="249567"/>
                  </a:lnTo>
                  <a:lnTo>
                    <a:pt x="212950" y="253489"/>
                  </a:lnTo>
                  <a:lnTo>
                    <a:pt x="213073" y="254273"/>
                  </a:lnTo>
                  <a:lnTo>
                    <a:pt x="213748" y="259232"/>
                  </a:lnTo>
                  <a:lnTo>
                    <a:pt x="227582" y="253489"/>
                  </a:lnTo>
                  <a:lnTo>
                    <a:pt x="241091" y="248383"/>
                  </a:lnTo>
                  <a:lnTo>
                    <a:pt x="254275" y="243915"/>
                  </a:lnTo>
                  <a:lnTo>
                    <a:pt x="267134" y="240084"/>
                  </a:lnTo>
                  <a:lnTo>
                    <a:pt x="264717" y="226706"/>
                  </a:lnTo>
                  <a:close/>
                </a:path>
                <a:path w="267335" h="313054">
                  <a:moveTo>
                    <a:pt x="204790" y="163738"/>
                  </a:moveTo>
                  <a:lnTo>
                    <a:pt x="203999" y="173725"/>
                  </a:lnTo>
                  <a:lnTo>
                    <a:pt x="203270" y="184475"/>
                  </a:lnTo>
                  <a:lnTo>
                    <a:pt x="202626" y="195524"/>
                  </a:lnTo>
                  <a:lnTo>
                    <a:pt x="202060" y="206780"/>
                  </a:lnTo>
                  <a:lnTo>
                    <a:pt x="194958" y="209549"/>
                  </a:lnTo>
                  <a:lnTo>
                    <a:pt x="187238" y="213380"/>
                  </a:lnTo>
                  <a:lnTo>
                    <a:pt x="178898" y="218275"/>
                  </a:lnTo>
                  <a:lnTo>
                    <a:pt x="169939" y="224233"/>
                  </a:lnTo>
                  <a:lnTo>
                    <a:pt x="139697" y="245409"/>
                  </a:lnTo>
                  <a:lnTo>
                    <a:pt x="145903" y="254273"/>
                  </a:lnTo>
                  <a:lnTo>
                    <a:pt x="176380" y="232933"/>
                  </a:lnTo>
                  <a:lnTo>
                    <a:pt x="186933" y="226097"/>
                  </a:lnTo>
                  <a:lnTo>
                    <a:pt x="196651" y="220955"/>
                  </a:lnTo>
                  <a:lnTo>
                    <a:pt x="205533" y="217505"/>
                  </a:lnTo>
                  <a:lnTo>
                    <a:pt x="213579" y="215748"/>
                  </a:lnTo>
                  <a:lnTo>
                    <a:pt x="222671" y="215421"/>
                  </a:lnTo>
                  <a:lnTo>
                    <a:pt x="256848" y="215421"/>
                  </a:lnTo>
                  <a:lnTo>
                    <a:pt x="257851" y="212750"/>
                  </a:lnTo>
                  <a:lnTo>
                    <a:pt x="245587" y="207903"/>
                  </a:lnTo>
                  <a:lnTo>
                    <a:pt x="233931" y="204868"/>
                  </a:lnTo>
                  <a:lnTo>
                    <a:pt x="228181" y="204231"/>
                  </a:lnTo>
                  <a:lnTo>
                    <a:pt x="212448" y="204231"/>
                  </a:lnTo>
                  <a:lnTo>
                    <a:pt x="213413" y="193247"/>
                  </a:lnTo>
                  <a:lnTo>
                    <a:pt x="214449" y="183079"/>
                  </a:lnTo>
                  <a:lnTo>
                    <a:pt x="215600" y="173398"/>
                  </a:lnTo>
                  <a:lnTo>
                    <a:pt x="216733" y="165186"/>
                  </a:lnTo>
                  <a:lnTo>
                    <a:pt x="204790" y="163738"/>
                  </a:lnTo>
                  <a:close/>
                </a:path>
                <a:path w="267335" h="313054">
                  <a:moveTo>
                    <a:pt x="178776" y="162789"/>
                  </a:moveTo>
                  <a:lnTo>
                    <a:pt x="97881" y="219434"/>
                  </a:lnTo>
                  <a:lnTo>
                    <a:pt x="103825" y="227923"/>
                  </a:lnTo>
                  <a:lnTo>
                    <a:pt x="184720" y="171279"/>
                  </a:lnTo>
                  <a:lnTo>
                    <a:pt x="178776" y="162789"/>
                  </a:lnTo>
                  <a:close/>
                </a:path>
                <a:path w="267335" h="313054">
                  <a:moveTo>
                    <a:pt x="256848" y="215421"/>
                  </a:moveTo>
                  <a:lnTo>
                    <a:pt x="222671" y="215421"/>
                  </a:lnTo>
                  <a:lnTo>
                    <a:pt x="232472" y="216722"/>
                  </a:lnTo>
                  <a:lnTo>
                    <a:pt x="242982" y="219651"/>
                  </a:lnTo>
                  <a:lnTo>
                    <a:pt x="254201" y="224209"/>
                  </a:lnTo>
                  <a:lnTo>
                    <a:pt x="255276" y="220186"/>
                  </a:lnTo>
                  <a:lnTo>
                    <a:pt x="256493" y="216366"/>
                  </a:lnTo>
                  <a:lnTo>
                    <a:pt x="256848" y="215421"/>
                  </a:lnTo>
                  <a:close/>
                </a:path>
                <a:path w="267335" h="313054">
                  <a:moveTo>
                    <a:pt x="191175" y="130304"/>
                  </a:moveTo>
                  <a:lnTo>
                    <a:pt x="185017" y="130841"/>
                  </a:lnTo>
                  <a:lnTo>
                    <a:pt x="178288" y="134294"/>
                  </a:lnTo>
                  <a:lnTo>
                    <a:pt x="74470" y="206989"/>
                  </a:lnTo>
                  <a:lnTo>
                    <a:pt x="80676" y="215853"/>
                  </a:lnTo>
                  <a:lnTo>
                    <a:pt x="186720" y="141599"/>
                  </a:lnTo>
                  <a:lnTo>
                    <a:pt x="204310" y="141599"/>
                  </a:lnTo>
                  <a:lnTo>
                    <a:pt x="201777" y="137981"/>
                  </a:lnTo>
                  <a:lnTo>
                    <a:pt x="196761" y="132684"/>
                  </a:lnTo>
                  <a:lnTo>
                    <a:pt x="191175" y="130304"/>
                  </a:lnTo>
                  <a:close/>
                </a:path>
                <a:path w="267335" h="313054">
                  <a:moveTo>
                    <a:pt x="222885" y="203644"/>
                  </a:moveTo>
                  <a:lnTo>
                    <a:pt x="212448" y="204231"/>
                  </a:lnTo>
                  <a:lnTo>
                    <a:pt x="228181" y="204231"/>
                  </a:lnTo>
                  <a:lnTo>
                    <a:pt x="222885" y="203644"/>
                  </a:lnTo>
                  <a:close/>
                </a:path>
                <a:path w="267335" h="313054">
                  <a:moveTo>
                    <a:pt x="68789" y="151060"/>
                  </a:moveTo>
                  <a:lnTo>
                    <a:pt x="66981" y="158751"/>
                  </a:lnTo>
                  <a:lnTo>
                    <a:pt x="65256" y="166884"/>
                  </a:lnTo>
                  <a:lnTo>
                    <a:pt x="63613" y="175458"/>
                  </a:lnTo>
                  <a:lnTo>
                    <a:pt x="62053" y="184475"/>
                  </a:lnTo>
                  <a:lnTo>
                    <a:pt x="73145" y="187079"/>
                  </a:lnTo>
                  <a:lnTo>
                    <a:pt x="74928" y="178189"/>
                  </a:lnTo>
                  <a:lnTo>
                    <a:pt x="76868" y="169718"/>
                  </a:lnTo>
                  <a:lnTo>
                    <a:pt x="78964" y="161665"/>
                  </a:lnTo>
                  <a:lnTo>
                    <a:pt x="81219" y="154030"/>
                  </a:lnTo>
                  <a:lnTo>
                    <a:pt x="68789" y="151060"/>
                  </a:lnTo>
                  <a:close/>
                </a:path>
                <a:path w="267335" h="313054">
                  <a:moveTo>
                    <a:pt x="129493" y="96461"/>
                  </a:moveTo>
                  <a:lnTo>
                    <a:pt x="126504" y="99287"/>
                  </a:lnTo>
                  <a:lnTo>
                    <a:pt x="122788" y="102574"/>
                  </a:lnTo>
                  <a:lnTo>
                    <a:pt x="118612" y="106094"/>
                  </a:lnTo>
                  <a:lnTo>
                    <a:pt x="125515" y="107170"/>
                  </a:lnTo>
                  <a:lnTo>
                    <a:pt x="132014" y="108254"/>
                  </a:lnTo>
                  <a:lnTo>
                    <a:pt x="138109" y="109344"/>
                  </a:lnTo>
                  <a:lnTo>
                    <a:pt x="143802" y="110443"/>
                  </a:lnTo>
                  <a:lnTo>
                    <a:pt x="91490" y="147071"/>
                  </a:lnTo>
                  <a:lnTo>
                    <a:pt x="107750" y="170291"/>
                  </a:lnTo>
                  <a:lnTo>
                    <a:pt x="116239" y="164346"/>
                  </a:lnTo>
                  <a:lnTo>
                    <a:pt x="106361" y="150241"/>
                  </a:lnTo>
                  <a:lnTo>
                    <a:pt x="155898" y="115554"/>
                  </a:lnTo>
                  <a:lnTo>
                    <a:pt x="160793" y="114235"/>
                  </a:lnTo>
                  <a:lnTo>
                    <a:pt x="166097" y="114235"/>
                  </a:lnTo>
                  <a:lnTo>
                    <a:pt x="168969" y="102552"/>
                  </a:lnTo>
                  <a:lnTo>
                    <a:pt x="165422" y="102497"/>
                  </a:lnTo>
                  <a:lnTo>
                    <a:pt x="161469" y="102123"/>
                  </a:lnTo>
                  <a:lnTo>
                    <a:pt x="150091" y="100266"/>
                  </a:lnTo>
                  <a:lnTo>
                    <a:pt x="136283" y="97783"/>
                  </a:lnTo>
                  <a:lnTo>
                    <a:pt x="129493" y="96461"/>
                  </a:lnTo>
                  <a:close/>
                </a:path>
                <a:path w="267335" h="313054">
                  <a:moveTo>
                    <a:pt x="204310" y="141599"/>
                  </a:moveTo>
                  <a:lnTo>
                    <a:pt x="186720" y="141599"/>
                  </a:lnTo>
                  <a:lnTo>
                    <a:pt x="190657" y="142293"/>
                  </a:lnTo>
                  <a:lnTo>
                    <a:pt x="196458" y="150578"/>
                  </a:lnTo>
                  <a:lnTo>
                    <a:pt x="199273" y="155204"/>
                  </a:lnTo>
                  <a:lnTo>
                    <a:pt x="202342" y="160801"/>
                  </a:lnTo>
                  <a:lnTo>
                    <a:pt x="205469" y="157402"/>
                  </a:lnTo>
                  <a:lnTo>
                    <a:pt x="208437" y="154477"/>
                  </a:lnTo>
                  <a:lnTo>
                    <a:pt x="211247" y="152025"/>
                  </a:lnTo>
                  <a:lnTo>
                    <a:pt x="207661" y="146558"/>
                  </a:lnTo>
                  <a:lnTo>
                    <a:pt x="204310" y="141599"/>
                  </a:lnTo>
                  <a:close/>
                </a:path>
                <a:path w="267335" h="313054">
                  <a:moveTo>
                    <a:pt x="48948" y="101459"/>
                  </a:moveTo>
                  <a:lnTo>
                    <a:pt x="35739" y="101459"/>
                  </a:lnTo>
                  <a:lnTo>
                    <a:pt x="66857" y="145901"/>
                  </a:lnTo>
                  <a:lnTo>
                    <a:pt x="75721" y="139694"/>
                  </a:lnTo>
                  <a:lnTo>
                    <a:pt x="48948" y="101459"/>
                  </a:lnTo>
                  <a:close/>
                </a:path>
                <a:path w="267335" h="313054">
                  <a:moveTo>
                    <a:pt x="74938" y="77731"/>
                  </a:moveTo>
                  <a:lnTo>
                    <a:pt x="66450" y="83675"/>
                  </a:lnTo>
                  <a:lnTo>
                    <a:pt x="96170" y="126121"/>
                  </a:lnTo>
                  <a:lnTo>
                    <a:pt x="104659" y="120176"/>
                  </a:lnTo>
                  <a:lnTo>
                    <a:pt x="92334" y="102574"/>
                  </a:lnTo>
                  <a:lnTo>
                    <a:pt x="105349" y="93460"/>
                  </a:lnTo>
                  <a:lnTo>
                    <a:pt x="85952" y="93460"/>
                  </a:lnTo>
                  <a:lnTo>
                    <a:pt x="74938" y="77731"/>
                  </a:lnTo>
                  <a:close/>
                </a:path>
                <a:path w="267335" h="313054">
                  <a:moveTo>
                    <a:pt x="16979" y="55803"/>
                  </a:moveTo>
                  <a:lnTo>
                    <a:pt x="8116" y="62009"/>
                  </a:lnTo>
                  <a:lnTo>
                    <a:pt x="29095" y="91970"/>
                  </a:lnTo>
                  <a:lnTo>
                    <a:pt x="23850" y="95700"/>
                  </a:lnTo>
                  <a:lnTo>
                    <a:pt x="18009" y="99779"/>
                  </a:lnTo>
                  <a:lnTo>
                    <a:pt x="13946" y="102574"/>
                  </a:lnTo>
                  <a:lnTo>
                    <a:pt x="4541" y="108981"/>
                  </a:lnTo>
                  <a:lnTo>
                    <a:pt x="11356" y="118714"/>
                  </a:lnTo>
                  <a:lnTo>
                    <a:pt x="35739" y="101459"/>
                  </a:lnTo>
                  <a:lnTo>
                    <a:pt x="48948" y="101459"/>
                  </a:lnTo>
                  <a:lnTo>
                    <a:pt x="44432" y="95008"/>
                  </a:lnTo>
                  <a:lnTo>
                    <a:pt x="56352" y="85581"/>
                  </a:lnTo>
                  <a:lnTo>
                    <a:pt x="37830" y="85581"/>
                  </a:lnTo>
                  <a:lnTo>
                    <a:pt x="16979" y="55803"/>
                  </a:lnTo>
                  <a:close/>
                </a:path>
                <a:path w="267335" h="313054">
                  <a:moveTo>
                    <a:pt x="166097" y="114235"/>
                  </a:moveTo>
                  <a:lnTo>
                    <a:pt x="160793" y="114235"/>
                  </a:lnTo>
                  <a:lnTo>
                    <a:pt x="165948" y="114843"/>
                  </a:lnTo>
                  <a:lnTo>
                    <a:pt x="166097" y="114235"/>
                  </a:lnTo>
                  <a:close/>
                </a:path>
                <a:path w="267335" h="313054">
                  <a:moveTo>
                    <a:pt x="1889" y="72694"/>
                  </a:moveTo>
                  <a:lnTo>
                    <a:pt x="895" y="79040"/>
                  </a:lnTo>
                  <a:lnTo>
                    <a:pt x="265" y="87114"/>
                  </a:lnTo>
                  <a:lnTo>
                    <a:pt x="0" y="96916"/>
                  </a:lnTo>
                  <a:lnTo>
                    <a:pt x="9778" y="98426"/>
                  </a:lnTo>
                  <a:lnTo>
                    <a:pt x="10520" y="90338"/>
                  </a:lnTo>
                  <a:lnTo>
                    <a:pt x="11732" y="82402"/>
                  </a:lnTo>
                  <a:lnTo>
                    <a:pt x="13411" y="74618"/>
                  </a:lnTo>
                  <a:lnTo>
                    <a:pt x="1889" y="72694"/>
                  </a:lnTo>
                  <a:close/>
                </a:path>
                <a:path w="267335" h="313054">
                  <a:moveTo>
                    <a:pt x="114799" y="44053"/>
                  </a:moveTo>
                  <a:lnTo>
                    <a:pt x="111716" y="46211"/>
                  </a:lnTo>
                  <a:lnTo>
                    <a:pt x="108497" y="48345"/>
                  </a:lnTo>
                  <a:lnTo>
                    <a:pt x="105140" y="50453"/>
                  </a:lnTo>
                  <a:lnTo>
                    <a:pt x="111212" y="56422"/>
                  </a:lnTo>
                  <a:lnTo>
                    <a:pt x="117010" y="62219"/>
                  </a:lnTo>
                  <a:lnTo>
                    <a:pt x="122535" y="67844"/>
                  </a:lnTo>
                  <a:lnTo>
                    <a:pt x="85952" y="93460"/>
                  </a:lnTo>
                  <a:lnTo>
                    <a:pt x="105349" y="93460"/>
                  </a:lnTo>
                  <a:lnTo>
                    <a:pt x="130329" y="75968"/>
                  </a:lnTo>
                  <a:lnTo>
                    <a:pt x="146154" y="75968"/>
                  </a:lnTo>
                  <a:lnTo>
                    <a:pt x="136248" y="65993"/>
                  </a:lnTo>
                  <a:lnTo>
                    <a:pt x="114799" y="44053"/>
                  </a:lnTo>
                  <a:close/>
                </a:path>
                <a:path w="267335" h="313054">
                  <a:moveTo>
                    <a:pt x="146154" y="75968"/>
                  </a:moveTo>
                  <a:lnTo>
                    <a:pt x="130329" y="75968"/>
                  </a:lnTo>
                  <a:lnTo>
                    <a:pt x="136112" y="81959"/>
                  </a:lnTo>
                  <a:lnTo>
                    <a:pt x="141569" y="87750"/>
                  </a:lnTo>
                  <a:lnTo>
                    <a:pt x="146705" y="93339"/>
                  </a:lnTo>
                  <a:lnTo>
                    <a:pt x="154485" y="84258"/>
                  </a:lnTo>
                  <a:lnTo>
                    <a:pt x="146154" y="75968"/>
                  </a:lnTo>
                  <a:close/>
                </a:path>
                <a:path w="267335" h="313054">
                  <a:moveTo>
                    <a:pt x="114804" y="12820"/>
                  </a:moveTo>
                  <a:lnTo>
                    <a:pt x="100929" y="12820"/>
                  </a:lnTo>
                  <a:lnTo>
                    <a:pt x="103084" y="15899"/>
                  </a:lnTo>
                  <a:lnTo>
                    <a:pt x="102447" y="19483"/>
                  </a:lnTo>
                  <a:lnTo>
                    <a:pt x="78715" y="51770"/>
                  </a:lnTo>
                  <a:lnTo>
                    <a:pt x="37830" y="85581"/>
                  </a:lnTo>
                  <a:lnTo>
                    <a:pt x="56352" y="85581"/>
                  </a:lnTo>
                  <a:lnTo>
                    <a:pt x="90219" y="56272"/>
                  </a:lnTo>
                  <a:lnTo>
                    <a:pt x="114827" y="17802"/>
                  </a:lnTo>
                  <a:lnTo>
                    <a:pt x="114804" y="12820"/>
                  </a:lnTo>
                  <a:close/>
                </a:path>
                <a:path w="267335" h="313054">
                  <a:moveTo>
                    <a:pt x="101942" y="0"/>
                  </a:moveTo>
                  <a:lnTo>
                    <a:pt x="89695" y="5535"/>
                  </a:lnTo>
                  <a:lnTo>
                    <a:pt x="84344" y="8158"/>
                  </a:lnTo>
                  <a:lnTo>
                    <a:pt x="78160" y="11341"/>
                  </a:lnTo>
                  <a:lnTo>
                    <a:pt x="71145" y="15085"/>
                  </a:lnTo>
                  <a:lnTo>
                    <a:pt x="72228" y="18188"/>
                  </a:lnTo>
                  <a:lnTo>
                    <a:pt x="73299" y="21967"/>
                  </a:lnTo>
                  <a:lnTo>
                    <a:pt x="74357" y="26417"/>
                  </a:lnTo>
                  <a:lnTo>
                    <a:pt x="82590" y="21254"/>
                  </a:lnTo>
                  <a:lnTo>
                    <a:pt x="89466" y="17345"/>
                  </a:lnTo>
                  <a:lnTo>
                    <a:pt x="94983" y="14690"/>
                  </a:lnTo>
                  <a:lnTo>
                    <a:pt x="98625" y="12984"/>
                  </a:lnTo>
                  <a:lnTo>
                    <a:pt x="100929" y="12820"/>
                  </a:lnTo>
                  <a:lnTo>
                    <a:pt x="114804" y="12820"/>
                  </a:lnTo>
                  <a:lnTo>
                    <a:pt x="114796" y="11103"/>
                  </a:lnTo>
                  <a:lnTo>
                    <a:pt x="107740" y="1026"/>
                  </a:lnTo>
                  <a:lnTo>
                    <a:pt x="101942" y="0"/>
                  </a:lnTo>
                  <a:close/>
                </a:path>
              </a:pathLst>
            </a:custGeom>
            <a:solidFill>
              <a:srgbClr val="FFFFFF"/>
            </a:solidFill>
          </p:spPr>
          <p:txBody>
            <a:bodyPr wrap="square" lIns="0" tIns="0" rIns="0" bIns="0" rtlCol="0"/>
            <a:lstStyle/>
            <a:p>
              <a:endParaRPr>
                <a:cs typeface="+mn-ea"/>
                <a:sym typeface="+mn-lt"/>
              </a:endParaRPr>
            </a:p>
          </p:txBody>
        </p:sp>
        <p:sp>
          <p:nvSpPr>
            <p:cNvPr id="57" name="object 14">
              <a:extLst>
                <a:ext uri="{FF2B5EF4-FFF2-40B4-BE49-F238E27FC236}">
                  <a16:creationId xmlns:a16="http://schemas.microsoft.com/office/drawing/2014/main" id="{864B53D9-F6AE-48B8-AB30-34E0B14FC955}"/>
                </a:ext>
              </a:extLst>
            </p:cNvPr>
            <p:cNvSpPr txBox="1"/>
            <p:nvPr/>
          </p:nvSpPr>
          <p:spPr>
            <a:xfrm>
              <a:off x="1820249" y="4073222"/>
              <a:ext cx="7499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Sprint1</a:t>
              </a:r>
              <a:endParaRPr sz="1800">
                <a:cs typeface="+mn-ea"/>
                <a:sym typeface="+mn-lt"/>
              </a:endParaRPr>
            </a:p>
          </p:txBody>
        </p:sp>
        <p:sp>
          <p:nvSpPr>
            <p:cNvPr id="58" name="object 15">
              <a:extLst>
                <a:ext uri="{FF2B5EF4-FFF2-40B4-BE49-F238E27FC236}">
                  <a16:creationId xmlns:a16="http://schemas.microsoft.com/office/drawing/2014/main" id="{58BB34E8-8F24-416E-87C1-A818FF80161C}"/>
                </a:ext>
              </a:extLst>
            </p:cNvPr>
            <p:cNvSpPr/>
            <p:nvPr/>
          </p:nvSpPr>
          <p:spPr>
            <a:xfrm>
              <a:off x="3403601" y="3200401"/>
              <a:ext cx="2082800" cy="2082800"/>
            </a:xfrm>
            <a:custGeom>
              <a:avLst/>
              <a:gdLst/>
              <a:ahLst/>
              <a:cxnLst/>
              <a:rect l="l" t="t" r="r" b="b"/>
              <a:pathLst>
                <a:path w="2082800" h="2082800">
                  <a:moveTo>
                    <a:pt x="0" y="0"/>
                  </a:moveTo>
                  <a:lnTo>
                    <a:pt x="2082800" y="0"/>
                  </a:lnTo>
                  <a:lnTo>
                    <a:pt x="2082800" y="2082800"/>
                  </a:lnTo>
                  <a:lnTo>
                    <a:pt x="0" y="2082800"/>
                  </a:lnTo>
                  <a:lnTo>
                    <a:pt x="0" y="0"/>
                  </a:lnTo>
                  <a:close/>
                </a:path>
              </a:pathLst>
            </a:custGeom>
            <a:solidFill>
              <a:srgbClr val="ECEBEB"/>
            </a:solidFill>
          </p:spPr>
          <p:txBody>
            <a:bodyPr wrap="square" lIns="0" tIns="0" rIns="0" bIns="0" rtlCol="0"/>
            <a:lstStyle/>
            <a:p>
              <a:endParaRPr>
                <a:cs typeface="+mn-ea"/>
                <a:sym typeface="+mn-lt"/>
              </a:endParaRPr>
            </a:p>
          </p:txBody>
        </p:sp>
        <p:sp>
          <p:nvSpPr>
            <p:cNvPr id="59" name="object 16">
              <a:extLst>
                <a:ext uri="{FF2B5EF4-FFF2-40B4-BE49-F238E27FC236}">
                  <a16:creationId xmlns:a16="http://schemas.microsoft.com/office/drawing/2014/main" id="{3D5A7AEE-E828-4402-88BB-D691BC77F019}"/>
                </a:ext>
              </a:extLst>
            </p:cNvPr>
            <p:cNvSpPr/>
            <p:nvPr/>
          </p:nvSpPr>
          <p:spPr>
            <a:xfrm>
              <a:off x="4094017" y="4243647"/>
              <a:ext cx="1026621" cy="1072341"/>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60" name="object 17">
              <a:extLst>
                <a:ext uri="{FF2B5EF4-FFF2-40B4-BE49-F238E27FC236}">
                  <a16:creationId xmlns:a16="http://schemas.microsoft.com/office/drawing/2014/main" id="{60C1B625-9500-4207-BE09-602EA162C28D}"/>
                </a:ext>
              </a:extLst>
            </p:cNvPr>
            <p:cNvSpPr/>
            <p:nvPr/>
          </p:nvSpPr>
          <p:spPr>
            <a:xfrm>
              <a:off x="3329246" y="3906982"/>
              <a:ext cx="1093123" cy="1009996"/>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61" name="object 18">
              <a:extLst>
                <a:ext uri="{FF2B5EF4-FFF2-40B4-BE49-F238E27FC236}">
                  <a16:creationId xmlns:a16="http://schemas.microsoft.com/office/drawing/2014/main" id="{EE4652D0-50FB-4AB2-8D3B-DD3B279C4EC0}"/>
                </a:ext>
              </a:extLst>
            </p:cNvPr>
            <p:cNvSpPr/>
            <p:nvPr/>
          </p:nvSpPr>
          <p:spPr>
            <a:xfrm>
              <a:off x="3765665" y="3150523"/>
              <a:ext cx="1026621" cy="1072341"/>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62" name="object 19">
              <a:extLst>
                <a:ext uri="{FF2B5EF4-FFF2-40B4-BE49-F238E27FC236}">
                  <a16:creationId xmlns:a16="http://schemas.microsoft.com/office/drawing/2014/main" id="{954A97CC-7A7F-4F04-9B8E-B77411DAAC1C}"/>
                </a:ext>
              </a:extLst>
            </p:cNvPr>
            <p:cNvSpPr/>
            <p:nvPr/>
          </p:nvSpPr>
          <p:spPr>
            <a:xfrm>
              <a:off x="4451464" y="3570317"/>
              <a:ext cx="1097279" cy="1009996"/>
            </a:xfrm>
            <a:prstGeom prst="rect">
              <a:avLst/>
            </a:prstGeom>
            <a:blipFill>
              <a:blip r:embed="rId7" cstate="print"/>
              <a:stretch>
                <a:fillRect/>
              </a:stretch>
            </a:blipFill>
          </p:spPr>
          <p:txBody>
            <a:bodyPr wrap="square" lIns="0" tIns="0" rIns="0" bIns="0" rtlCol="0"/>
            <a:lstStyle/>
            <a:p>
              <a:endParaRPr>
                <a:cs typeface="+mn-ea"/>
                <a:sym typeface="+mn-lt"/>
              </a:endParaRPr>
            </a:p>
          </p:txBody>
        </p:sp>
        <p:sp>
          <p:nvSpPr>
            <p:cNvPr id="63" name="object 20">
              <a:extLst>
                <a:ext uri="{FF2B5EF4-FFF2-40B4-BE49-F238E27FC236}">
                  <a16:creationId xmlns:a16="http://schemas.microsoft.com/office/drawing/2014/main" id="{C0D3EE43-4D82-4584-AFFA-7F5115E2A32B}"/>
                </a:ext>
              </a:extLst>
            </p:cNvPr>
            <p:cNvSpPr/>
            <p:nvPr/>
          </p:nvSpPr>
          <p:spPr>
            <a:xfrm>
              <a:off x="3972670" y="3550738"/>
              <a:ext cx="280035" cy="262255"/>
            </a:xfrm>
            <a:custGeom>
              <a:avLst/>
              <a:gdLst/>
              <a:ahLst/>
              <a:cxnLst/>
              <a:rect l="l" t="t" r="r" b="b"/>
              <a:pathLst>
                <a:path w="280035" h="262254">
                  <a:moveTo>
                    <a:pt x="63815" y="182557"/>
                  </a:moveTo>
                  <a:lnTo>
                    <a:pt x="50425" y="182557"/>
                  </a:lnTo>
                  <a:lnTo>
                    <a:pt x="54496" y="191622"/>
                  </a:lnTo>
                  <a:lnTo>
                    <a:pt x="57387" y="200298"/>
                  </a:lnTo>
                  <a:lnTo>
                    <a:pt x="59099" y="208584"/>
                  </a:lnTo>
                  <a:lnTo>
                    <a:pt x="59631" y="216481"/>
                  </a:lnTo>
                  <a:lnTo>
                    <a:pt x="58304" y="226757"/>
                  </a:lnTo>
                  <a:lnTo>
                    <a:pt x="54962" y="236996"/>
                  </a:lnTo>
                  <a:lnTo>
                    <a:pt x="49605" y="247200"/>
                  </a:lnTo>
                  <a:lnTo>
                    <a:pt x="42232" y="257369"/>
                  </a:lnTo>
                  <a:lnTo>
                    <a:pt x="46541" y="258681"/>
                  </a:lnTo>
                  <a:lnTo>
                    <a:pt x="50659" y="260160"/>
                  </a:lnTo>
                  <a:lnTo>
                    <a:pt x="54588" y="261805"/>
                  </a:lnTo>
                  <a:lnTo>
                    <a:pt x="62315" y="250429"/>
                  </a:lnTo>
                  <a:lnTo>
                    <a:pt x="67813" y="239032"/>
                  </a:lnTo>
                  <a:lnTo>
                    <a:pt x="71084" y="227612"/>
                  </a:lnTo>
                  <a:lnTo>
                    <a:pt x="72097" y="216481"/>
                  </a:lnTo>
                  <a:lnTo>
                    <a:pt x="72105" y="215921"/>
                  </a:lnTo>
                  <a:lnTo>
                    <a:pt x="71379" y="207157"/>
                  </a:lnTo>
                  <a:lnTo>
                    <a:pt x="69262" y="197421"/>
                  </a:lnTo>
                  <a:lnTo>
                    <a:pt x="65866" y="187247"/>
                  </a:lnTo>
                  <a:lnTo>
                    <a:pt x="63815" y="182557"/>
                  </a:lnTo>
                  <a:close/>
                </a:path>
                <a:path w="280035" h="262254">
                  <a:moveTo>
                    <a:pt x="113999" y="153621"/>
                  </a:moveTo>
                  <a:lnTo>
                    <a:pt x="100540" y="153621"/>
                  </a:lnTo>
                  <a:lnTo>
                    <a:pt x="105323" y="162574"/>
                  </a:lnTo>
                  <a:lnTo>
                    <a:pt x="109735" y="171035"/>
                  </a:lnTo>
                  <a:lnTo>
                    <a:pt x="113778" y="179004"/>
                  </a:lnTo>
                  <a:lnTo>
                    <a:pt x="117450" y="186481"/>
                  </a:lnTo>
                  <a:lnTo>
                    <a:pt x="119772" y="193442"/>
                  </a:lnTo>
                  <a:lnTo>
                    <a:pt x="119851" y="200298"/>
                  </a:lnTo>
                  <a:lnTo>
                    <a:pt x="117219" y="205517"/>
                  </a:lnTo>
                  <a:lnTo>
                    <a:pt x="89119" y="220927"/>
                  </a:lnTo>
                  <a:lnTo>
                    <a:pt x="91936" y="224227"/>
                  </a:lnTo>
                  <a:lnTo>
                    <a:pt x="94704" y="227612"/>
                  </a:lnTo>
                  <a:lnTo>
                    <a:pt x="97238" y="230846"/>
                  </a:lnTo>
                  <a:lnTo>
                    <a:pt x="105237" y="226932"/>
                  </a:lnTo>
                  <a:lnTo>
                    <a:pt x="132480" y="193442"/>
                  </a:lnTo>
                  <a:lnTo>
                    <a:pt x="128395" y="181752"/>
                  </a:lnTo>
                  <a:lnTo>
                    <a:pt x="122934" y="170897"/>
                  </a:lnTo>
                  <a:lnTo>
                    <a:pt x="117319" y="159960"/>
                  </a:lnTo>
                  <a:lnTo>
                    <a:pt x="113999" y="153621"/>
                  </a:lnTo>
                  <a:close/>
                </a:path>
                <a:path w="280035" h="262254">
                  <a:moveTo>
                    <a:pt x="27957" y="115296"/>
                  </a:moveTo>
                  <a:lnTo>
                    <a:pt x="16115" y="115434"/>
                  </a:lnTo>
                  <a:lnTo>
                    <a:pt x="15024" y="136556"/>
                  </a:lnTo>
                  <a:lnTo>
                    <a:pt x="11975" y="156534"/>
                  </a:lnTo>
                  <a:lnTo>
                    <a:pt x="6967" y="175369"/>
                  </a:lnTo>
                  <a:lnTo>
                    <a:pt x="0" y="193060"/>
                  </a:lnTo>
                  <a:lnTo>
                    <a:pt x="4998" y="194372"/>
                  </a:lnTo>
                  <a:lnTo>
                    <a:pt x="9160" y="195826"/>
                  </a:lnTo>
                  <a:lnTo>
                    <a:pt x="12486" y="197421"/>
                  </a:lnTo>
                  <a:lnTo>
                    <a:pt x="19293" y="178567"/>
                  </a:lnTo>
                  <a:lnTo>
                    <a:pt x="24141" y="158595"/>
                  </a:lnTo>
                  <a:lnTo>
                    <a:pt x="26983" y="137841"/>
                  </a:lnTo>
                  <a:lnTo>
                    <a:pt x="27099" y="135817"/>
                  </a:lnTo>
                  <a:lnTo>
                    <a:pt x="27957" y="115296"/>
                  </a:lnTo>
                  <a:close/>
                </a:path>
                <a:path w="280035" h="262254">
                  <a:moveTo>
                    <a:pt x="105623" y="137841"/>
                  </a:moveTo>
                  <a:lnTo>
                    <a:pt x="20049" y="187247"/>
                  </a:lnTo>
                  <a:lnTo>
                    <a:pt x="25612" y="196883"/>
                  </a:lnTo>
                  <a:lnTo>
                    <a:pt x="50425" y="182557"/>
                  </a:lnTo>
                  <a:lnTo>
                    <a:pt x="63815" y="182557"/>
                  </a:lnTo>
                  <a:lnTo>
                    <a:pt x="61114" y="176385"/>
                  </a:lnTo>
                  <a:lnTo>
                    <a:pt x="100540" y="153621"/>
                  </a:lnTo>
                  <a:lnTo>
                    <a:pt x="113999" y="153621"/>
                  </a:lnTo>
                  <a:lnTo>
                    <a:pt x="111548" y="148942"/>
                  </a:lnTo>
                  <a:lnTo>
                    <a:pt x="105623" y="137841"/>
                  </a:lnTo>
                  <a:close/>
                </a:path>
                <a:path w="280035" h="262254">
                  <a:moveTo>
                    <a:pt x="170107" y="112180"/>
                  </a:moveTo>
                  <a:lnTo>
                    <a:pt x="157613" y="112180"/>
                  </a:lnTo>
                  <a:lnTo>
                    <a:pt x="195808" y="178337"/>
                  </a:lnTo>
                  <a:lnTo>
                    <a:pt x="205179" y="172927"/>
                  </a:lnTo>
                  <a:lnTo>
                    <a:pt x="170107" y="112180"/>
                  </a:lnTo>
                  <a:close/>
                </a:path>
                <a:path w="280035" h="262254">
                  <a:moveTo>
                    <a:pt x="224585" y="0"/>
                  </a:moveTo>
                  <a:lnTo>
                    <a:pt x="209917" y="11445"/>
                  </a:lnTo>
                  <a:lnTo>
                    <a:pt x="194922" y="22325"/>
                  </a:lnTo>
                  <a:lnTo>
                    <a:pt x="179602" y="32642"/>
                  </a:lnTo>
                  <a:lnTo>
                    <a:pt x="163957" y="42395"/>
                  </a:lnTo>
                  <a:lnTo>
                    <a:pt x="194015" y="94458"/>
                  </a:lnTo>
                  <a:lnTo>
                    <a:pt x="202884" y="112429"/>
                  </a:lnTo>
                  <a:lnTo>
                    <a:pt x="208234" y="129525"/>
                  </a:lnTo>
                  <a:lnTo>
                    <a:pt x="210065" y="145746"/>
                  </a:lnTo>
                  <a:lnTo>
                    <a:pt x="208377" y="161093"/>
                  </a:lnTo>
                  <a:lnTo>
                    <a:pt x="212147" y="162262"/>
                  </a:lnTo>
                  <a:lnTo>
                    <a:pt x="215974" y="163733"/>
                  </a:lnTo>
                  <a:lnTo>
                    <a:pt x="219861" y="165505"/>
                  </a:lnTo>
                  <a:lnTo>
                    <a:pt x="222025" y="147621"/>
                  </a:lnTo>
                  <a:lnTo>
                    <a:pt x="220118" y="128866"/>
                  </a:lnTo>
                  <a:lnTo>
                    <a:pt x="214140" y="109242"/>
                  </a:lnTo>
                  <a:lnTo>
                    <a:pt x="204091" y="88747"/>
                  </a:lnTo>
                  <a:lnTo>
                    <a:pt x="201267" y="83854"/>
                  </a:lnTo>
                  <a:lnTo>
                    <a:pt x="217498" y="74482"/>
                  </a:lnTo>
                  <a:lnTo>
                    <a:pt x="195856" y="74482"/>
                  </a:lnTo>
                  <a:lnTo>
                    <a:pt x="179169" y="45579"/>
                  </a:lnTo>
                  <a:lnTo>
                    <a:pt x="193563" y="36211"/>
                  </a:lnTo>
                  <a:lnTo>
                    <a:pt x="207412" y="26719"/>
                  </a:lnTo>
                  <a:lnTo>
                    <a:pt x="220717" y="17102"/>
                  </a:lnTo>
                  <a:lnTo>
                    <a:pt x="233476" y="7360"/>
                  </a:lnTo>
                  <a:lnTo>
                    <a:pt x="224585" y="0"/>
                  </a:lnTo>
                  <a:close/>
                </a:path>
                <a:path w="280035" h="262254">
                  <a:moveTo>
                    <a:pt x="156040" y="87814"/>
                  </a:moveTo>
                  <a:lnTo>
                    <a:pt x="143201" y="87814"/>
                  </a:lnTo>
                  <a:lnTo>
                    <a:pt x="146529" y="102400"/>
                  </a:lnTo>
                  <a:lnTo>
                    <a:pt x="148603" y="116707"/>
                  </a:lnTo>
                  <a:lnTo>
                    <a:pt x="149233" y="127497"/>
                  </a:lnTo>
                  <a:lnTo>
                    <a:pt x="149317" y="134032"/>
                  </a:lnTo>
                  <a:lnTo>
                    <a:pt x="148986" y="144481"/>
                  </a:lnTo>
                  <a:lnTo>
                    <a:pt x="153675" y="148037"/>
                  </a:lnTo>
                  <a:lnTo>
                    <a:pt x="157415" y="151041"/>
                  </a:lnTo>
                  <a:lnTo>
                    <a:pt x="160204" y="153490"/>
                  </a:lnTo>
                  <a:lnTo>
                    <a:pt x="160782" y="144061"/>
                  </a:lnTo>
                  <a:lnTo>
                    <a:pt x="160543" y="134032"/>
                  </a:lnTo>
                  <a:lnTo>
                    <a:pt x="159486" y="123406"/>
                  </a:lnTo>
                  <a:lnTo>
                    <a:pt x="157613" y="112180"/>
                  </a:lnTo>
                  <a:lnTo>
                    <a:pt x="170107" y="112180"/>
                  </a:lnTo>
                  <a:lnTo>
                    <a:pt x="163832" y="101311"/>
                  </a:lnTo>
                  <a:lnTo>
                    <a:pt x="190817" y="101311"/>
                  </a:lnTo>
                  <a:lnTo>
                    <a:pt x="188032" y="99965"/>
                  </a:lnTo>
                  <a:lnTo>
                    <a:pt x="180979" y="96928"/>
                  </a:lnTo>
                  <a:lnTo>
                    <a:pt x="161302" y="96928"/>
                  </a:lnTo>
                  <a:lnTo>
                    <a:pt x="156040" y="87814"/>
                  </a:lnTo>
                  <a:close/>
                </a:path>
                <a:path w="280035" h="262254">
                  <a:moveTo>
                    <a:pt x="243280" y="67318"/>
                  </a:moveTo>
                  <a:lnTo>
                    <a:pt x="229906" y="67318"/>
                  </a:lnTo>
                  <a:lnTo>
                    <a:pt x="269454" y="135817"/>
                  </a:lnTo>
                  <a:lnTo>
                    <a:pt x="279485" y="130026"/>
                  </a:lnTo>
                  <a:lnTo>
                    <a:pt x="243280" y="67318"/>
                  </a:lnTo>
                  <a:close/>
                </a:path>
                <a:path w="280035" h="262254">
                  <a:moveTo>
                    <a:pt x="49518" y="93508"/>
                  </a:moveTo>
                  <a:lnTo>
                    <a:pt x="81604" y="123949"/>
                  </a:lnTo>
                  <a:lnTo>
                    <a:pt x="126123" y="130933"/>
                  </a:lnTo>
                  <a:lnTo>
                    <a:pt x="126431" y="127497"/>
                  </a:lnTo>
                  <a:lnTo>
                    <a:pt x="127375" y="122685"/>
                  </a:lnTo>
                  <a:lnTo>
                    <a:pt x="128957" y="116495"/>
                  </a:lnTo>
                  <a:lnTo>
                    <a:pt x="106977" y="116318"/>
                  </a:lnTo>
                  <a:lnTo>
                    <a:pt x="86411" y="112428"/>
                  </a:lnTo>
                  <a:lnTo>
                    <a:pt x="67258" y="104825"/>
                  </a:lnTo>
                  <a:lnTo>
                    <a:pt x="49518" y="93508"/>
                  </a:lnTo>
                  <a:close/>
                </a:path>
                <a:path w="280035" h="262254">
                  <a:moveTo>
                    <a:pt x="190817" y="101311"/>
                  </a:moveTo>
                  <a:lnTo>
                    <a:pt x="163832" y="101311"/>
                  </a:lnTo>
                  <a:lnTo>
                    <a:pt x="170538" y="104259"/>
                  </a:lnTo>
                  <a:lnTo>
                    <a:pt x="176979" y="107230"/>
                  </a:lnTo>
                  <a:lnTo>
                    <a:pt x="183156" y="110226"/>
                  </a:lnTo>
                  <a:lnTo>
                    <a:pt x="189068" y="113245"/>
                  </a:lnTo>
                  <a:lnTo>
                    <a:pt x="193663" y="102687"/>
                  </a:lnTo>
                  <a:lnTo>
                    <a:pt x="190817" y="101311"/>
                  </a:lnTo>
                  <a:close/>
                </a:path>
                <a:path w="280035" h="262254">
                  <a:moveTo>
                    <a:pt x="132866" y="47675"/>
                  </a:moveTo>
                  <a:lnTo>
                    <a:pt x="123494" y="53086"/>
                  </a:lnTo>
                  <a:lnTo>
                    <a:pt x="138277" y="78690"/>
                  </a:lnTo>
                  <a:lnTo>
                    <a:pt x="119668" y="89434"/>
                  </a:lnTo>
                  <a:lnTo>
                    <a:pt x="124849" y="98409"/>
                  </a:lnTo>
                  <a:lnTo>
                    <a:pt x="143201" y="87814"/>
                  </a:lnTo>
                  <a:lnTo>
                    <a:pt x="156040" y="87814"/>
                  </a:lnTo>
                  <a:lnTo>
                    <a:pt x="152830" y="82255"/>
                  </a:lnTo>
                  <a:lnTo>
                    <a:pt x="168375" y="73280"/>
                  </a:lnTo>
                  <a:lnTo>
                    <a:pt x="147648" y="73280"/>
                  </a:lnTo>
                  <a:lnTo>
                    <a:pt x="132866" y="47675"/>
                  </a:lnTo>
                  <a:close/>
                </a:path>
                <a:path w="280035" h="262254">
                  <a:moveTo>
                    <a:pt x="163903" y="90424"/>
                  </a:moveTo>
                  <a:lnTo>
                    <a:pt x="161302" y="96928"/>
                  </a:lnTo>
                  <a:lnTo>
                    <a:pt x="180979" y="96928"/>
                  </a:lnTo>
                  <a:lnTo>
                    <a:pt x="173152" y="93833"/>
                  </a:lnTo>
                  <a:lnTo>
                    <a:pt x="163903" y="90424"/>
                  </a:lnTo>
                  <a:close/>
                </a:path>
                <a:path w="280035" h="262254">
                  <a:moveTo>
                    <a:pt x="258812" y="38135"/>
                  </a:moveTo>
                  <a:lnTo>
                    <a:pt x="195856" y="74482"/>
                  </a:lnTo>
                  <a:lnTo>
                    <a:pt x="217498" y="74482"/>
                  </a:lnTo>
                  <a:lnTo>
                    <a:pt x="229906" y="67318"/>
                  </a:lnTo>
                  <a:lnTo>
                    <a:pt x="243280" y="67318"/>
                  </a:lnTo>
                  <a:lnTo>
                    <a:pt x="239937" y="61527"/>
                  </a:lnTo>
                  <a:lnTo>
                    <a:pt x="264222" y="47506"/>
                  </a:lnTo>
                  <a:lnTo>
                    <a:pt x="258812" y="38135"/>
                  </a:lnTo>
                  <a:close/>
                </a:path>
                <a:path w="280035" h="262254">
                  <a:moveTo>
                    <a:pt x="165465" y="62993"/>
                  </a:moveTo>
                  <a:lnTo>
                    <a:pt x="147648" y="73280"/>
                  </a:lnTo>
                  <a:lnTo>
                    <a:pt x="168375" y="73280"/>
                  </a:lnTo>
                  <a:lnTo>
                    <a:pt x="170647" y="71968"/>
                  </a:lnTo>
                  <a:lnTo>
                    <a:pt x="165465" y="62993"/>
                  </a:lnTo>
                  <a:close/>
                </a:path>
              </a:pathLst>
            </a:custGeom>
            <a:solidFill>
              <a:srgbClr val="FFFFFF"/>
            </a:solidFill>
          </p:spPr>
          <p:txBody>
            <a:bodyPr wrap="square" lIns="0" tIns="0" rIns="0" bIns="0" rtlCol="0"/>
            <a:lstStyle/>
            <a:p>
              <a:endParaRPr>
                <a:cs typeface="+mn-ea"/>
                <a:sym typeface="+mn-lt"/>
              </a:endParaRPr>
            </a:p>
          </p:txBody>
        </p:sp>
        <p:sp>
          <p:nvSpPr>
            <p:cNvPr id="64" name="object 21">
              <a:extLst>
                <a:ext uri="{FF2B5EF4-FFF2-40B4-BE49-F238E27FC236}">
                  <a16:creationId xmlns:a16="http://schemas.microsoft.com/office/drawing/2014/main" id="{D02F50C4-BE69-41B9-9E54-F0A158E03121}"/>
                </a:ext>
              </a:extLst>
            </p:cNvPr>
            <p:cNvSpPr/>
            <p:nvPr/>
          </p:nvSpPr>
          <p:spPr>
            <a:xfrm>
              <a:off x="4879882" y="3776886"/>
              <a:ext cx="246379" cy="276860"/>
            </a:xfrm>
            <a:custGeom>
              <a:avLst/>
              <a:gdLst/>
              <a:ahLst/>
              <a:cxnLst/>
              <a:rect l="l" t="t" r="r" b="b"/>
              <a:pathLst>
                <a:path w="246379" h="276860">
                  <a:moveTo>
                    <a:pt x="171894" y="176373"/>
                  </a:moveTo>
                  <a:lnTo>
                    <a:pt x="163031" y="182580"/>
                  </a:lnTo>
                  <a:lnTo>
                    <a:pt x="187855" y="218033"/>
                  </a:lnTo>
                  <a:lnTo>
                    <a:pt x="119070" y="266198"/>
                  </a:lnTo>
                  <a:lnTo>
                    <a:pt x="126325" y="276560"/>
                  </a:lnTo>
                  <a:lnTo>
                    <a:pt x="195111" y="228395"/>
                  </a:lnTo>
                  <a:lnTo>
                    <a:pt x="208320" y="228395"/>
                  </a:lnTo>
                  <a:lnTo>
                    <a:pt x="203974" y="222189"/>
                  </a:lnTo>
                  <a:lnTo>
                    <a:pt x="218773" y="211827"/>
                  </a:lnTo>
                  <a:lnTo>
                    <a:pt x="196720" y="211827"/>
                  </a:lnTo>
                  <a:lnTo>
                    <a:pt x="171894" y="176373"/>
                  </a:lnTo>
                  <a:close/>
                </a:path>
                <a:path w="246379" h="276860">
                  <a:moveTo>
                    <a:pt x="208320" y="228395"/>
                  </a:moveTo>
                  <a:lnTo>
                    <a:pt x="195111" y="228395"/>
                  </a:lnTo>
                  <a:lnTo>
                    <a:pt x="220198" y="264224"/>
                  </a:lnTo>
                  <a:lnTo>
                    <a:pt x="229062" y="258018"/>
                  </a:lnTo>
                  <a:lnTo>
                    <a:pt x="208320" y="228395"/>
                  </a:lnTo>
                  <a:close/>
                </a:path>
                <a:path w="246379" h="276860">
                  <a:moveTo>
                    <a:pt x="86230" y="197844"/>
                  </a:moveTo>
                  <a:lnTo>
                    <a:pt x="82120" y="209443"/>
                  </a:lnTo>
                  <a:lnTo>
                    <a:pt x="91558" y="212892"/>
                  </a:lnTo>
                  <a:lnTo>
                    <a:pt x="101987" y="216914"/>
                  </a:lnTo>
                  <a:lnTo>
                    <a:pt x="113410" y="221510"/>
                  </a:lnTo>
                  <a:lnTo>
                    <a:pt x="125825" y="226678"/>
                  </a:lnTo>
                  <a:lnTo>
                    <a:pt x="128441" y="224362"/>
                  </a:lnTo>
                  <a:lnTo>
                    <a:pt x="131894" y="221510"/>
                  </a:lnTo>
                  <a:lnTo>
                    <a:pt x="135834" y="218399"/>
                  </a:lnTo>
                  <a:lnTo>
                    <a:pt x="119627" y="211797"/>
                  </a:lnTo>
                  <a:lnTo>
                    <a:pt x="104959" y="205567"/>
                  </a:lnTo>
                  <a:lnTo>
                    <a:pt x="114390" y="198963"/>
                  </a:lnTo>
                  <a:lnTo>
                    <a:pt x="90655" y="198963"/>
                  </a:lnTo>
                  <a:lnTo>
                    <a:pt x="86230" y="197844"/>
                  </a:lnTo>
                  <a:close/>
                </a:path>
                <a:path w="246379" h="276860">
                  <a:moveTo>
                    <a:pt x="238666" y="182457"/>
                  </a:moveTo>
                  <a:lnTo>
                    <a:pt x="196720" y="211827"/>
                  </a:lnTo>
                  <a:lnTo>
                    <a:pt x="218773" y="211827"/>
                  </a:lnTo>
                  <a:lnTo>
                    <a:pt x="245921" y="192817"/>
                  </a:lnTo>
                  <a:lnTo>
                    <a:pt x="238666" y="182457"/>
                  </a:lnTo>
                  <a:close/>
                </a:path>
                <a:path w="246379" h="276860">
                  <a:moveTo>
                    <a:pt x="145370" y="136899"/>
                  </a:moveTo>
                  <a:lnTo>
                    <a:pt x="136507" y="143106"/>
                  </a:lnTo>
                  <a:lnTo>
                    <a:pt x="148657" y="160458"/>
                  </a:lnTo>
                  <a:lnTo>
                    <a:pt x="95349" y="197785"/>
                  </a:lnTo>
                  <a:lnTo>
                    <a:pt x="90655" y="198963"/>
                  </a:lnTo>
                  <a:lnTo>
                    <a:pt x="114390" y="198963"/>
                  </a:lnTo>
                  <a:lnTo>
                    <a:pt x="164339" y="163988"/>
                  </a:lnTo>
                  <a:lnTo>
                    <a:pt x="145370" y="136899"/>
                  </a:lnTo>
                  <a:close/>
                </a:path>
                <a:path w="246379" h="276860">
                  <a:moveTo>
                    <a:pt x="7004" y="89413"/>
                  </a:moveTo>
                  <a:lnTo>
                    <a:pt x="5651" y="93508"/>
                  </a:lnTo>
                  <a:lnTo>
                    <a:pt x="3890" y="98574"/>
                  </a:lnTo>
                  <a:lnTo>
                    <a:pt x="2705" y="101870"/>
                  </a:lnTo>
                  <a:lnTo>
                    <a:pt x="15396" y="111064"/>
                  </a:lnTo>
                  <a:lnTo>
                    <a:pt x="27724" y="118877"/>
                  </a:lnTo>
                  <a:lnTo>
                    <a:pt x="39717" y="125323"/>
                  </a:lnTo>
                  <a:lnTo>
                    <a:pt x="51285" y="130362"/>
                  </a:lnTo>
                  <a:lnTo>
                    <a:pt x="51535" y="141258"/>
                  </a:lnTo>
                  <a:lnTo>
                    <a:pt x="59617" y="181025"/>
                  </a:lnTo>
                  <a:lnTo>
                    <a:pt x="64019" y="181093"/>
                  </a:lnTo>
                  <a:lnTo>
                    <a:pt x="69042" y="181269"/>
                  </a:lnTo>
                  <a:lnTo>
                    <a:pt x="74686" y="181555"/>
                  </a:lnTo>
                  <a:lnTo>
                    <a:pt x="69691" y="169312"/>
                  </a:lnTo>
                  <a:lnTo>
                    <a:pt x="66029" y="157319"/>
                  </a:lnTo>
                  <a:lnTo>
                    <a:pt x="63700" y="145576"/>
                  </a:lnTo>
                  <a:lnTo>
                    <a:pt x="62703" y="134082"/>
                  </a:lnTo>
                  <a:lnTo>
                    <a:pt x="113523" y="134082"/>
                  </a:lnTo>
                  <a:lnTo>
                    <a:pt x="120961" y="128874"/>
                  </a:lnTo>
                  <a:lnTo>
                    <a:pt x="118674" y="125609"/>
                  </a:lnTo>
                  <a:lnTo>
                    <a:pt x="83037" y="125609"/>
                  </a:lnTo>
                  <a:lnTo>
                    <a:pt x="72810" y="124601"/>
                  </a:lnTo>
                  <a:lnTo>
                    <a:pt x="63052" y="122300"/>
                  </a:lnTo>
                  <a:lnTo>
                    <a:pt x="63771" y="118225"/>
                  </a:lnTo>
                  <a:lnTo>
                    <a:pt x="52012" y="118225"/>
                  </a:lnTo>
                  <a:lnTo>
                    <a:pt x="41125" y="112981"/>
                  </a:lnTo>
                  <a:lnTo>
                    <a:pt x="29995" y="106431"/>
                  </a:lnTo>
                  <a:lnTo>
                    <a:pt x="18497" y="98477"/>
                  </a:lnTo>
                  <a:lnTo>
                    <a:pt x="7004" y="89413"/>
                  </a:lnTo>
                  <a:close/>
                </a:path>
                <a:path w="246379" h="276860">
                  <a:moveTo>
                    <a:pt x="181978" y="118708"/>
                  </a:moveTo>
                  <a:lnTo>
                    <a:pt x="180164" y="127515"/>
                  </a:lnTo>
                  <a:lnTo>
                    <a:pt x="177868" y="137140"/>
                  </a:lnTo>
                  <a:lnTo>
                    <a:pt x="176073" y="143891"/>
                  </a:lnTo>
                  <a:lnTo>
                    <a:pt x="173798" y="151458"/>
                  </a:lnTo>
                  <a:lnTo>
                    <a:pt x="186914" y="154879"/>
                  </a:lnTo>
                  <a:lnTo>
                    <a:pt x="188220" y="148833"/>
                  </a:lnTo>
                  <a:lnTo>
                    <a:pt x="189765" y="141258"/>
                  </a:lnTo>
                  <a:lnTo>
                    <a:pt x="193577" y="121517"/>
                  </a:lnTo>
                  <a:lnTo>
                    <a:pt x="181978" y="118708"/>
                  </a:lnTo>
                  <a:close/>
                </a:path>
                <a:path w="246379" h="276860">
                  <a:moveTo>
                    <a:pt x="113523" y="134082"/>
                  </a:moveTo>
                  <a:lnTo>
                    <a:pt x="62703" y="134082"/>
                  </a:lnTo>
                  <a:lnTo>
                    <a:pt x="74057" y="136295"/>
                  </a:lnTo>
                  <a:lnTo>
                    <a:pt x="86157" y="137140"/>
                  </a:lnTo>
                  <a:lnTo>
                    <a:pt x="99003" y="136619"/>
                  </a:lnTo>
                  <a:lnTo>
                    <a:pt x="112596" y="134731"/>
                  </a:lnTo>
                  <a:lnTo>
                    <a:pt x="113523" y="134082"/>
                  </a:lnTo>
                  <a:close/>
                </a:path>
                <a:path w="246379" h="276860">
                  <a:moveTo>
                    <a:pt x="141536" y="55698"/>
                  </a:moveTo>
                  <a:lnTo>
                    <a:pt x="127955" y="55698"/>
                  </a:lnTo>
                  <a:lnTo>
                    <a:pt x="149283" y="86159"/>
                  </a:lnTo>
                  <a:lnTo>
                    <a:pt x="131691" y="98477"/>
                  </a:lnTo>
                  <a:lnTo>
                    <a:pt x="126673" y="103060"/>
                  </a:lnTo>
                  <a:lnTo>
                    <a:pt x="124237" y="107974"/>
                  </a:lnTo>
                  <a:lnTo>
                    <a:pt x="124384" y="113219"/>
                  </a:lnTo>
                  <a:lnTo>
                    <a:pt x="127070" y="118708"/>
                  </a:lnTo>
                  <a:lnTo>
                    <a:pt x="127170" y="118877"/>
                  </a:lnTo>
                  <a:lnTo>
                    <a:pt x="138405" y="134923"/>
                  </a:lnTo>
                  <a:lnTo>
                    <a:pt x="141286" y="133271"/>
                  </a:lnTo>
                  <a:lnTo>
                    <a:pt x="144552" y="131470"/>
                  </a:lnTo>
                  <a:lnTo>
                    <a:pt x="148203" y="129519"/>
                  </a:lnTo>
                  <a:lnTo>
                    <a:pt x="136143" y="112297"/>
                  </a:lnTo>
                  <a:lnTo>
                    <a:pt x="136649" y="109145"/>
                  </a:lnTo>
                  <a:lnTo>
                    <a:pt x="165040" y="89265"/>
                  </a:lnTo>
                  <a:lnTo>
                    <a:pt x="141536" y="55698"/>
                  </a:lnTo>
                  <a:close/>
                </a:path>
                <a:path w="246379" h="276860">
                  <a:moveTo>
                    <a:pt x="89375" y="83765"/>
                  </a:moveTo>
                  <a:lnTo>
                    <a:pt x="76909" y="83765"/>
                  </a:lnTo>
                  <a:lnTo>
                    <a:pt x="104904" y="123744"/>
                  </a:lnTo>
                  <a:lnTo>
                    <a:pt x="93735" y="125323"/>
                  </a:lnTo>
                  <a:lnTo>
                    <a:pt x="83037" y="125609"/>
                  </a:lnTo>
                  <a:lnTo>
                    <a:pt x="118674" y="125609"/>
                  </a:lnTo>
                  <a:lnTo>
                    <a:pt x="89375" y="83765"/>
                  </a:lnTo>
                  <a:close/>
                </a:path>
                <a:path w="246379" h="276860">
                  <a:moveTo>
                    <a:pt x="74369" y="62335"/>
                  </a:moveTo>
                  <a:lnTo>
                    <a:pt x="66005" y="68192"/>
                  </a:lnTo>
                  <a:lnTo>
                    <a:pt x="70529" y="74653"/>
                  </a:lnTo>
                  <a:lnTo>
                    <a:pt x="63843" y="84824"/>
                  </a:lnTo>
                  <a:lnTo>
                    <a:pt x="58528" y="95476"/>
                  </a:lnTo>
                  <a:lnTo>
                    <a:pt x="54585" y="106610"/>
                  </a:lnTo>
                  <a:lnTo>
                    <a:pt x="52012" y="118225"/>
                  </a:lnTo>
                  <a:lnTo>
                    <a:pt x="63771" y="118225"/>
                  </a:lnTo>
                  <a:lnTo>
                    <a:pt x="64897" y="111840"/>
                  </a:lnTo>
                  <a:lnTo>
                    <a:pt x="67847" y="101870"/>
                  </a:lnTo>
                  <a:lnTo>
                    <a:pt x="71826" y="92572"/>
                  </a:lnTo>
                  <a:lnTo>
                    <a:pt x="76909" y="83765"/>
                  </a:lnTo>
                  <a:lnTo>
                    <a:pt x="89375" y="83765"/>
                  </a:lnTo>
                  <a:lnTo>
                    <a:pt x="74369" y="62335"/>
                  </a:lnTo>
                  <a:close/>
                </a:path>
                <a:path w="246379" h="276860">
                  <a:moveTo>
                    <a:pt x="3948" y="67924"/>
                  </a:moveTo>
                  <a:lnTo>
                    <a:pt x="0" y="79410"/>
                  </a:lnTo>
                  <a:lnTo>
                    <a:pt x="6785" y="81503"/>
                  </a:lnTo>
                  <a:lnTo>
                    <a:pt x="14848" y="84281"/>
                  </a:lnTo>
                  <a:lnTo>
                    <a:pt x="24189" y="87746"/>
                  </a:lnTo>
                  <a:lnTo>
                    <a:pt x="34808" y="91897"/>
                  </a:lnTo>
                  <a:lnTo>
                    <a:pt x="37937" y="89100"/>
                  </a:lnTo>
                  <a:lnTo>
                    <a:pt x="41353" y="86282"/>
                  </a:lnTo>
                  <a:lnTo>
                    <a:pt x="45058" y="83444"/>
                  </a:lnTo>
                  <a:lnTo>
                    <a:pt x="37072" y="80537"/>
                  </a:lnTo>
                  <a:lnTo>
                    <a:pt x="29474" y="77664"/>
                  </a:lnTo>
                  <a:lnTo>
                    <a:pt x="22261" y="74822"/>
                  </a:lnTo>
                  <a:lnTo>
                    <a:pt x="30873" y="68792"/>
                  </a:lnTo>
                  <a:lnTo>
                    <a:pt x="8555" y="68792"/>
                  </a:lnTo>
                  <a:lnTo>
                    <a:pt x="3948" y="67924"/>
                  </a:lnTo>
                  <a:close/>
                </a:path>
                <a:path w="246379" h="276860">
                  <a:moveTo>
                    <a:pt x="59231" y="12284"/>
                  </a:moveTo>
                  <a:lnTo>
                    <a:pt x="50366" y="18491"/>
                  </a:lnTo>
                  <a:lnTo>
                    <a:pt x="61206" y="33971"/>
                  </a:lnTo>
                  <a:lnTo>
                    <a:pt x="13173" y="67604"/>
                  </a:lnTo>
                  <a:lnTo>
                    <a:pt x="8555" y="68792"/>
                  </a:lnTo>
                  <a:lnTo>
                    <a:pt x="30873" y="68792"/>
                  </a:lnTo>
                  <a:lnTo>
                    <a:pt x="76451" y="36878"/>
                  </a:lnTo>
                  <a:lnTo>
                    <a:pt x="59231" y="12284"/>
                  </a:lnTo>
                  <a:close/>
                </a:path>
                <a:path w="246379" h="276860">
                  <a:moveTo>
                    <a:pt x="79368" y="48602"/>
                  </a:moveTo>
                  <a:lnTo>
                    <a:pt x="78776" y="52773"/>
                  </a:lnTo>
                  <a:lnTo>
                    <a:pt x="77906" y="56894"/>
                  </a:lnTo>
                  <a:lnTo>
                    <a:pt x="76760" y="60966"/>
                  </a:lnTo>
                  <a:lnTo>
                    <a:pt x="89229" y="65614"/>
                  </a:lnTo>
                  <a:lnTo>
                    <a:pt x="101330" y="66696"/>
                  </a:lnTo>
                  <a:lnTo>
                    <a:pt x="113064" y="64213"/>
                  </a:lnTo>
                  <a:lnTo>
                    <a:pt x="124430" y="58165"/>
                  </a:lnTo>
                  <a:lnTo>
                    <a:pt x="127955" y="55698"/>
                  </a:lnTo>
                  <a:lnTo>
                    <a:pt x="141536" y="55698"/>
                  </a:lnTo>
                  <a:lnTo>
                    <a:pt x="140668" y="54458"/>
                  </a:lnTo>
                  <a:lnTo>
                    <a:pt x="99901" y="54458"/>
                  </a:lnTo>
                  <a:lnTo>
                    <a:pt x="89985" y="52971"/>
                  </a:lnTo>
                  <a:lnTo>
                    <a:pt x="79368" y="48602"/>
                  </a:lnTo>
                  <a:close/>
                </a:path>
                <a:path w="246379" h="276860">
                  <a:moveTo>
                    <a:pt x="130425" y="39829"/>
                  </a:moveTo>
                  <a:lnTo>
                    <a:pt x="117631" y="48788"/>
                  </a:lnTo>
                  <a:lnTo>
                    <a:pt x="109116" y="53064"/>
                  </a:lnTo>
                  <a:lnTo>
                    <a:pt x="99901" y="54458"/>
                  </a:lnTo>
                  <a:lnTo>
                    <a:pt x="140668" y="54458"/>
                  </a:lnTo>
                  <a:lnTo>
                    <a:pt x="130425" y="39829"/>
                  </a:lnTo>
                  <a:close/>
                </a:path>
                <a:path w="246379" h="276860">
                  <a:moveTo>
                    <a:pt x="96437" y="0"/>
                  </a:moveTo>
                  <a:lnTo>
                    <a:pt x="94991" y="6949"/>
                  </a:lnTo>
                  <a:lnTo>
                    <a:pt x="93214" y="14335"/>
                  </a:lnTo>
                  <a:lnTo>
                    <a:pt x="91107" y="22157"/>
                  </a:lnTo>
                  <a:lnTo>
                    <a:pt x="88670" y="30415"/>
                  </a:lnTo>
                  <a:lnTo>
                    <a:pt x="101663" y="33921"/>
                  </a:lnTo>
                  <a:lnTo>
                    <a:pt x="103382" y="26292"/>
                  </a:lnTo>
                  <a:lnTo>
                    <a:pt x="105014" y="18491"/>
                  </a:lnTo>
                  <a:lnTo>
                    <a:pt x="106506" y="10779"/>
                  </a:lnTo>
                  <a:lnTo>
                    <a:pt x="107911" y="2895"/>
                  </a:lnTo>
                  <a:lnTo>
                    <a:pt x="96437" y="0"/>
                  </a:lnTo>
                  <a:close/>
                </a:path>
              </a:pathLst>
            </a:custGeom>
            <a:solidFill>
              <a:srgbClr val="FFFFFF"/>
            </a:solidFill>
          </p:spPr>
          <p:txBody>
            <a:bodyPr wrap="square" lIns="0" tIns="0" rIns="0" bIns="0" rtlCol="0"/>
            <a:lstStyle/>
            <a:p>
              <a:endParaRPr>
                <a:cs typeface="+mn-ea"/>
                <a:sym typeface="+mn-lt"/>
              </a:endParaRPr>
            </a:p>
          </p:txBody>
        </p:sp>
        <p:sp>
          <p:nvSpPr>
            <p:cNvPr id="65" name="object 22">
              <a:extLst>
                <a:ext uri="{FF2B5EF4-FFF2-40B4-BE49-F238E27FC236}">
                  <a16:creationId xmlns:a16="http://schemas.microsoft.com/office/drawing/2014/main" id="{CB01380D-1141-439A-895D-76180CC7907D}"/>
                </a:ext>
              </a:extLst>
            </p:cNvPr>
            <p:cNvSpPr/>
            <p:nvPr/>
          </p:nvSpPr>
          <p:spPr>
            <a:xfrm>
              <a:off x="4562576" y="4682926"/>
              <a:ext cx="316230" cy="242570"/>
            </a:xfrm>
            <a:custGeom>
              <a:avLst/>
              <a:gdLst/>
              <a:ahLst/>
              <a:cxnLst/>
              <a:rect l="l" t="t" r="r" b="b"/>
              <a:pathLst>
                <a:path w="316229" h="242570">
                  <a:moveTo>
                    <a:pt x="72838" y="226303"/>
                  </a:moveTo>
                  <a:lnTo>
                    <a:pt x="103893" y="242413"/>
                  </a:lnTo>
                  <a:lnTo>
                    <a:pt x="105771" y="231997"/>
                  </a:lnTo>
                  <a:lnTo>
                    <a:pt x="97570" y="230872"/>
                  </a:lnTo>
                  <a:lnTo>
                    <a:pt x="89347" y="229548"/>
                  </a:lnTo>
                  <a:lnTo>
                    <a:pt x="81103" y="228025"/>
                  </a:lnTo>
                  <a:lnTo>
                    <a:pt x="72838" y="226303"/>
                  </a:lnTo>
                  <a:close/>
                </a:path>
                <a:path w="316229" h="242570">
                  <a:moveTo>
                    <a:pt x="126696" y="166785"/>
                  </a:moveTo>
                  <a:lnTo>
                    <a:pt x="114010" y="166785"/>
                  </a:lnTo>
                  <a:lnTo>
                    <a:pt x="114964" y="173131"/>
                  </a:lnTo>
                  <a:lnTo>
                    <a:pt x="116189" y="179614"/>
                  </a:lnTo>
                  <a:lnTo>
                    <a:pt x="117684" y="186234"/>
                  </a:lnTo>
                  <a:lnTo>
                    <a:pt x="42599" y="226157"/>
                  </a:lnTo>
                  <a:lnTo>
                    <a:pt x="47823" y="235979"/>
                  </a:lnTo>
                  <a:lnTo>
                    <a:pt x="120409" y="197384"/>
                  </a:lnTo>
                  <a:lnTo>
                    <a:pt x="133240" y="197384"/>
                  </a:lnTo>
                  <a:lnTo>
                    <a:pt x="131580" y="191444"/>
                  </a:lnTo>
                  <a:lnTo>
                    <a:pt x="152549" y="180295"/>
                  </a:lnTo>
                  <a:lnTo>
                    <a:pt x="128854" y="180295"/>
                  </a:lnTo>
                  <a:lnTo>
                    <a:pt x="126696" y="166785"/>
                  </a:lnTo>
                  <a:close/>
                </a:path>
                <a:path w="316229" h="242570">
                  <a:moveTo>
                    <a:pt x="133240" y="197384"/>
                  </a:moveTo>
                  <a:lnTo>
                    <a:pt x="120409" y="197384"/>
                  </a:lnTo>
                  <a:lnTo>
                    <a:pt x="122530" y="205099"/>
                  </a:lnTo>
                  <a:lnTo>
                    <a:pt x="124861" y="212913"/>
                  </a:lnTo>
                  <a:lnTo>
                    <a:pt x="127402" y="220825"/>
                  </a:lnTo>
                  <a:lnTo>
                    <a:pt x="130153" y="228836"/>
                  </a:lnTo>
                  <a:lnTo>
                    <a:pt x="142092" y="224346"/>
                  </a:lnTo>
                  <a:lnTo>
                    <a:pt x="139031" y="215750"/>
                  </a:lnTo>
                  <a:lnTo>
                    <a:pt x="136258" y="207401"/>
                  </a:lnTo>
                  <a:lnTo>
                    <a:pt x="133775" y="199299"/>
                  </a:lnTo>
                  <a:lnTo>
                    <a:pt x="133240" y="197384"/>
                  </a:lnTo>
                  <a:close/>
                </a:path>
                <a:path w="316229" h="242570">
                  <a:moveTo>
                    <a:pt x="171117" y="176667"/>
                  </a:moveTo>
                  <a:lnTo>
                    <a:pt x="159373" y="176667"/>
                  </a:lnTo>
                  <a:lnTo>
                    <a:pt x="159927" y="183367"/>
                  </a:lnTo>
                  <a:lnTo>
                    <a:pt x="160767" y="192308"/>
                  </a:lnTo>
                  <a:lnTo>
                    <a:pt x="161280" y="197384"/>
                  </a:lnTo>
                  <a:lnTo>
                    <a:pt x="162003" y="204010"/>
                  </a:lnTo>
                  <a:lnTo>
                    <a:pt x="174035" y="201321"/>
                  </a:lnTo>
                  <a:lnTo>
                    <a:pt x="172992" y="193774"/>
                  </a:lnTo>
                  <a:lnTo>
                    <a:pt x="172074" y="186181"/>
                  </a:lnTo>
                  <a:lnTo>
                    <a:pt x="171280" y="178543"/>
                  </a:lnTo>
                  <a:lnTo>
                    <a:pt x="171117" y="176667"/>
                  </a:lnTo>
                  <a:close/>
                </a:path>
                <a:path w="316229" h="242570">
                  <a:moveTo>
                    <a:pt x="92447" y="141005"/>
                  </a:moveTo>
                  <a:lnTo>
                    <a:pt x="38995" y="141005"/>
                  </a:lnTo>
                  <a:lnTo>
                    <a:pt x="51343" y="141032"/>
                  </a:lnTo>
                  <a:lnTo>
                    <a:pt x="47116" y="153671"/>
                  </a:lnTo>
                  <a:lnTo>
                    <a:pt x="44448" y="166502"/>
                  </a:lnTo>
                  <a:lnTo>
                    <a:pt x="43614" y="176667"/>
                  </a:lnTo>
                  <a:lnTo>
                    <a:pt x="43493" y="181763"/>
                  </a:lnTo>
                  <a:lnTo>
                    <a:pt x="43933" y="192308"/>
                  </a:lnTo>
                  <a:lnTo>
                    <a:pt x="48798" y="201458"/>
                  </a:lnTo>
                  <a:lnTo>
                    <a:pt x="77446" y="186226"/>
                  </a:lnTo>
                  <a:lnTo>
                    <a:pt x="55372" y="186226"/>
                  </a:lnTo>
                  <a:lnTo>
                    <a:pt x="55065" y="175640"/>
                  </a:lnTo>
                  <a:lnTo>
                    <a:pt x="56223" y="164789"/>
                  </a:lnTo>
                  <a:lnTo>
                    <a:pt x="58844" y="153671"/>
                  </a:lnTo>
                  <a:lnTo>
                    <a:pt x="62928" y="142288"/>
                  </a:lnTo>
                  <a:lnTo>
                    <a:pt x="94475" y="142288"/>
                  </a:lnTo>
                  <a:lnTo>
                    <a:pt x="92447" y="141005"/>
                  </a:lnTo>
                  <a:close/>
                </a:path>
                <a:path w="316229" h="242570">
                  <a:moveTo>
                    <a:pt x="94475" y="142288"/>
                  </a:moveTo>
                  <a:lnTo>
                    <a:pt x="62928" y="142288"/>
                  </a:lnTo>
                  <a:lnTo>
                    <a:pt x="74655" y="144824"/>
                  </a:lnTo>
                  <a:lnTo>
                    <a:pt x="85254" y="148766"/>
                  </a:lnTo>
                  <a:lnTo>
                    <a:pt x="94726" y="154113"/>
                  </a:lnTo>
                  <a:lnTo>
                    <a:pt x="103069" y="160865"/>
                  </a:lnTo>
                  <a:lnTo>
                    <a:pt x="55372" y="186226"/>
                  </a:lnTo>
                  <a:lnTo>
                    <a:pt x="77446" y="186226"/>
                  </a:lnTo>
                  <a:lnTo>
                    <a:pt x="114010" y="166785"/>
                  </a:lnTo>
                  <a:lnTo>
                    <a:pt x="126696" y="166785"/>
                  </a:lnTo>
                  <a:lnTo>
                    <a:pt x="124944" y="155817"/>
                  </a:lnTo>
                  <a:lnTo>
                    <a:pt x="112562" y="155817"/>
                  </a:lnTo>
                  <a:lnTo>
                    <a:pt x="102546" y="147394"/>
                  </a:lnTo>
                  <a:lnTo>
                    <a:pt x="94475" y="142288"/>
                  </a:lnTo>
                  <a:close/>
                </a:path>
                <a:path w="316229" h="242570">
                  <a:moveTo>
                    <a:pt x="212953" y="119020"/>
                  </a:moveTo>
                  <a:lnTo>
                    <a:pt x="198972" y="119020"/>
                  </a:lnTo>
                  <a:lnTo>
                    <a:pt x="219219" y="157101"/>
                  </a:lnTo>
                  <a:lnTo>
                    <a:pt x="192577" y="171268"/>
                  </a:lnTo>
                  <a:lnTo>
                    <a:pt x="198158" y="181763"/>
                  </a:lnTo>
                  <a:lnTo>
                    <a:pt x="255439" y="151306"/>
                  </a:lnTo>
                  <a:lnTo>
                    <a:pt x="230120" y="151306"/>
                  </a:lnTo>
                  <a:lnTo>
                    <a:pt x="212953" y="119020"/>
                  </a:lnTo>
                  <a:close/>
                </a:path>
                <a:path w="316229" h="242570">
                  <a:moveTo>
                    <a:pt x="165319" y="160906"/>
                  </a:moveTo>
                  <a:lnTo>
                    <a:pt x="128854" y="180295"/>
                  </a:lnTo>
                  <a:lnTo>
                    <a:pt x="152549" y="180295"/>
                  </a:lnTo>
                  <a:lnTo>
                    <a:pt x="159373" y="176667"/>
                  </a:lnTo>
                  <a:lnTo>
                    <a:pt x="171117" y="176667"/>
                  </a:lnTo>
                  <a:lnTo>
                    <a:pt x="170611" y="170859"/>
                  </a:lnTo>
                  <a:lnTo>
                    <a:pt x="165319" y="160906"/>
                  </a:lnTo>
                  <a:close/>
                </a:path>
                <a:path w="316229" h="242570">
                  <a:moveTo>
                    <a:pt x="120411" y="76043"/>
                  </a:moveTo>
                  <a:lnTo>
                    <a:pt x="115222" y="94616"/>
                  </a:lnTo>
                  <a:lnTo>
                    <a:pt x="112184" y="114102"/>
                  </a:lnTo>
                  <a:lnTo>
                    <a:pt x="111517" y="129440"/>
                  </a:lnTo>
                  <a:lnTo>
                    <a:pt x="111413" y="136453"/>
                  </a:lnTo>
                  <a:lnTo>
                    <a:pt x="112562" y="155817"/>
                  </a:lnTo>
                  <a:lnTo>
                    <a:pt x="124944" y="155817"/>
                  </a:lnTo>
                  <a:lnTo>
                    <a:pt x="124474" y="152873"/>
                  </a:lnTo>
                  <a:lnTo>
                    <a:pt x="123552" y="127214"/>
                  </a:lnTo>
                  <a:lnTo>
                    <a:pt x="126088" y="103319"/>
                  </a:lnTo>
                  <a:lnTo>
                    <a:pt x="132081" y="81188"/>
                  </a:lnTo>
                  <a:lnTo>
                    <a:pt x="128419" y="79797"/>
                  </a:lnTo>
                  <a:lnTo>
                    <a:pt x="124529" y="78083"/>
                  </a:lnTo>
                  <a:lnTo>
                    <a:pt x="120411" y="76043"/>
                  </a:lnTo>
                  <a:close/>
                </a:path>
                <a:path w="316229" h="242570">
                  <a:moveTo>
                    <a:pt x="264758" y="91474"/>
                  </a:moveTo>
                  <a:lnTo>
                    <a:pt x="250778" y="91474"/>
                  </a:lnTo>
                  <a:lnTo>
                    <a:pt x="270965" y="129440"/>
                  </a:lnTo>
                  <a:lnTo>
                    <a:pt x="270934" y="129604"/>
                  </a:lnTo>
                  <a:lnTo>
                    <a:pt x="230120" y="151306"/>
                  </a:lnTo>
                  <a:lnTo>
                    <a:pt x="255439" y="151306"/>
                  </a:lnTo>
                  <a:lnTo>
                    <a:pt x="307247" y="123760"/>
                  </a:lnTo>
                  <a:lnTo>
                    <a:pt x="281926" y="123760"/>
                  </a:lnTo>
                  <a:lnTo>
                    <a:pt x="264758" y="91474"/>
                  </a:lnTo>
                  <a:close/>
                </a:path>
                <a:path w="316229" h="242570">
                  <a:moveTo>
                    <a:pt x="42417" y="129440"/>
                  </a:moveTo>
                  <a:lnTo>
                    <a:pt x="28911" y="129604"/>
                  </a:lnTo>
                  <a:lnTo>
                    <a:pt x="15865" y="130552"/>
                  </a:lnTo>
                  <a:lnTo>
                    <a:pt x="3277" y="132284"/>
                  </a:lnTo>
                  <a:lnTo>
                    <a:pt x="2684" y="136453"/>
                  </a:lnTo>
                  <a:lnTo>
                    <a:pt x="1591" y="141796"/>
                  </a:lnTo>
                  <a:lnTo>
                    <a:pt x="0" y="148310"/>
                  </a:lnTo>
                  <a:lnTo>
                    <a:pt x="13323" y="144644"/>
                  </a:lnTo>
                  <a:lnTo>
                    <a:pt x="26322" y="142209"/>
                  </a:lnTo>
                  <a:lnTo>
                    <a:pt x="38995" y="141005"/>
                  </a:lnTo>
                  <a:lnTo>
                    <a:pt x="92447" y="141005"/>
                  </a:lnTo>
                  <a:lnTo>
                    <a:pt x="91794" y="140592"/>
                  </a:lnTo>
                  <a:lnTo>
                    <a:pt x="80305" y="135409"/>
                  </a:lnTo>
                  <a:lnTo>
                    <a:pt x="68080" y="131846"/>
                  </a:lnTo>
                  <a:lnTo>
                    <a:pt x="69330" y="130060"/>
                  </a:lnTo>
                  <a:lnTo>
                    <a:pt x="56381" y="130060"/>
                  </a:lnTo>
                  <a:lnTo>
                    <a:pt x="42417" y="129440"/>
                  </a:lnTo>
                  <a:close/>
                </a:path>
                <a:path w="316229" h="242570">
                  <a:moveTo>
                    <a:pt x="172524" y="42984"/>
                  </a:moveTo>
                  <a:lnTo>
                    <a:pt x="161624" y="48779"/>
                  </a:lnTo>
                  <a:lnTo>
                    <a:pt x="193391" y="108525"/>
                  </a:lnTo>
                  <a:lnTo>
                    <a:pt x="161096" y="125696"/>
                  </a:lnTo>
                  <a:lnTo>
                    <a:pt x="166677" y="136192"/>
                  </a:lnTo>
                  <a:lnTo>
                    <a:pt x="198972" y="119020"/>
                  </a:lnTo>
                  <a:lnTo>
                    <a:pt x="212953" y="119020"/>
                  </a:lnTo>
                  <a:lnTo>
                    <a:pt x="209872" y="113225"/>
                  </a:lnTo>
                  <a:lnTo>
                    <a:pt x="229612" y="102729"/>
                  </a:lnTo>
                  <a:lnTo>
                    <a:pt x="204290" y="102729"/>
                  </a:lnTo>
                  <a:lnTo>
                    <a:pt x="172524" y="42984"/>
                  </a:lnTo>
                  <a:close/>
                </a:path>
                <a:path w="316229" h="242570">
                  <a:moveTo>
                    <a:pt x="94015" y="82829"/>
                  </a:moveTo>
                  <a:lnTo>
                    <a:pt x="81728" y="95884"/>
                  </a:lnTo>
                  <a:lnTo>
                    <a:pt x="71360" y="108107"/>
                  </a:lnTo>
                  <a:lnTo>
                    <a:pt x="62911" y="119499"/>
                  </a:lnTo>
                  <a:lnTo>
                    <a:pt x="56381" y="130060"/>
                  </a:lnTo>
                  <a:lnTo>
                    <a:pt x="69330" y="130060"/>
                  </a:lnTo>
                  <a:lnTo>
                    <a:pt x="74663" y="122443"/>
                  </a:lnTo>
                  <a:lnTo>
                    <a:pt x="83361" y="112072"/>
                  </a:lnTo>
                  <a:lnTo>
                    <a:pt x="94175" y="100733"/>
                  </a:lnTo>
                  <a:lnTo>
                    <a:pt x="107105" y="88426"/>
                  </a:lnTo>
                  <a:lnTo>
                    <a:pt x="102707" y="86918"/>
                  </a:lnTo>
                  <a:lnTo>
                    <a:pt x="98343" y="85053"/>
                  </a:lnTo>
                  <a:lnTo>
                    <a:pt x="94015" y="82829"/>
                  </a:lnTo>
                  <a:close/>
                </a:path>
                <a:path w="316229" h="242570">
                  <a:moveTo>
                    <a:pt x="310318" y="108663"/>
                  </a:moveTo>
                  <a:lnTo>
                    <a:pt x="281926" y="123760"/>
                  </a:lnTo>
                  <a:lnTo>
                    <a:pt x="307247" y="123760"/>
                  </a:lnTo>
                  <a:lnTo>
                    <a:pt x="315898" y="119160"/>
                  </a:lnTo>
                  <a:lnTo>
                    <a:pt x="310318" y="108663"/>
                  </a:lnTo>
                  <a:close/>
                </a:path>
                <a:path w="316229" h="242570">
                  <a:moveTo>
                    <a:pt x="249144" y="0"/>
                  </a:moveTo>
                  <a:lnTo>
                    <a:pt x="242038" y="12093"/>
                  </a:lnTo>
                  <a:lnTo>
                    <a:pt x="237015" y="23058"/>
                  </a:lnTo>
                  <a:lnTo>
                    <a:pt x="234076" y="32893"/>
                  </a:lnTo>
                  <a:lnTo>
                    <a:pt x="233302" y="40779"/>
                  </a:lnTo>
                  <a:lnTo>
                    <a:pt x="233333" y="42984"/>
                  </a:lnTo>
                  <a:lnTo>
                    <a:pt x="233879" y="49722"/>
                  </a:lnTo>
                  <a:lnTo>
                    <a:pt x="236105" y="58988"/>
                  </a:lnTo>
                  <a:lnTo>
                    <a:pt x="239900" y="69394"/>
                  </a:lnTo>
                  <a:lnTo>
                    <a:pt x="245264" y="80943"/>
                  </a:lnTo>
                  <a:lnTo>
                    <a:pt x="204290" y="102729"/>
                  </a:lnTo>
                  <a:lnTo>
                    <a:pt x="229612" y="102729"/>
                  </a:lnTo>
                  <a:lnTo>
                    <a:pt x="250778" y="91474"/>
                  </a:lnTo>
                  <a:lnTo>
                    <a:pt x="264758" y="91474"/>
                  </a:lnTo>
                  <a:lnTo>
                    <a:pt x="261677" y="85679"/>
                  </a:lnTo>
                  <a:lnTo>
                    <a:pt x="281484" y="75148"/>
                  </a:lnTo>
                  <a:lnTo>
                    <a:pt x="256164" y="75148"/>
                  </a:lnTo>
                  <a:lnTo>
                    <a:pt x="251296" y="64676"/>
                  </a:lnTo>
                  <a:lnTo>
                    <a:pt x="247990" y="55457"/>
                  </a:lnTo>
                  <a:lnTo>
                    <a:pt x="246245" y="47491"/>
                  </a:lnTo>
                  <a:lnTo>
                    <a:pt x="246062" y="40779"/>
                  </a:lnTo>
                  <a:lnTo>
                    <a:pt x="247314" y="33031"/>
                  </a:lnTo>
                  <a:lnTo>
                    <a:pt x="250301" y="24508"/>
                  </a:lnTo>
                  <a:lnTo>
                    <a:pt x="255024" y="15208"/>
                  </a:lnTo>
                  <a:lnTo>
                    <a:pt x="261484" y="5133"/>
                  </a:lnTo>
                  <a:lnTo>
                    <a:pt x="257197" y="3625"/>
                  </a:lnTo>
                  <a:lnTo>
                    <a:pt x="253084" y="1915"/>
                  </a:lnTo>
                  <a:lnTo>
                    <a:pt x="249144" y="0"/>
                  </a:lnTo>
                  <a:close/>
                </a:path>
                <a:path w="316229" h="242570">
                  <a:moveTo>
                    <a:pt x="290275" y="57010"/>
                  </a:moveTo>
                  <a:lnTo>
                    <a:pt x="256164" y="75148"/>
                  </a:lnTo>
                  <a:lnTo>
                    <a:pt x="281484" y="75148"/>
                  </a:lnTo>
                  <a:lnTo>
                    <a:pt x="295856" y="67506"/>
                  </a:lnTo>
                  <a:lnTo>
                    <a:pt x="290275" y="57010"/>
                  </a:lnTo>
                  <a:close/>
                </a:path>
              </a:pathLst>
            </a:custGeom>
            <a:solidFill>
              <a:srgbClr val="FFFFFF"/>
            </a:solidFill>
          </p:spPr>
          <p:txBody>
            <a:bodyPr wrap="square" lIns="0" tIns="0" rIns="0" bIns="0" rtlCol="0"/>
            <a:lstStyle/>
            <a:p>
              <a:endParaRPr>
                <a:cs typeface="+mn-ea"/>
                <a:sym typeface="+mn-lt"/>
              </a:endParaRPr>
            </a:p>
          </p:txBody>
        </p:sp>
        <p:sp>
          <p:nvSpPr>
            <p:cNvPr id="66" name="object 23">
              <a:extLst>
                <a:ext uri="{FF2B5EF4-FFF2-40B4-BE49-F238E27FC236}">
                  <a16:creationId xmlns:a16="http://schemas.microsoft.com/office/drawing/2014/main" id="{BF6154BF-76C3-46A7-AD83-8C6BDDAA640F}"/>
                </a:ext>
              </a:extLst>
            </p:cNvPr>
            <p:cNvSpPr/>
            <p:nvPr/>
          </p:nvSpPr>
          <p:spPr>
            <a:xfrm>
              <a:off x="3741668" y="4395149"/>
              <a:ext cx="267335" cy="313055"/>
            </a:xfrm>
            <a:custGeom>
              <a:avLst/>
              <a:gdLst/>
              <a:ahLst/>
              <a:cxnLst/>
              <a:rect l="l" t="t" r="r" b="b"/>
              <a:pathLst>
                <a:path w="267335" h="313054">
                  <a:moveTo>
                    <a:pt x="154284" y="280217"/>
                  </a:moveTo>
                  <a:lnTo>
                    <a:pt x="152988" y="289041"/>
                  </a:lnTo>
                  <a:lnTo>
                    <a:pt x="151824" y="297835"/>
                  </a:lnTo>
                  <a:lnTo>
                    <a:pt x="151078" y="304169"/>
                  </a:lnTo>
                  <a:lnTo>
                    <a:pt x="150464" y="310474"/>
                  </a:lnTo>
                  <a:lnTo>
                    <a:pt x="160996" y="312541"/>
                  </a:lnTo>
                  <a:lnTo>
                    <a:pt x="162140" y="305278"/>
                  </a:lnTo>
                  <a:lnTo>
                    <a:pt x="163475" y="297835"/>
                  </a:lnTo>
                  <a:lnTo>
                    <a:pt x="165003" y="290212"/>
                  </a:lnTo>
                  <a:lnTo>
                    <a:pt x="166721" y="282411"/>
                  </a:lnTo>
                  <a:lnTo>
                    <a:pt x="162909" y="281809"/>
                  </a:lnTo>
                  <a:lnTo>
                    <a:pt x="158762" y="281078"/>
                  </a:lnTo>
                  <a:lnTo>
                    <a:pt x="154284" y="280217"/>
                  </a:lnTo>
                  <a:close/>
                </a:path>
                <a:path w="267335" h="313054">
                  <a:moveTo>
                    <a:pt x="188497" y="262959"/>
                  </a:moveTo>
                  <a:lnTo>
                    <a:pt x="187659" y="270500"/>
                  </a:lnTo>
                  <a:lnTo>
                    <a:pt x="186903" y="278189"/>
                  </a:lnTo>
                  <a:lnTo>
                    <a:pt x="186191" y="286536"/>
                  </a:lnTo>
                  <a:lnTo>
                    <a:pt x="185635" y="294012"/>
                  </a:lnTo>
                  <a:lnTo>
                    <a:pt x="196529" y="295288"/>
                  </a:lnTo>
                  <a:lnTo>
                    <a:pt x="197340" y="288895"/>
                  </a:lnTo>
                  <a:lnTo>
                    <a:pt x="198451" y="281078"/>
                  </a:lnTo>
                  <a:lnTo>
                    <a:pt x="199591" y="273611"/>
                  </a:lnTo>
                  <a:lnTo>
                    <a:pt x="201032" y="264720"/>
                  </a:lnTo>
                  <a:lnTo>
                    <a:pt x="196321" y="264143"/>
                  </a:lnTo>
                  <a:lnTo>
                    <a:pt x="192143" y="263556"/>
                  </a:lnTo>
                  <a:lnTo>
                    <a:pt x="188497" y="262959"/>
                  </a:lnTo>
                  <a:close/>
                </a:path>
                <a:path w="267335" h="313054">
                  <a:moveTo>
                    <a:pt x="185072" y="186660"/>
                  </a:moveTo>
                  <a:lnTo>
                    <a:pt x="108046" y="240595"/>
                  </a:lnTo>
                  <a:lnTo>
                    <a:pt x="140214" y="286536"/>
                  </a:lnTo>
                  <a:lnTo>
                    <a:pt x="161362" y="271727"/>
                  </a:lnTo>
                  <a:lnTo>
                    <a:pt x="142496" y="271727"/>
                  </a:lnTo>
                  <a:lnTo>
                    <a:pt x="122741" y="243514"/>
                  </a:lnTo>
                  <a:lnTo>
                    <a:pt x="191278" y="195524"/>
                  </a:lnTo>
                  <a:lnTo>
                    <a:pt x="185072" y="186660"/>
                  </a:lnTo>
                  <a:close/>
                </a:path>
                <a:path w="267335" h="313054">
                  <a:moveTo>
                    <a:pt x="211033" y="223738"/>
                  </a:moveTo>
                  <a:lnTo>
                    <a:pt x="142496" y="271727"/>
                  </a:lnTo>
                  <a:lnTo>
                    <a:pt x="161362" y="271727"/>
                  </a:lnTo>
                  <a:lnTo>
                    <a:pt x="217239" y="232601"/>
                  </a:lnTo>
                  <a:lnTo>
                    <a:pt x="211033" y="223738"/>
                  </a:lnTo>
                  <a:close/>
                </a:path>
                <a:path w="267335" h="313054">
                  <a:moveTo>
                    <a:pt x="264716" y="226706"/>
                  </a:moveTo>
                  <a:lnTo>
                    <a:pt x="211439" y="246338"/>
                  </a:lnTo>
                  <a:lnTo>
                    <a:pt x="212247" y="249567"/>
                  </a:lnTo>
                  <a:lnTo>
                    <a:pt x="212949" y="253489"/>
                  </a:lnTo>
                  <a:lnTo>
                    <a:pt x="213072" y="254273"/>
                  </a:lnTo>
                  <a:lnTo>
                    <a:pt x="213747" y="259232"/>
                  </a:lnTo>
                  <a:lnTo>
                    <a:pt x="227581" y="253489"/>
                  </a:lnTo>
                  <a:lnTo>
                    <a:pt x="241090" y="248383"/>
                  </a:lnTo>
                  <a:lnTo>
                    <a:pt x="254274" y="243915"/>
                  </a:lnTo>
                  <a:lnTo>
                    <a:pt x="267133" y="240084"/>
                  </a:lnTo>
                  <a:lnTo>
                    <a:pt x="264716" y="226706"/>
                  </a:lnTo>
                  <a:close/>
                </a:path>
                <a:path w="267335" h="313054">
                  <a:moveTo>
                    <a:pt x="204788" y="163738"/>
                  </a:moveTo>
                  <a:lnTo>
                    <a:pt x="203998" y="173725"/>
                  </a:lnTo>
                  <a:lnTo>
                    <a:pt x="203270" y="184475"/>
                  </a:lnTo>
                  <a:lnTo>
                    <a:pt x="202626" y="195524"/>
                  </a:lnTo>
                  <a:lnTo>
                    <a:pt x="202060" y="206780"/>
                  </a:lnTo>
                  <a:lnTo>
                    <a:pt x="194958" y="209549"/>
                  </a:lnTo>
                  <a:lnTo>
                    <a:pt x="187238" y="213380"/>
                  </a:lnTo>
                  <a:lnTo>
                    <a:pt x="178897" y="218275"/>
                  </a:lnTo>
                  <a:lnTo>
                    <a:pt x="169938" y="224233"/>
                  </a:lnTo>
                  <a:lnTo>
                    <a:pt x="139697" y="245409"/>
                  </a:lnTo>
                  <a:lnTo>
                    <a:pt x="145902" y="254273"/>
                  </a:lnTo>
                  <a:lnTo>
                    <a:pt x="176380" y="232933"/>
                  </a:lnTo>
                  <a:lnTo>
                    <a:pt x="186933" y="226097"/>
                  </a:lnTo>
                  <a:lnTo>
                    <a:pt x="196651" y="220955"/>
                  </a:lnTo>
                  <a:lnTo>
                    <a:pt x="205533" y="217505"/>
                  </a:lnTo>
                  <a:lnTo>
                    <a:pt x="213579" y="215748"/>
                  </a:lnTo>
                  <a:lnTo>
                    <a:pt x="222670" y="215421"/>
                  </a:lnTo>
                  <a:lnTo>
                    <a:pt x="256846" y="215421"/>
                  </a:lnTo>
                  <a:lnTo>
                    <a:pt x="257850" y="212750"/>
                  </a:lnTo>
                  <a:lnTo>
                    <a:pt x="245586" y="207903"/>
                  </a:lnTo>
                  <a:lnTo>
                    <a:pt x="233930" y="204868"/>
                  </a:lnTo>
                  <a:lnTo>
                    <a:pt x="228180" y="204231"/>
                  </a:lnTo>
                  <a:lnTo>
                    <a:pt x="212446" y="204231"/>
                  </a:lnTo>
                  <a:lnTo>
                    <a:pt x="213411" y="193247"/>
                  </a:lnTo>
                  <a:lnTo>
                    <a:pt x="214448" y="183079"/>
                  </a:lnTo>
                  <a:lnTo>
                    <a:pt x="215600" y="173398"/>
                  </a:lnTo>
                  <a:lnTo>
                    <a:pt x="216733" y="165186"/>
                  </a:lnTo>
                  <a:lnTo>
                    <a:pt x="204788" y="163738"/>
                  </a:lnTo>
                  <a:close/>
                </a:path>
                <a:path w="267335" h="313054">
                  <a:moveTo>
                    <a:pt x="178776" y="162789"/>
                  </a:moveTo>
                  <a:lnTo>
                    <a:pt x="97881" y="219434"/>
                  </a:lnTo>
                  <a:lnTo>
                    <a:pt x="103825" y="227923"/>
                  </a:lnTo>
                  <a:lnTo>
                    <a:pt x="184720" y="171279"/>
                  </a:lnTo>
                  <a:lnTo>
                    <a:pt x="178776" y="162789"/>
                  </a:lnTo>
                  <a:close/>
                </a:path>
                <a:path w="267335" h="313054">
                  <a:moveTo>
                    <a:pt x="256846" y="215421"/>
                  </a:moveTo>
                  <a:lnTo>
                    <a:pt x="222670" y="215421"/>
                  </a:lnTo>
                  <a:lnTo>
                    <a:pt x="232471" y="216722"/>
                  </a:lnTo>
                  <a:lnTo>
                    <a:pt x="242981" y="219651"/>
                  </a:lnTo>
                  <a:lnTo>
                    <a:pt x="254200" y="224209"/>
                  </a:lnTo>
                  <a:lnTo>
                    <a:pt x="255275" y="220186"/>
                  </a:lnTo>
                  <a:lnTo>
                    <a:pt x="256491" y="216366"/>
                  </a:lnTo>
                  <a:lnTo>
                    <a:pt x="256846" y="215421"/>
                  </a:lnTo>
                  <a:close/>
                </a:path>
                <a:path w="267335" h="313054">
                  <a:moveTo>
                    <a:pt x="191175" y="130304"/>
                  </a:moveTo>
                  <a:lnTo>
                    <a:pt x="185017" y="130841"/>
                  </a:lnTo>
                  <a:lnTo>
                    <a:pt x="178288" y="134294"/>
                  </a:lnTo>
                  <a:lnTo>
                    <a:pt x="74468" y="206989"/>
                  </a:lnTo>
                  <a:lnTo>
                    <a:pt x="80675" y="215853"/>
                  </a:lnTo>
                  <a:lnTo>
                    <a:pt x="186719" y="141599"/>
                  </a:lnTo>
                  <a:lnTo>
                    <a:pt x="204310" y="141599"/>
                  </a:lnTo>
                  <a:lnTo>
                    <a:pt x="201776" y="137981"/>
                  </a:lnTo>
                  <a:lnTo>
                    <a:pt x="196761" y="132684"/>
                  </a:lnTo>
                  <a:lnTo>
                    <a:pt x="191175" y="130304"/>
                  </a:lnTo>
                  <a:close/>
                </a:path>
                <a:path w="267335" h="313054">
                  <a:moveTo>
                    <a:pt x="222884" y="203644"/>
                  </a:moveTo>
                  <a:lnTo>
                    <a:pt x="212446" y="204231"/>
                  </a:lnTo>
                  <a:lnTo>
                    <a:pt x="228180" y="204231"/>
                  </a:lnTo>
                  <a:lnTo>
                    <a:pt x="222884" y="203644"/>
                  </a:lnTo>
                  <a:close/>
                </a:path>
                <a:path w="267335" h="313054">
                  <a:moveTo>
                    <a:pt x="68789" y="151060"/>
                  </a:moveTo>
                  <a:lnTo>
                    <a:pt x="66981" y="158751"/>
                  </a:lnTo>
                  <a:lnTo>
                    <a:pt x="65256" y="166884"/>
                  </a:lnTo>
                  <a:lnTo>
                    <a:pt x="63613" y="175458"/>
                  </a:lnTo>
                  <a:lnTo>
                    <a:pt x="62053" y="184475"/>
                  </a:lnTo>
                  <a:lnTo>
                    <a:pt x="73144" y="187079"/>
                  </a:lnTo>
                  <a:lnTo>
                    <a:pt x="74927" y="178189"/>
                  </a:lnTo>
                  <a:lnTo>
                    <a:pt x="76867" y="169718"/>
                  </a:lnTo>
                  <a:lnTo>
                    <a:pt x="78964" y="161665"/>
                  </a:lnTo>
                  <a:lnTo>
                    <a:pt x="81219" y="154030"/>
                  </a:lnTo>
                  <a:lnTo>
                    <a:pt x="68789" y="151060"/>
                  </a:lnTo>
                  <a:close/>
                </a:path>
                <a:path w="267335" h="313054">
                  <a:moveTo>
                    <a:pt x="129493" y="96461"/>
                  </a:moveTo>
                  <a:lnTo>
                    <a:pt x="126503" y="99287"/>
                  </a:lnTo>
                  <a:lnTo>
                    <a:pt x="122788" y="102574"/>
                  </a:lnTo>
                  <a:lnTo>
                    <a:pt x="118612" y="106094"/>
                  </a:lnTo>
                  <a:lnTo>
                    <a:pt x="125514" y="107170"/>
                  </a:lnTo>
                  <a:lnTo>
                    <a:pt x="132013" y="108254"/>
                  </a:lnTo>
                  <a:lnTo>
                    <a:pt x="138109" y="109344"/>
                  </a:lnTo>
                  <a:lnTo>
                    <a:pt x="143802" y="110443"/>
                  </a:lnTo>
                  <a:lnTo>
                    <a:pt x="91490" y="147071"/>
                  </a:lnTo>
                  <a:lnTo>
                    <a:pt x="107749" y="170291"/>
                  </a:lnTo>
                  <a:lnTo>
                    <a:pt x="116238" y="164346"/>
                  </a:lnTo>
                  <a:lnTo>
                    <a:pt x="106361" y="150241"/>
                  </a:lnTo>
                  <a:lnTo>
                    <a:pt x="155897" y="115554"/>
                  </a:lnTo>
                  <a:lnTo>
                    <a:pt x="160793" y="114235"/>
                  </a:lnTo>
                  <a:lnTo>
                    <a:pt x="166096" y="114235"/>
                  </a:lnTo>
                  <a:lnTo>
                    <a:pt x="168969" y="102552"/>
                  </a:lnTo>
                  <a:lnTo>
                    <a:pt x="165421" y="102497"/>
                  </a:lnTo>
                  <a:lnTo>
                    <a:pt x="161467" y="102123"/>
                  </a:lnTo>
                  <a:lnTo>
                    <a:pt x="150090" y="100266"/>
                  </a:lnTo>
                  <a:lnTo>
                    <a:pt x="136282" y="97783"/>
                  </a:lnTo>
                  <a:lnTo>
                    <a:pt x="129493" y="96461"/>
                  </a:lnTo>
                  <a:close/>
                </a:path>
                <a:path w="267335" h="313054">
                  <a:moveTo>
                    <a:pt x="204310" y="141599"/>
                  </a:moveTo>
                  <a:lnTo>
                    <a:pt x="186719" y="141599"/>
                  </a:lnTo>
                  <a:lnTo>
                    <a:pt x="190656" y="142293"/>
                  </a:lnTo>
                  <a:lnTo>
                    <a:pt x="196457" y="150578"/>
                  </a:lnTo>
                  <a:lnTo>
                    <a:pt x="199271" y="155204"/>
                  </a:lnTo>
                  <a:lnTo>
                    <a:pt x="202342" y="160801"/>
                  </a:lnTo>
                  <a:lnTo>
                    <a:pt x="205468" y="157402"/>
                  </a:lnTo>
                  <a:lnTo>
                    <a:pt x="208437" y="154477"/>
                  </a:lnTo>
                  <a:lnTo>
                    <a:pt x="211246" y="152025"/>
                  </a:lnTo>
                  <a:lnTo>
                    <a:pt x="207660" y="146558"/>
                  </a:lnTo>
                  <a:lnTo>
                    <a:pt x="204310" y="141599"/>
                  </a:lnTo>
                  <a:close/>
                </a:path>
                <a:path w="267335" h="313054">
                  <a:moveTo>
                    <a:pt x="48947" y="101459"/>
                  </a:moveTo>
                  <a:lnTo>
                    <a:pt x="35739" y="101459"/>
                  </a:lnTo>
                  <a:lnTo>
                    <a:pt x="66857" y="145901"/>
                  </a:lnTo>
                  <a:lnTo>
                    <a:pt x="75721" y="139694"/>
                  </a:lnTo>
                  <a:lnTo>
                    <a:pt x="48947" y="101459"/>
                  </a:lnTo>
                  <a:close/>
                </a:path>
                <a:path w="267335" h="313054">
                  <a:moveTo>
                    <a:pt x="74938" y="77731"/>
                  </a:moveTo>
                  <a:lnTo>
                    <a:pt x="66448" y="83675"/>
                  </a:lnTo>
                  <a:lnTo>
                    <a:pt x="96169" y="126121"/>
                  </a:lnTo>
                  <a:lnTo>
                    <a:pt x="104658" y="120176"/>
                  </a:lnTo>
                  <a:lnTo>
                    <a:pt x="92334" y="102574"/>
                  </a:lnTo>
                  <a:lnTo>
                    <a:pt x="105348" y="93460"/>
                  </a:lnTo>
                  <a:lnTo>
                    <a:pt x="85952" y="93460"/>
                  </a:lnTo>
                  <a:lnTo>
                    <a:pt x="74938" y="77731"/>
                  </a:lnTo>
                  <a:close/>
                </a:path>
                <a:path w="267335" h="313054">
                  <a:moveTo>
                    <a:pt x="16979" y="55803"/>
                  </a:moveTo>
                  <a:lnTo>
                    <a:pt x="8115" y="62009"/>
                  </a:lnTo>
                  <a:lnTo>
                    <a:pt x="29095" y="91970"/>
                  </a:lnTo>
                  <a:lnTo>
                    <a:pt x="23849" y="95700"/>
                  </a:lnTo>
                  <a:lnTo>
                    <a:pt x="18009" y="99779"/>
                  </a:lnTo>
                  <a:lnTo>
                    <a:pt x="13945" y="102574"/>
                  </a:lnTo>
                  <a:lnTo>
                    <a:pt x="4540" y="108981"/>
                  </a:lnTo>
                  <a:lnTo>
                    <a:pt x="11356" y="118714"/>
                  </a:lnTo>
                  <a:lnTo>
                    <a:pt x="35739" y="101459"/>
                  </a:lnTo>
                  <a:lnTo>
                    <a:pt x="48947" y="101459"/>
                  </a:lnTo>
                  <a:lnTo>
                    <a:pt x="44430" y="95008"/>
                  </a:lnTo>
                  <a:lnTo>
                    <a:pt x="56351" y="85581"/>
                  </a:lnTo>
                  <a:lnTo>
                    <a:pt x="37830" y="85581"/>
                  </a:lnTo>
                  <a:lnTo>
                    <a:pt x="16979" y="55803"/>
                  </a:lnTo>
                  <a:close/>
                </a:path>
                <a:path w="267335" h="313054">
                  <a:moveTo>
                    <a:pt x="166096" y="114235"/>
                  </a:moveTo>
                  <a:lnTo>
                    <a:pt x="160793" y="114235"/>
                  </a:lnTo>
                  <a:lnTo>
                    <a:pt x="165947" y="114843"/>
                  </a:lnTo>
                  <a:lnTo>
                    <a:pt x="166096" y="114235"/>
                  </a:lnTo>
                  <a:close/>
                </a:path>
                <a:path w="267335" h="313054">
                  <a:moveTo>
                    <a:pt x="1888" y="72694"/>
                  </a:moveTo>
                  <a:lnTo>
                    <a:pt x="894" y="79040"/>
                  </a:lnTo>
                  <a:lnTo>
                    <a:pt x="264" y="87114"/>
                  </a:lnTo>
                  <a:lnTo>
                    <a:pt x="0" y="96916"/>
                  </a:lnTo>
                  <a:lnTo>
                    <a:pt x="9778" y="98426"/>
                  </a:lnTo>
                  <a:lnTo>
                    <a:pt x="10520" y="90338"/>
                  </a:lnTo>
                  <a:lnTo>
                    <a:pt x="11730" y="82402"/>
                  </a:lnTo>
                  <a:lnTo>
                    <a:pt x="13409" y="74618"/>
                  </a:lnTo>
                  <a:lnTo>
                    <a:pt x="1888" y="72694"/>
                  </a:lnTo>
                  <a:close/>
                </a:path>
                <a:path w="267335" h="313054">
                  <a:moveTo>
                    <a:pt x="114797" y="44053"/>
                  </a:moveTo>
                  <a:lnTo>
                    <a:pt x="111716" y="46211"/>
                  </a:lnTo>
                  <a:lnTo>
                    <a:pt x="108497" y="48345"/>
                  </a:lnTo>
                  <a:lnTo>
                    <a:pt x="105139" y="50453"/>
                  </a:lnTo>
                  <a:lnTo>
                    <a:pt x="111211" y="56422"/>
                  </a:lnTo>
                  <a:lnTo>
                    <a:pt x="117010" y="62219"/>
                  </a:lnTo>
                  <a:lnTo>
                    <a:pt x="122535" y="67844"/>
                  </a:lnTo>
                  <a:lnTo>
                    <a:pt x="85952" y="93460"/>
                  </a:lnTo>
                  <a:lnTo>
                    <a:pt x="105348" y="93460"/>
                  </a:lnTo>
                  <a:lnTo>
                    <a:pt x="130328" y="75968"/>
                  </a:lnTo>
                  <a:lnTo>
                    <a:pt x="146153" y="75968"/>
                  </a:lnTo>
                  <a:lnTo>
                    <a:pt x="136247" y="65993"/>
                  </a:lnTo>
                  <a:lnTo>
                    <a:pt x="114797" y="44053"/>
                  </a:lnTo>
                  <a:close/>
                </a:path>
                <a:path w="267335" h="313054">
                  <a:moveTo>
                    <a:pt x="146153" y="75968"/>
                  </a:moveTo>
                  <a:lnTo>
                    <a:pt x="130328" y="75968"/>
                  </a:lnTo>
                  <a:lnTo>
                    <a:pt x="136110" y="81959"/>
                  </a:lnTo>
                  <a:lnTo>
                    <a:pt x="141569" y="87750"/>
                  </a:lnTo>
                  <a:lnTo>
                    <a:pt x="146705" y="93339"/>
                  </a:lnTo>
                  <a:lnTo>
                    <a:pt x="154485" y="84258"/>
                  </a:lnTo>
                  <a:lnTo>
                    <a:pt x="146153" y="75968"/>
                  </a:lnTo>
                  <a:close/>
                </a:path>
                <a:path w="267335" h="313054">
                  <a:moveTo>
                    <a:pt x="114804" y="12820"/>
                  </a:moveTo>
                  <a:lnTo>
                    <a:pt x="100929" y="12820"/>
                  </a:lnTo>
                  <a:lnTo>
                    <a:pt x="103084" y="15899"/>
                  </a:lnTo>
                  <a:lnTo>
                    <a:pt x="102445" y="19483"/>
                  </a:lnTo>
                  <a:lnTo>
                    <a:pt x="78714" y="51770"/>
                  </a:lnTo>
                  <a:lnTo>
                    <a:pt x="37830" y="85581"/>
                  </a:lnTo>
                  <a:lnTo>
                    <a:pt x="56351" y="85581"/>
                  </a:lnTo>
                  <a:lnTo>
                    <a:pt x="90219" y="56272"/>
                  </a:lnTo>
                  <a:lnTo>
                    <a:pt x="114827" y="17802"/>
                  </a:lnTo>
                  <a:lnTo>
                    <a:pt x="114804" y="12820"/>
                  </a:lnTo>
                  <a:close/>
                </a:path>
                <a:path w="267335" h="313054">
                  <a:moveTo>
                    <a:pt x="101941" y="0"/>
                  </a:moveTo>
                  <a:lnTo>
                    <a:pt x="89695" y="5535"/>
                  </a:lnTo>
                  <a:lnTo>
                    <a:pt x="84344" y="8158"/>
                  </a:lnTo>
                  <a:lnTo>
                    <a:pt x="78160" y="11341"/>
                  </a:lnTo>
                  <a:lnTo>
                    <a:pt x="71145" y="15085"/>
                  </a:lnTo>
                  <a:lnTo>
                    <a:pt x="72228" y="18188"/>
                  </a:lnTo>
                  <a:lnTo>
                    <a:pt x="73298" y="21967"/>
                  </a:lnTo>
                  <a:lnTo>
                    <a:pt x="74357" y="26417"/>
                  </a:lnTo>
                  <a:lnTo>
                    <a:pt x="82590" y="21254"/>
                  </a:lnTo>
                  <a:lnTo>
                    <a:pt x="89466" y="17345"/>
                  </a:lnTo>
                  <a:lnTo>
                    <a:pt x="94982" y="14690"/>
                  </a:lnTo>
                  <a:lnTo>
                    <a:pt x="98625" y="12984"/>
                  </a:lnTo>
                  <a:lnTo>
                    <a:pt x="100929" y="12820"/>
                  </a:lnTo>
                  <a:lnTo>
                    <a:pt x="114804" y="12820"/>
                  </a:lnTo>
                  <a:lnTo>
                    <a:pt x="114796" y="11103"/>
                  </a:lnTo>
                  <a:lnTo>
                    <a:pt x="107740" y="1026"/>
                  </a:lnTo>
                  <a:lnTo>
                    <a:pt x="101941" y="0"/>
                  </a:lnTo>
                  <a:close/>
                </a:path>
              </a:pathLst>
            </a:custGeom>
            <a:solidFill>
              <a:srgbClr val="FFFFFF"/>
            </a:solidFill>
          </p:spPr>
          <p:txBody>
            <a:bodyPr wrap="square" lIns="0" tIns="0" rIns="0" bIns="0" rtlCol="0"/>
            <a:lstStyle/>
            <a:p>
              <a:endParaRPr>
                <a:cs typeface="+mn-ea"/>
                <a:sym typeface="+mn-lt"/>
              </a:endParaRPr>
            </a:p>
          </p:txBody>
        </p:sp>
        <p:sp>
          <p:nvSpPr>
            <p:cNvPr id="67" name="object 24">
              <a:extLst>
                <a:ext uri="{FF2B5EF4-FFF2-40B4-BE49-F238E27FC236}">
                  <a16:creationId xmlns:a16="http://schemas.microsoft.com/office/drawing/2014/main" id="{FDEF4371-A21F-4997-9FD5-9A2D62CAC2FB}"/>
                </a:ext>
              </a:extLst>
            </p:cNvPr>
            <p:cNvSpPr txBox="1"/>
            <p:nvPr/>
          </p:nvSpPr>
          <p:spPr>
            <a:xfrm>
              <a:off x="4087568" y="4073222"/>
              <a:ext cx="7499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Sprint2</a:t>
              </a:r>
              <a:endParaRPr sz="1800" dirty="0">
                <a:cs typeface="+mn-ea"/>
                <a:sym typeface="+mn-lt"/>
              </a:endParaRPr>
            </a:p>
          </p:txBody>
        </p:sp>
        <p:sp>
          <p:nvSpPr>
            <p:cNvPr id="68" name="object 25">
              <a:extLst>
                <a:ext uri="{FF2B5EF4-FFF2-40B4-BE49-F238E27FC236}">
                  <a16:creationId xmlns:a16="http://schemas.microsoft.com/office/drawing/2014/main" id="{EFEFA658-8C9C-459C-87DD-D7854D9A3BC1}"/>
                </a:ext>
              </a:extLst>
            </p:cNvPr>
            <p:cNvSpPr/>
            <p:nvPr/>
          </p:nvSpPr>
          <p:spPr>
            <a:xfrm>
              <a:off x="5621864" y="3200401"/>
              <a:ext cx="2082800" cy="2082800"/>
            </a:xfrm>
            <a:custGeom>
              <a:avLst/>
              <a:gdLst/>
              <a:ahLst/>
              <a:cxnLst/>
              <a:rect l="l" t="t" r="r" b="b"/>
              <a:pathLst>
                <a:path w="2082800" h="2082800">
                  <a:moveTo>
                    <a:pt x="0" y="0"/>
                  </a:moveTo>
                  <a:lnTo>
                    <a:pt x="2082798" y="0"/>
                  </a:lnTo>
                  <a:lnTo>
                    <a:pt x="2082798" y="2082800"/>
                  </a:lnTo>
                  <a:lnTo>
                    <a:pt x="0" y="2082800"/>
                  </a:lnTo>
                  <a:lnTo>
                    <a:pt x="0" y="0"/>
                  </a:lnTo>
                  <a:close/>
                </a:path>
              </a:pathLst>
            </a:custGeom>
            <a:solidFill>
              <a:srgbClr val="ECEBEB"/>
            </a:solidFill>
          </p:spPr>
          <p:txBody>
            <a:bodyPr wrap="square" lIns="0" tIns="0" rIns="0" bIns="0" rtlCol="0"/>
            <a:lstStyle/>
            <a:p>
              <a:endParaRPr>
                <a:cs typeface="+mn-ea"/>
                <a:sym typeface="+mn-lt"/>
              </a:endParaRPr>
            </a:p>
          </p:txBody>
        </p:sp>
        <p:sp>
          <p:nvSpPr>
            <p:cNvPr id="69" name="object 26">
              <a:extLst>
                <a:ext uri="{FF2B5EF4-FFF2-40B4-BE49-F238E27FC236}">
                  <a16:creationId xmlns:a16="http://schemas.microsoft.com/office/drawing/2014/main" id="{0452D594-B81D-4F55-A465-935812E00AB3}"/>
                </a:ext>
              </a:extLst>
            </p:cNvPr>
            <p:cNvSpPr/>
            <p:nvPr/>
          </p:nvSpPr>
          <p:spPr>
            <a:xfrm>
              <a:off x="6309358" y="4260272"/>
              <a:ext cx="1026621" cy="1072341"/>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70" name="object 27">
              <a:extLst>
                <a:ext uri="{FF2B5EF4-FFF2-40B4-BE49-F238E27FC236}">
                  <a16:creationId xmlns:a16="http://schemas.microsoft.com/office/drawing/2014/main" id="{2B0941F8-D5DC-4F3B-901E-B82EF7F88F57}"/>
                </a:ext>
              </a:extLst>
            </p:cNvPr>
            <p:cNvSpPr/>
            <p:nvPr/>
          </p:nvSpPr>
          <p:spPr>
            <a:xfrm>
              <a:off x="5548744" y="3923607"/>
              <a:ext cx="1093123" cy="1009996"/>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71" name="object 28">
              <a:extLst>
                <a:ext uri="{FF2B5EF4-FFF2-40B4-BE49-F238E27FC236}">
                  <a16:creationId xmlns:a16="http://schemas.microsoft.com/office/drawing/2014/main" id="{73159406-339A-460E-A134-79E35C2491B2}"/>
                </a:ext>
              </a:extLst>
            </p:cNvPr>
            <p:cNvSpPr/>
            <p:nvPr/>
          </p:nvSpPr>
          <p:spPr>
            <a:xfrm>
              <a:off x="5981006" y="3167149"/>
              <a:ext cx="1026621" cy="1072341"/>
            </a:xfrm>
            <a:prstGeom prst="rect">
              <a:avLst/>
            </a:prstGeom>
            <a:blipFill>
              <a:blip r:embed="rId6" cstate="print"/>
              <a:stretch>
                <a:fillRect/>
              </a:stretch>
            </a:blipFill>
          </p:spPr>
          <p:txBody>
            <a:bodyPr wrap="square" lIns="0" tIns="0" rIns="0" bIns="0" rtlCol="0"/>
            <a:lstStyle/>
            <a:p>
              <a:endParaRPr>
                <a:cs typeface="+mn-ea"/>
                <a:sym typeface="+mn-lt"/>
              </a:endParaRPr>
            </a:p>
          </p:txBody>
        </p:sp>
        <p:sp>
          <p:nvSpPr>
            <p:cNvPr id="72" name="object 29">
              <a:extLst>
                <a:ext uri="{FF2B5EF4-FFF2-40B4-BE49-F238E27FC236}">
                  <a16:creationId xmlns:a16="http://schemas.microsoft.com/office/drawing/2014/main" id="{0FF7C119-69C0-4429-AE55-1DC506D63210}"/>
                </a:ext>
              </a:extLst>
            </p:cNvPr>
            <p:cNvSpPr/>
            <p:nvPr/>
          </p:nvSpPr>
          <p:spPr>
            <a:xfrm>
              <a:off x="6670961" y="3586942"/>
              <a:ext cx="1093123" cy="1009996"/>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73" name="object 30">
              <a:extLst>
                <a:ext uri="{FF2B5EF4-FFF2-40B4-BE49-F238E27FC236}">
                  <a16:creationId xmlns:a16="http://schemas.microsoft.com/office/drawing/2014/main" id="{3A9FE68E-1AC3-4C71-A2A7-99A1901EED44}"/>
                </a:ext>
              </a:extLst>
            </p:cNvPr>
            <p:cNvSpPr/>
            <p:nvPr/>
          </p:nvSpPr>
          <p:spPr>
            <a:xfrm>
              <a:off x="6190933" y="3567671"/>
              <a:ext cx="280035" cy="262255"/>
            </a:xfrm>
            <a:custGeom>
              <a:avLst/>
              <a:gdLst/>
              <a:ahLst/>
              <a:cxnLst/>
              <a:rect l="l" t="t" r="r" b="b"/>
              <a:pathLst>
                <a:path w="280035" h="262254">
                  <a:moveTo>
                    <a:pt x="63815" y="182557"/>
                  </a:moveTo>
                  <a:lnTo>
                    <a:pt x="50424" y="182557"/>
                  </a:lnTo>
                  <a:lnTo>
                    <a:pt x="54495" y="191622"/>
                  </a:lnTo>
                  <a:lnTo>
                    <a:pt x="57386" y="200298"/>
                  </a:lnTo>
                  <a:lnTo>
                    <a:pt x="59098" y="208584"/>
                  </a:lnTo>
                  <a:lnTo>
                    <a:pt x="59630" y="216481"/>
                  </a:lnTo>
                  <a:lnTo>
                    <a:pt x="58303" y="226757"/>
                  </a:lnTo>
                  <a:lnTo>
                    <a:pt x="54961" y="236997"/>
                  </a:lnTo>
                  <a:lnTo>
                    <a:pt x="49604" y="247201"/>
                  </a:lnTo>
                  <a:lnTo>
                    <a:pt x="42232" y="257369"/>
                  </a:lnTo>
                  <a:lnTo>
                    <a:pt x="46540" y="258682"/>
                  </a:lnTo>
                  <a:lnTo>
                    <a:pt x="50659" y="260160"/>
                  </a:lnTo>
                  <a:lnTo>
                    <a:pt x="54588" y="261806"/>
                  </a:lnTo>
                  <a:lnTo>
                    <a:pt x="62314" y="250430"/>
                  </a:lnTo>
                  <a:lnTo>
                    <a:pt x="67812" y="239033"/>
                  </a:lnTo>
                  <a:lnTo>
                    <a:pt x="71083" y="227613"/>
                  </a:lnTo>
                  <a:lnTo>
                    <a:pt x="72097" y="216481"/>
                  </a:lnTo>
                  <a:lnTo>
                    <a:pt x="72105" y="215922"/>
                  </a:lnTo>
                  <a:lnTo>
                    <a:pt x="71379" y="207157"/>
                  </a:lnTo>
                  <a:lnTo>
                    <a:pt x="69262" y="197422"/>
                  </a:lnTo>
                  <a:lnTo>
                    <a:pt x="65866" y="187247"/>
                  </a:lnTo>
                  <a:lnTo>
                    <a:pt x="63815" y="182557"/>
                  </a:lnTo>
                  <a:close/>
                </a:path>
                <a:path w="280035" h="262254">
                  <a:moveTo>
                    <a:pt x="113999" y="153623"/>
                  </a:moveTo>
                  <a:lnTo>
                    <a:pt x="100540" y="153623"/>
                  </a:lnTo>
                  <a:lnTo>
                    <a:pt x="105323" y="162575"/>
                  </a:lnTo>
                  <a:lnTo>
                    <a:pt x="109735" y="171036"/>
                  </a:lnTo>
                  <a:lnTo>
                    <a:pt x="113777" y="179005"/>
                  </a:lnTo>
                  <a:lnTo>
                    <a:pt x="117449" y="186481"/>
                  </a:lnTo>
                  <a:lnTo>
                    <a:pt x="119772" y="193442"/>
                  </a:lnTo>
                  <a:lnTo>
                    <a:pt x="119851" y="200298"/>
                  </a:lnTo>
                  <a:lnTo>
                    <a:pt x="117219" y="205517"/>
                  </a:lnTo>
                  <a:lnTo>
                    <a:pt x="89119" y="220927"/>
                  </a:lnTo>
                  <a:lnTo>
                    <a:pt x="91935" y="224228"/>
                  </a:lnTo>
                  <a:lnTo>
                    <a:pt x="94703" y="227613"/>
                  </a:lnTo>
                  <a:lnTo>
                    <a:pt x="97238" y="230846"/>
                  </a:lnTo>
                  <a:lnTo>
                    <a:pt x="105237" y="226932"/>
                  </a:lnTo>
                  <a:lnTo>
                    <a:pt x="132480" y="193442"/>
                  </a:lnTo>
                  <a:lnTo>
                    <a:pt x="128395" y="181752"/>
                  </a:lnTo>
                  <a:lnTo>
                    <a:pt x="122934" y="170898"/>
                  </a:lnTo>
                  <a:lnTo>
                    <a:pt x="117318" y="159961"/>
                  </a:lnTo>
                  <a:lnTo>
                    <a:pt x="113999" y="153623"/>
                  </a:lnTo>
                  <a:close/>
                </a:path>
                <a:path w="280035" h="262254">
                  <a:moveTo>
                    <a:pt x="27957" y="115296"/>
                  </a:moveTo>
                  <a:lnTo>
                    <a:pt x="16113" y="115434"/>
                  </a:lnTo>
                  <a:lnTo>
                    <a:pt x="15023" y="136556"/>
                  </a:lnTo>
                  <a:lnTo>
                    <a:pt x="11974" y="156534"/>
                  </a:lnTo>
                  <a:lnTo>
                    <a:pt x="6966" y="175369"/>
                  </a:lnTo>
                  <a:lnTo>
                    <a:pt x="0" y="193060"/>
                  </a:lnTo>
                  <a:lnTo>
                    <a:pt x="4997" y="194372"/>
                  </a:lnTo>
                  <a:lnTo>
                    <a:pt x="9159" y="195826"/>
                  </a:lnTo>
                  <a:lnTo>
                    <a:pt x="12485" y="197422"/>
                  </a:lnTo>
                  <a:lnTo>
                    <a:pt x="19293" y="178568"/>
                  </a:lnTo>
                  <a:lnTo>
                    <a:pt x="24141" y="158595"/>
                  </a:lnTo>
                  <a:lnTo>
                    <a:pt x="26983" y="137841"/>
                  </a:lnTo>
                  <a:lnTo>
                    <a:pt x="27099" y="135817"/>
                  </a:lnTo>
                  <a:lnTo>
                    <a:pt x="27957" y="115296"/>
                  </a:lnTo>
                  <a:close/>
                </a:path>
                <a:path w="280035" h="262254">
                  <a:moveTo>
                    <a:pt x="105623" y="137841"/>
                  </a:moveTo>
                  <a:lnTo>
                    <a:pt x="20049" y="187247"/>
                  </a:lnTo>
                  <a:lnTo>
                    <a:pt x="25612" y="196883"/>
                  </a:lnTo>
                  <a:lnTo>
                    <a:pt x="50424" y="182557"/>
                  </a:lnTo>
                  <a:lnTo>
                    <a:pt x="63815" y="182557"/>
                  </a:lnTo>
                  <a:lnTo>
                    <a:pt x="61114" y="176385"/>
                  </a:lnTo>
                  <a:lnTo>
                    <a:pt x="100540" y="153623"/>
                  </a:lnTo>
                  <a:lnTo>
                    <a:pt x="113999" y="153623"/>
                  </a:lnTo>
                  <a:lnTo>
                    <a:pt x="111548" y="148942"/>
                  </a:lnTo>
                  <a:lnTo>
                    <a:pt x="105623" y="137841"/>
                  </a:lnTo>
                  <a:close/>
                </a:path>
                <a:path w="280035" h="262254">
                  <a:moveTo>
                    <a:pt x="170107" y="112181"/>
                  </a:moveTo>
                  <a:lnTo>
                    <a:pt x="157613" y="112181"/>
                  </a:lnTo>
                  <a:lnTo>
                    <a:pt x="195808" y="178337"/>
                  </a:lnTo>
                  <a:lnTo>
                    <a:pt x="205178" y="172927"/>
                  </a:lnTo>
                  <a:lnTo>
                    <a:pt x="170107" y="112181"/>
                  </a:lnTo>
                  <a:close/>
                </a:path>
                <a:path w="280035" h="262254">
                  <a:moveTo>
                    <a:pt x="224585" y="0"/>
                  </a:moveTo>
                  <a:lnTo>
                    <a:pt x="209916" y="11445"/>
                  </a:lnTo>
                  <a:lnTo>
                    <a:pt x="194922" y="22325"/>
                  </a:lnTo>
                  <a:lnTo>
                    <a:pt x="179601" y="32642"/>
                  </a:lnTo>
                  <a:lnTo>
                    <a:pt x="163955" y="42395"/>
                  </a:lnTo>
                  <a:lnTo>
                    <a:pt x="194014" y="94458"/>
                  </a:lnTo>
                  <a:lnTo>
                    <a:pt x="202882" y="112429"/>
                  </a:lnTo>
                  <a:lnTo>
                    <a:pt x="208233" y="129525"/>
                  </a:lnTo>
                  <a:lnTo>
                    <a:pt x="210064" y="145746"/>
                  </a:lnTo>
                  <a:lnTo>
                    <a:pt x="208377" y="161093"/>
                  </a:lnTo>
                  <a:lnTo>
                    <a:pt x="212147" y="162262"/>
                  </a:lnTo>
                  <a:lnTo>
                    <a:pt x="215974" y="163733"/>
                  </a:lnTo>
                  <a:lnTo>
                    <a:pt x="219861" y="165506"/>
                  </a:lnTo>
                  <a:lnTo>
                    <a:pt x="222024" y="147621"/>
                  </a:lnTo>
                  <a:lnTo>
                    <a:pt x="220117" y="128866"/>
                  </a:lnTo>
                  <a:lnTo>
                    <a:pt x="214139" y="109242"/>
                  </a:lnTo>
                  <a:lnTo>
                    <a:pt x="204091" y="88747"/>
                  </a:lnTo>
                  <a:lnTo>
                    <a:pt x="201265" y="83854"/>
                  </a:lnTo>
                  <a:lnTo>
                    <a:pt x="217497" y="74482"/>
                  </a:lnTo>
                  <a:lnTo>
                    <a:pt x="195855" y="74482"/>
                  </a:lnTo>
                  <a:lnTo>
                    <a:pt x="179167" y="45579"/>
                  </a:lnTo>
                  <a:lnTo>
                    <a:pt x="193562" y="36211"/>
                  </a:lnTo>
                  <a:lnTo>
                    <a:pt x="207412" y="26719"/>
                  </a:lnTo>
                  <a:lnTo>
                    <a:pt x="220717" y="17102"/>
                  </a:lnTo>
                  <a:lnTo>
                    <a:pt x="233476" y="7360"/>
                  </a:lnTo>
                  <a:lnTo>
                    <a:pt x="224585" y="0"/>
                  </a:lnTo>
                  <a:close/>
                </a:path>
                <a:path w="280035" h="262254">
                  <a:moveTo>
                    <a:pt x="156038" y="87814"/>
                  </a:moveTo>
                  <a:lnTo>
                    <a:pt x="143201" y="87814"/>
                  </a:lnTo>
                  <a:lnTo>
                    <a:pt x="146529" y="102400"/>
                  </a:lnTo>
                  <a:lnTo>
                    <a:pt x="148603" y="116708"/>
                  </a:lnTo>
                  <a:lnTo>
                    <a:pt x="149232" y="127499"/>
                  </a:lnTo>
                  <a:lnTo>
                    <a:pt x="149316" y="134033"/>
                  </a:lnTo>
                  <a:lnTo>
                    <a:pt x="148984" y="144482"/>
                  </a:lnTo>
                  <a:lnTo>
                    <a:pt x="153675" y="148038"/>
                  </a:lnTo>
                  <a:lnTo>
                    <a:pt x="157413" y="151042"/>
                  </a:lnTo>
                  <a:lnTo>
                    <a:pt x="160202" y="153492"/>
                  </a:lnTo>
                  <a:lnTo>
                    <a:pt x="160781" y="144062"/>
                  </a:lnTo>
                  <a:lnTo>
                    <a:pt x="160542" y="134033"/>
                  </a:lnTo>
                  <a:lnTo>
                    <a:pt x="159486" y="123406"/>
                  </a:lnTo>
                  <a:lnTo>
                    <a:pt x="157613" y="112181"/>
                  </a:lnTo>
                  <a:lnTo>
                    <a:pt x="170107" y="112181"/>
                  </a:lnTo>
                  <a:lnTo>
                    <a:pt x="163831" y="101311"/>
                  </a:lnTo>
                  <a:lnTo>
                    <a:pt x="190815" y="101311"/>
                  </a:lnTo>
                  <a:lnTo>
                    <a:pt x="188031" y="99965"/>
                  </a:lnTo>
                  <a:lnTo>
                    <a:pt x="180982" y="96930"/>
                  </a:lnTo>
                  <a:lnTo>
                    <a:pt x="161301" y="96930"/>
                  </a:lnTo>
                  <a:lnTo>
                    <a:pt x="156038" y="87814"/>
                  </a:lnTo>
                  <a:close/>
                </a:path>
                <a:path w="280035" h="262254">
                  <a:moveTo>
                    <a:pt x="243280" y="67318"/>
                  </a:moveTo>
                  <a:lnTo>
                    <a:pt x="229906" y="67318"/>
                  </a:lnTo>
                  <a:lnTo>
                    <a:pt x="269454" y="135817"/>
                  </a:lnTo>
                  <a:lnTo>
                    <a:pt x="279485" y="130026"/>
                  </a:lnTo>
                  <a:lnTo>
                    <a:pt x="243280" y="67318"/>
                  </a:lnTo>
                  <a:close/>
                </a:path>
                <a:path w="280035" h="262254">
                  <a:moveTo>
                    <a:pt x="49517" y="93508"/>
                  </a:moveTo>
                  <a:lnTo>
                    <a:pt x="81603" y="123949"/>
                  </a:lnTo>
                  <a:lnTo>
                    <a:pt x="126122" y="130933"/>
                  </a:lnTo>
                  <a:lnTo>
                    <a:pt x="126431" y="127499"/>
                  </a:lnTo>
                  <a:lnTo>
                    <a:pt x="127374" y="122685"/>
                  </a:lnTo>
                  <a:lnTo>
                    <a:pt x="128955" y="116495"/>
                  </a:lnTo>
                  <a:lnTo>
                    <a:pt x="106976" y="116318"/>
                  </a:lnTo>
                  <a:lnTo>
                    <a:pt x="86410" y="112428"/>
                  </a:lnTo>
                  <a:lnTo>
                    <a:pt x="67257" y="104825"/>
                  </a:lnTo>
                  <a:lnTo>
                    <a:pt x="49517" y="93508"/>
                  </a:lnTo>
                  <a:close/>
                </a:path>
                <a:path w="280035" h="262254">
                  <a:moveTo>
                    <a:pt x="190815" y="101311"/>
                  </a:moveTo>
                  <a:lnTo>
                    <a:pt x="163831" y="101311"/>
                  </a:lnTo>
                  <a:lnTo>
                    <a:pt x="170537" y="104259"/>
                  </a:lnTo>
                  <a:lnTo>
                    <a:pt x="176978" y="107231"/>
                  </a:lnTo>
                  <a:lnTo>
                    <a:pt x="183155" y="110226"/>
                  </a:lnTo>
                  <a:lnTo>
                    <a:pt x="189067" y="113245"/>
                  </a:lnTo>
                  <a:lnTo>
                    <a:pt x="193662" y="102688"/>
                  </a:lnTo>
                  <a:lnTo>
                    <a:pt x="190815" y="101311"/>
                  </a:lnTo>
                  <a:close/>
                </a:path>
                <a:path w="280035" h="262254">
                  <a:moveTo>
                    <a:pt x="132864" y="47675"/>
                  </a:moveTo>
                  <a:lnTo>
                    <a:pt x="123494" y="53086"/>
                  </a:lnTo>
                  <a:lnTo>
                    <a:pt x="138277" y="78690"/>
                  </a:lnTo>
                  <a:lnTo>
                    <a:pt x="119667" y="89434"/>
                  </a:lnTo>
                  <a:lnTo>
                    <a:pt x="124848" y="98409"/>
                  </a:lnTo>
                  <a:lnTo>
                    <a:pt x="143201" y="87814"/>
                  </a:lnTo>
                  <a:lnTo>
                    <a:pt x="156038" y="87814"/>
                  </a:lnTo>
                  <a:lnTo>
                    <a:pt x="152829" y="82255"/>
                  </a:lnTo>
                  <a:lnTo>
                    <a:pt x="168375" y="73280"/>
                  </a:lnTo>
                  <a:lnTo>
                    <a:pt x="147647" y="73280"/>
                  </a:lnTo>
                  <a:lnTo>
                    <a:pt x="132864" y="47675"/>
                  </a:lnTo>
                  <a:close/>
                </a:path>
                <a:path w="280035" h="262254">
                  <a:moveTo>
                    <a:pt x="163902" y="90424"/>
                  </a:moveTo>
                  <a:lnTo>
                    <a:pt x="161301" y="96930"/>
                  </a:lnTo>
                  <a:lnTo>
                    <a:pt x="180982" y="96930"/>
                  </a:lnTo>
                  <a:lnTo>
                    <a:pt x="173151" y="93833"/>
                  </a:lnTo>
                  <a:lnTo>
                    <a:pt x="163902" y="90424"/>
                  </a:lnTo>
                  <a:close/>
                </a:path>
                <a:path w="280035" h="262254">
                  <a:moveTo>
                    <a:pt x="258812" y="38135"/>
                  </a:moveTo>
                  <a:lnTo>
                    <a:pt x="195855" y="74482"/>
                  </a:lnTo>
                  <a:lnTo>
                    <a:pt x="217497" y="74482"/>
                  </a:lnTo>
                  <a:lnTo>
                    <a:pt x="229906" y="67318"/>
                  </a:lnTo>
                  <a:lnTo>
                    <a:pt x="243280" y="67318"/>
                  </a:lnTo>
                  <a:lnTo>
                    <a:pt x="239937" y="61527"/>
                  </a:lnTo>
                  <a:lnTo>
                    <a:pt x="264222" y="47506"/>
                  </a:lnTo>
                  <a:lnTo>
                    <a:pt x="258812" y="38135"/>
                  </a:lnTo>
                  <a:close/>
                </a:path>
                <a:path w="280035" h="262254">
                  <a:moveTo>
                    <a:pt x="165465" y="62993"/>
                  </a:moveTo>
                  <a:lnTo>
                    <a:pt x="147647" y="73280"/>
                  </a:lnTo>
                  <a:lnTo>
                    <a:pt x="168375" y="73280"/>
                  </a:lnTo>
                  <a:lnTo>
                    <a:pt x="170647" y="71968"/>
                  </a:lnTo>
                  <a:lnTo>
                    <a:pt x="165465" y="62993"/>
                  </a:lnTo>
                  <a:close/>
                </a:path>
              </a:pathLst>
            </a:custGeom>
            <a:solidFill>
              <a:srgbClr val="FFFFFF"/>
            </a:solidFill>
          </p:spPr>
          <p:txBody>
            <a:bodyPr wrap="square" lIns="0" tIns="0" rIns="0" bIns="0" rtlCol="0"/>
            <a:lstStyle/>
            <a:p>
              <a:endParaRPr>
                <a:cs typeface="+mn-ea"/>
                <a:sym typeface="+mn-lt"/>
              </a:endParaRPr>
            </a:p>
          </p:txBody>
        </p:sp>
        <p:sp>
          <p:nvSpPr>
            <p:cNvPr id="74" name="object 31">
              <a:extLst>
                <a:ext uri="{FF2B5EF4-FFF2-40B4-BE49-F238E27FC236}">
                  <a16:creationId xmlns:a16="http://schemas.microsoft.com/office/drawing/2014/main" id="{5EB109A6-78DD-4DB4-BD18-C88F38CB9127}"/>
                </a:ext>
              </a:extLst>
            </p:cNvPr>
            <p:cNvSpPr/>
            <p:nvPr/>
          </p:nvSpPr>
          <p:spPr>
            <a:xfrm>
              <a:off x="7098145" y="3793818"/>
              <a:ext cx="246379" cy="276860"/>
            </a:xfrm>
            <a:custGeom>
              <a:avLst/>
              <a:gdLst/>
              <a:ahLst/>
              <a:cxnLst/>
              <a:rect l="l" t="t" r="r" b="b"/>
              <a:pathLst>
                <a:path w="246379" h="276860">
                  <a:moveTo>
                    <a:pt x="171893" y="176373"/>
                  </a:moveTo>
                  <a:lnTo>
                    <a:pt x="163029" y="182579"/>
                  </a:lnTo>
                  <a:lnTo>
                    <a:pt x="187855" y="218033"/>
                  </a:lnTo>
                  <a:lnTo>
                    <a:pt x="119068" y="266198"/>
                  </a:lnTo>
                  <a:lnTo>
                    <a:pt x="126324" y="276560"/>
                  </a:lnTo>
                  <a:lnTo>
                    <a:pt x="195111" y="228395"/>
                  </a:lnTo>
                  <a:lnTo>
                    <a:pt x="208319" y="228395"/>
                  </a:lnTo>
                  <a:lnTo>
                    <a:pt x="203973" y="222189"/>
                  </a:lnTo>
                  <a:lnTo>
                    <a:pt x="218771" y="211827"/>
                  </a:lnTo>
                  <a:lnTo>
                    <a:pt x="196717" y="211827"/>
                  </a:lnTo>
                  <a:lnTo>
                    <a:pt x="171893" y="176373"/>
                  </a:lnTo>
                  <a:close/>
                </a:path>
                <a:path w="246379" h="276860">
                  <a:moveTo>
                    <a:pt x="208319" y="228395"/>
                  </a:moveTo>
                  <a:lnTo>
                    <a:pt x="195111" y="228395"/>
                  </a:lnTo>
                  <a:lnTo>
                    <a:pt x="220198" y="264224"/>
                  </a:lnTo>
                  <a:lnTo>
                    <a:pt x="229061" y="258018"/>
                  </a:lnTo>
                  <a:lnTo>
                    <a:pt x="208319" y="228395"/>
                  </a:lnTo>
                  <a:close/>
                </a:path>
                <a:path w="246379" h="276860">
                  <a:moveTo>
                    <a:pt x="86230" y="197844"/>
                  </a:moveTo>
                  <a:lnTo>
                    <a:pt x="82119" y="209443"/>
                  </a:lnTo>
                  <a:lnTo>
                    <a:pt x="91556" y="212892"/>
                  </a:lnTo>
                  <a:lnTo>
                    <a:pt x="101986" y="216914"/>
                  </a:lnTo>
                  <a:lnTo>
                    <a:pt x="113408" y="221509"/>
                  </a:lnTo>
                  <a:lnTo>
                    <a:pt x="125823" y="226678"/>
                  </a:lnTo>
                  <a:lnTo>
                    <a:pt x="128440" y="224362"/>
                  </a:lnTo>
                  <a:lnTo>
                    <a:pt x="131894" y="221509"/>
                  </a:lnTo>
                  <a:lnTo>
                    <a:pt x="135832" y="218399"/>
                  </a:lnTo>
                  <a:lnTo>
                    <a:pt x="119626" y="211797"/>
                  </a:lnTo>
                  <a:lnTo>
                    <a:pt x="104957" y="205567"/>
                  </a:lnTo>
                  <a:lnTo>
                    <a:pt x="114389" y="198963"/>
                  </a:lnTo>
                  <a:lnTo>
                    <a:pt x="90653" y="198963"/>
                  </a:lnTo>
                  <a:lnTo>
                    <a:pt x="86230" y="197844"/>
                  </a:lnTo>
                  <a:close/>
                </a:path>
                <a:path w="246379" h="276860">
                  <a:moveTo>
                    <a:pt x="238664" y="182457"/>
                  </a:moveTo>
                  <a:lnTo>
                    <a:pt x="196717" y="211827"/>
                  </a:lnTo>
                  <a:lnTo>
                    <a:pt x="218771" y="211827"/>
                  </a:lnTo>
                  <a:lnTo>
                    <a:pt x="245920" y="192817"/>
                  </a:lnTo>
                  <a:lnTo>
                    <a:pt x="238664" y="182457"/>
                  </a:lnTo>
                  <a:close/>
                </a:path>
                <a:path w="246379" h="276860">
                  <a:moveTo>
                    <a:pt x="145369" y="136899"/>
                  </a:moveTo>
                  <a:lnTo>
                    <a:pt x="136505" y="143104"/>
                  </a:lnTo>
                  <a:lnTo>
                    <a:pt x="148656" y="160458"/>
                  </a:lnTo>
                  <a:lnTo>
                    <a:pt x="95346" y="197785"/>
                  </a:lnTo>
                  <a:lnTo>
                    <a:pt x="90653" y="198963"/>
                  </a:lnTo>
                  <a:lnTo>
                    <a:pt x="114389" y="198963"/>
                  </a:lnTo>
                  <a:lnTo>
                    <a:pt x="164338" y="163988"/>
                  </a:lnTo>
                  <a:lnTo>
                    <a:pt x="145369" y="136899"/>
                  </a:lnTo>
                  <a:close/>
                </a:path>
                <a:path w="246379" h="276860">
                  <a:moveTo>
                    <a:pt x="7002" y="89413"/>
                  </a:moveTo>
                  <a:lnTo>
                    <a:pt x="5650" y="93508"/>
                  </a:lnTo>
                  <a:lnTo>
                    <a:pt x="3887" y="98574"/>
                  </a:lnTo>
                  <a:lnTo>
                    <a:pt x="2702" y="101870"/>
                  </a:lnTo>
                  <a:lnTo>
                    <a:pt x="15395" y="111064"/>
                  </a:lnTo>
                  <a:lnTo>
                    <a:pt x="27722" y="118877"/>
                  </a:lnTo>
                  <a:lnTo>
                    <a:pt x="39716" y="125323"/>
                  </a:lnTo>
                  <a:lnTo>
                    <a:pt x="51285" y="130362"/>
                  </a:lnTo>
                  <a:lnTo>
                    <a:pt x="51535" y="141258"/>
                  </a:lnTo>
                  <a:lnTo>
                    <a:pt x="59616" y="181025"/>
                  </a:lnTo>
                  <a:lnTo>
                    <a:pt x="64018" y="181093"/>
                  </a:lnTo>
                  <a:lnTo>
                    <a:pt x="69041" y="181269"/>
                  </a:lnTo>
                  <a:lnTo>
                    <a:pt x="74686" y="181555"/>
                  </a:lnTo>
                  <a:lnTo>
                    <a:pt x="69690" y="169312"/>
                  </a:lnTo>
                  <a:lnTo>
                    <a:pt x="66028" y="157319"/>
                  </a:lnTo>
                  <a:lnTo>
                    <a:pt x="63699" y="145576"/>
                  </a:lnTo>
                  <a:lnTo>
                    <a:pt x="62702" y="134082"/>
                  </a:lnTo>
                  <a:lnTo>
                    <a:pt x="113522" y="134082"/>
                  </a:lnTo>
                  <a:lnTo>
                    <a:pt x="120959" y="128874"/>
                  </a:lnTo>
                  <a:lnTo>
                    <a:pt x="118673" y="125609"/>
                  </a:lnTo>
                  <a:lnTo>
                    <a:pt x="83036" y="125609"/>
                  </a:lnTo>
                  <a:lnTo>
                    <a:pt x="72808" y="124601"/>
                  </a:lnTo>
                  <a:lnTo>
                    <a:pt x="63051" y="122300"/>
                  </a:lnTo>
                  <a:lnTo>
                    <a:pt x="63770" y="118225"/>
                  </a:lnTo>
                  <a:lnTo>
                    <a:pt x="52012" y="118225"/>
                  </a:lnTo>
                  <a:lnTo>
                    <a:pt x="41125" y="112981"/>
                  </a:lnTo>
                  <a:lnTo>
                    <a:pt x="29994" y="106431"/>
                  </a:lnTo>
                  <a:lnTo>
                    <a:pt x="18495" y="98477"/>
                  </a:lnTo>
                  <a:lnTo>
                    <a:pt x="7002" y="89413"/>
                  </a:lnTo>
                  <a:close/>
                </a:path>
                <a:path w="246379" h="276860">
                  <a:moveTo>
                    <a:pt x="181977" y="118708"/>
                  </a:moveTo>
                  <a:lnTo>
                    <a:pt x="180163" y="127515"/>
                  </a:lnTo>
                  <a:lnTo>
                    <a:pt x="177868" y="137140"/>
                  </a:lnTo>
                  <a:lnTo>
                    <a:pt x="176073" y="143891"/>
                  </a:lnTo>
                  <a:lnTo>
                    <a:pt x="173796" y="151458"/>
                  </a:lnTo>
                  <a:lnTo>
                    <a:pt x="186912" y="154879"/>
                  </a:lnTo>
                  <a:lnTo>
                    <a:pt x="188218" y="148833"/>
                  </a:lnTo>
                  <a:lnTo>
                    <a:pt x="189764" y="141258"/>
                  </a:lnTo>
                  <a:lnTo>
                    <a:pt x="193574" y="121517"/>
                  </a:lnTo>
                  <a:lnTo>
                    <a:pt x="181977" y="118708"/>
                  </a:lnTo>
                  <a:close/>
                </a:path>
                <a:path w="246379" h="276860">
                  <a:moveTo>
                    <a:pt x="113522" y="134082"/>
                  </a:moveTo>
                  <a:lnTo>
                    <a:pt x="62702" y="134082"/>
                  </a:lnTo>
                  <a:lnTo>
                    <a:pt x="74056" y="136295"/>
                  </a:lnTo>
                  <a:lnTo>
                    <a:pt x="86156" y="137140"/>
                  </a:lnTo>
                  <a:lnTo>
                    <a:pt x="99002" y="136619"/>
                  </a:lnTo>
                  <a:lnTo>
                    <a:pt x="112595" y="134731"/>
                  </a:lnTo>
                  <a:lnTo>
                    <a:pt x="113522" y="134082"/>
                  </a:lnTo>
                  <a:close/>
                </a:path>
                <a:path w="246379" h="276860">
                  <a:moveTo>
                    <a:pt x="141535" y="55698"/>
                  </a:moveTo>
                  <a:lnTo>
                    <a:pt x="127955" y="55698"/>
                  </a:lnTo>
                  <a:lnTo>
                    <a:pt x="149282" y="86159"/>
                  </a:lnTo>
                  <a:lnTo>
                    <a:pt x="131690" y="98477"/>
                  </a:lnTo>
                  <a:lnTo>
                    <a:pt x="126672" y="103060"/>
                  </a:lnTo>
                  <a:lnTo>
                    <a:pt x="124236" y="107974"/>
                  </a:lnTo>
                  <a:lnTo>
                    <a:pt x="124383" y="113220"/>
                  </a:lnTo>
                  <a:lnTo>
                    <a:pt x="127070" y="118708"/>
                  </a:lnTo>
                  <a:lnTo>
                    <a:pt x="127170" y="118877"/>
                  </a:lnTo>
                  <a:lnTo>
                    <a:pt x="138404" y="134923"/>
                  </a:lnTo>
                  <a:lnTo>
                    <a:pt x="141284" y="133271"/>
                  </a:lnTo>
                  <a:lnTo>
                    <a:pt x="144551" y="131470"/>
                  </a:lnTo>
                  <a:lnTo>
                    <a:pt x="148202" y="129519"/>
                  </a:lnTo>
                  <a:lnTo>
                    <a:pt x="136142" y="112297"/>
                  </a:lnTo>
                  <a:lnTo>
                    <a:pt x="136648" y="109145"/>
                  </a:lnTo>
                  <a:lnTo>
                    <a:pt x="165040" y="89265"/>
                  </a:lnTo>
                  <a:lnTo>
                    <a:pt x="141535" y="55698"/>
                  </a:lnTo>
                  <a:close/>
                </a:path>
                <a:path w="246379" h="276860">
                  <a:moveTo>
                    <a:pt x="89374" y="83765"/>
                  </a:moveTo>
                  <a:lnTo>
                    <a:pt x="76909" y="83765"/>
                  </a:lnTo>
                  <a:lnTo>
                    <a:pt x="104904" y="123744"/>
                  </a:lnTo>
                  <a:lnTo>
                    <a:pt x="93734" y="125323"/>
                  </a:lnTo>
                  <a:lnTo>
                    <a:pt x="83036" y="125609"/>
                  </a:lnTo>
                  <a:lnTo>
                    <a:pt x="118673" y="125609"/>
                  </a:lnTo>
                  <a:lnTo>
                    <a:pt x="89374" y="83765"/>
                  </a:lnTo>
                  <a:close/>
                </a:path>
                <a:path w="246379" h="276860">
                  <a:moveTo>
                    <a:pt x="74369" y="62335"/>
                  </a:moveTo>
                  <a:lnTo>
                    <a:pt x="66004" y="68192"/>
                  </a:lnTo>
                  <a:lnTo>
                    <a:pt x="70528" y="74653"/>
                  </a:lnTo>
                  <a:lnTo>
                    <a:pt x="63841" y="84824"/>
                  </a:lnTo>
                  <a:lnTo>
                    <a:pt x="58527" y="95476"/>
                  </a:lnTo>
                  <a:lnTo>
                    <a:pt x="54584" y="106610"/>
                  </a:lnTo>
                  <a:lnTo>
                    <a:pt x="52012" y="118225"/>
                  </a:lnTo>
                  <a:lnTo>
                    <a:pt x="63770" y="118225"/>
                  </a:lnTo>
                  <a:lnTo>
                    <a:pt x="64896" y="111840"/>
                  </a:lnTo>
                  <a:lnTo>
                    <a:pt x="67847" y="101870"/>
                  </a:lnTo>
                  <a:lnTo>
                    <a:pt x="71826" y="92572"/>
                  </a:lnTo>
                  <a:lnTo>
                    <a:pt x="76909" y="83765"/>
                  </a:lnTo>
                  <a:lnTo>
                    <a:pt x="89374" y="83765"/>
                  </a:lnTo>
                  <a:lnTo>
                    <a:pt x="74369" y="62335"/>
                  </a:lnTo>
                  <a:close/>
                </a:path>
                <a:path w="246379" h="276860">
                  <a:moveTo>
                    <a:pt x="3948" y="67923"/>
                  </a:moveTo>
                  <a:lnTo>
                    <a:pt x="0" y="79410"/>
                  </a:lnTo>
                  <a:lnTo>
                    <a:pt x="6785" y="81503"/>
                  </a:lnTo>
                  <a:lnTo>
                    <a:pt x="14848" y="84281"/>
                  </a:lnTo>
                  <a:lnTo>
                    <a:pt x="24188" y="87746"/>
                  </a:lnTo>
                  <a:lnTo>
                    <a:pt x="34806" y="91897"/>
                  </a:lnTo>
                  <a:lnTo>
                    <a:pt x="37936" y="89100"/>
                  </a:lnTo>
                  <a:lnTo>
                    <a:pt x="41352" y="86282"/>
                  </a:lnTo>
                  <a:lnTo>
                    <a:pt x="45057" y="83444"/>
                  </a:lnTo>
                  <a:lnTo>
                    <a:pt x="37072" y="80537"/>
                  </a:lnTo>
                  <a:lnTo>
                    <a:pt x="29472" y="77663"/>
                  </a:lnTo>
                  <a:lnTo>
                    <a:pt x="22260" y="74822"/>
                  </a:lnTo>
                  <a:lnTo>
                    <a:pt x="30872" y="68792"/>
                  </a:lnTo>
                  <a:lnTo>
                    <a:pt x="8553" y="68792"/>
                  </a:lnTo>
                  <a:lnTo>
                    <a:pt x="3948" y="67923"/>
                  </a:lnTo>
                  <a:close/>
                </a:path>
                <a:path w="246379" h="276860">
                  <a:moveTo>
                    <a:pt x="59230" y="12284"/>
                  </a:moveTo>
                  <a:lnTo>
                    <a:pt x="50366" y="18491"/>
                  </a:lnTo>
                  <a:lnTo>
                    <a:pt x="61206" y="33971"/>
                  </a:lnTo>
                  <a:lnTo>
                    <a:pt x="13173" y="67604"/>
                  </a:lnTo>
                  <a:lnTo>
                    <a:pt x="8553" y="68792"/>
                  </a:lnTo>
                  <a:lnTo>
                    <a:pt x="30872" y="68792"/>
                  </a:lnTo>
                  <a:lnTo>
                    <a:pt x="76450" y="36878"/>
                  </a:lnTo>
                  <a:lnTo>
                    <a:pt x="59230" y="12284"/>
                  </a:lnTo>
                  <a:close/>
                </a:path>
                <a:path w="246379" h="276860">
                  <a:moveTo>
                    <a:pt x="79366" y="48602"/>
                  </a:moveTo>
                  <a:lnTo>
                    <a:pt x="78775" y="52773"/>
                  </a:lnTo>
                  <a:lnTo>
                    <a:pt x="77906" y="56894"/>
                  </a:lnTo>
                  <a:lnTo>
                    <a:pt x="76760" y="60966"/>
                  </a:lnTo>
                  <a:lnTo>
                    <a:pt x="89229" y="65613"/>
                  </a:lnTo>
                  <a:lnTo>
                    <a:pt x="101330" y="66696"/>
                  </a:lnTo>
                  <a:lnTo>
                    <a:pt x="113064" y="64213"/>
                  </a:lnTo>
                  <a:lnTo>
                    <a:pt x="124429" y="58165"/>
                  </a:lnTo>
                  <a:lnTo>
                    <a:pt x="127955" y="55698"/>
                  </a:lnTo>
                  <a:lnTo>
                    <a:pt x="141535" y="55698"/>
                  </a:lnTo>
                  <a:lnTo>
                    <a:pt x="140667" y="54458"/>
                  </a:lnTo>
                  <a:lnTo>
                    <a:pt x="99900" y="54458"/>
                  </a:lnTo>
                  <a:lnTo>
                    <a:pt x="89983" y="52971"/>
                  </a:lnTo>
                  <a:lnTo>
                    <a:pt x="79366" y="48602"/>
                  </a:lnTo>
                  <a:close/>
                </a:path>
                <a:path w="246379" h="276860">
                  <a:moveTo>
                    <a:pt x="130423" y="39829"/>
                  </a:moveTo>
                  <a:lnTo>
                    <a:pt x="117629" y="48788"/>
                  </a:lnTo>
                  <a:lnTo>
                    <a:pt x="109115" y="53063"/>
                  </a:lnTo>
                  <a:lnTo>
                    <a:pt x="99900" y="54458"/>
                  </a:lnTo>
                  <a:lnTo>
                    <a:pt x="140667" y="54458"/>
                  </a:lnTo>
                  <a:lnTo>
                    <a:pt x="130423" y="39829"/>
                  </a:lnTo>
                  <a:close/>
                </a:path>
                <a:path w="246379" h="276860">
                  <a:moveTo>
                    <a:pt x="96436" y="0"/>
                  </a:moveTo>
                  <a:lnTo>
                    <a:pt x="94989" y="6949"/>
                  </a:lnTo>
                  <a:lnTo>
                    <a:pt x="93213" y="14335"/>
                  </a:lnTo>
                  <a:lnTo>
                    <a:pt x="91106" y="22157"/>
                  </a:lnTo>
                  <a:lnTo>
                    <a:pt x="88668" y="30415"/>
                  </a:lnTo>
                  <a:lnTo>
                    <a:pt x="101662" y="33921"/>
                  </a:lnTo>
                  <a:lnTo>
                    <a:pt x="103382" y="26292"/>
                  </a:lnTo>
                  <a:lnTo>
                    <a:pt x="105014" y="18491"/>
                  </a:lnTo>
                  <a:lnTo>
                    <a:pt x="106506" y="10779"/>
                  </a:lnTo>
                  <a:lnTo>
                    <a:pt x="107911" y="2895"/>
                  </a:lnTo>
                  <a:lnTo>
                    <a:pt x="96436" y="0"/>
                  </a:lnTo>
                  <a:close/>
                </a:path>
              </a:pathLst>
            </a:custGeom>
            <a:solidFill>
              <a:srgbClr val="FFFFFF"/>
            </a:solidFill>
          </p:spPr>
          <p:txBody>
            <a:bodyPr wrap="square" lIns="0" tIns="0" rIns="0" bIns="0" rtlCol="0"/>
            <a:lstStyle/>
            <a:p>
              <a:endParaRPr>
                <a:cs typeface="+mn-ea"/>
                <a:sym typeface="+mn-lt"/>
              </a:endParaRPr>
            </a:p>
          </p:txBody>
        </p:sp>
        <p:sp>
          <p:nvSpPr>
            <p:cNvPr id="75" name="object 32">
              <a:extLst>
                <a:ext uri="{FF2B5EF4-FFF2-40B4-BE49-F238E27FC236}">
                  <a16:creationId xmlns:a16="http://schemas.microsoft.com/office/drawing/2014/main" id="{3E15169E-85D9-48BD-920C-4ADBA8D464AC}"/>
                </a:ext>
              </a:extLst>
            </p:cNvPr>
            <p:cNvSpPr/>
            <p:nvPr/>
          </p:nvSpPr>
          <p:spPr>
            <a:xfrm>
              <a:off x="6780838" y="4699859"/>
              <a:ext cx="316230" cy="242570"/>
            </a:xfrm>
            <a:custGeom>
              <a:avLst/>
              <a:gdLst/>
              <a:ahLst/>
              <a:cxnLst/>
              <a:rect l="l" t="t" r="r" b="b"/>
              <a:pathLst>
                <a:path w="316229" h="242570">
                  <a:moveTo>
                    <a:pt x="72838" y="226303"/>
                  </a:moveTo>
                  <a:lnTo>
                    <a:pt x="103893" y="242413"/>
                  </a:lnTo>
                  <a:lnTo>
                    <a:pt x="105771" y="231997"/>
                  </a:lnTo>
                  <a:lnTo>
                    <a:pt x="97571" y="230872"/>
                  </a:lnTo>
                  <a:lnTo>
                    <a:pt x="89348" y="229548"/>
                  </a:lnTo>
                  <a:lnTo>
                    <a:pt x="81104" y="228025"/>
                  </a:lnTo>
                  <a:lnTo>
                    <a:pt x="72838" y="226303"/>
                  </a:lnTo>
                  <a:close/>
                </a:path>
                <a:path w="316229" h="242570">
                  <a:moveTo>
                    <a:pt x="126696" y="166785"/>
                  </a:moveTo>
                  <a:lnTo>
                    <a:pt x="114011" y="166785"/>
                  </a:lnTo>
                  <a:lnTo>
                    <a:pt x="114965" y="173131"/>
                  </a:lnTo>
                  <a:lnTo>
                    <a:pt x="116191" y="179614"/>
                  </a:lnTo>
                  <a:lnTo>
                    <a:pt x="117685" y="186234"/>
                  </a:lnTo>
                  <a:lnTo>
                    <a:pt x="42600" y="226157"/>
                  </a:lnTo>
                  <a:lnTo>
                    <a:pt x="47823" y="235979"/>
                  </a:lnTo>
                  <a:lnTo>
                    <a:pt x="120411" y="197384"/>
                  </a:lnTo>
                  <a:lnTo>
                    <a:pt x="133240" y="197384"/>
                  </a:lnTo>
                  <a:lnTo>
                    <a:pt x="131580" y="191444"/>
                  </a:lnTo>
                  <a:lnTo>
                    <a:pt x="152550" y="180295"/>
                  </a:lnTo>
                  <a:lnTo>
                    <a:pt x="128854" y="180295"/>
                  </a:lnTo>
                  <a:lnTo>
                    <a:pt x="126696" y="166785"/>
                  </a:lnTo>
                  <a:close/>
                </a:path>
                <a:path w="316229" h="242570">
                  <a:moveTo>
                    <a:pt x="133240" y="197384"/>
                  </a:moveTo>
                  <a:lnTo>
                    <a:pt x="120411" y="197384"/>
                  </a:lnTo>
                  <a:lnTo>
                    <a:pt x="122531" y="205099"/>
                  </a:lnTo>
                  <a:lnTo>
                    <a:pt x="124861" y="212913"/>
                  </a:lnTo>
                  <a:lnTo>
                    <a:pt x="127403" y="220825"/>
                  </a:lnTo>
                  <a:lnTo>
                    <a:pt x="130154" y="228836"/>
                  </a:lnTo>
                  <a:lnTo>
                    <a:pt x="142092" y="224346"/>
                  </a:lnTo>
                  <a:lnTo>
                    <a:pt x="139031" y="215750"/>
                  </a:lnTo>
                  <a:lnTo>
                    <a:pt x="136258" y="207401"/>
                  </a:lnTo>
                  <a:lnTo>
                    <a:pt x="133775" y="199299"/>
                  </a:lnTo>
                  <a:lnTo>
                    <a:pt x="133240" y="197384"/>
                  </a:lnTo>
                  <a:close/>
                </a:path>
                <a:path w="316229" h="242570">
                  <a:moveTo>
                    <a:pt x="171117" y="176667"/>
                  </a:moveTo>
                  <a:lnTo>
                    <a:pt x="159374" y="176667"/>
                  </a:lnTo>
                  <a:lnTo>
                    <a:pt x="159928" y="183367"/>
                  </a:lnTo>
                  <a:lnTo>
                    <a:pt x="160767" y="192308"/>
                  </a:lnTo>
                  <a:lnTo>
                    <a:pt x="161280" y="197384"/>
                  </a:lnTo>
                  <a:lnTo>
                    <a:pt x="162003" y="204010"/>
                  </a:lnTo>
                  <a:lnTo>
                    <a:pt x="174036" y="201321"/>
                  </a:lnTo>
                  <a:lnTo>
                    <a:pt x="172993" y="193774"/>
                  </a:lnTo>
                  <a:lnTo>
                    <a:pt x="172075" y="186181"/>
                  </a:lnTo>
                  <a:lnTo>
                    <a:pt x="171281" y="178543"/>
                  </a:lnTo>
                  <a:lnTo>
                    <a:pt x="171117" y="176667"/>
                  </a:lnTo>
                  <a:close/>
                </a:path>
                <a:path w="316229" h="242570">
                  <a:moveTo>
                    <a:pt x="92447" y="141005"/>
                  </a:moveTo>
                  <a:lnTo>
                    <a:pt x="38996" y="141005"/>
                  </a:lnTo>
                  <a:lnTo>
                    <a:pt x="51344" y="141032"/>
                  </a:lnTo>
                  <a:lnTo>
                    <a:pt x="47117" y="153671"/>
                  </a:lnTo>
                  <a:lnTo>
                    <a:pt x="44449" y="166502"/>
                  </a:lnTo>
                  <a:lnTo>
                    <a:pt x="43615" y="176667"/>
                  </a:lnTo>
                  <a:lnTo>
                    <a:pt x="43494" y="181763"/>
                  </a:lnTo>
                  <a:lnTo>
                    <a:pt x="43934" y="192308"/>
                  </a:lnTo>
                  <a:lnTo>
                    <a:pt x="48799" y="201458"/>
                  </a:lnTo>
                  <a:lnTo>
                    <a:pt x="77447" y="186226"/>
                  </a:lnTo>
                  <a:lnTo>
                    <a:pt x="55372" y="186226"/>
                  </a:lnTo>
                  <a:lnTo>
                    <a:pt x="55066" y="175640"/>
                  </a:lnTo>
                  <a:lnTo>
                    <a:pt x="56223" y="164788"/>
                  </a:lnTo>
                  <a:lnTo>
                    <a:pt x="58844" y="153671"/>
                  </a:lnTo>
                  <a:lnTo>
                    <a:pt x="62929" y="142288"/>
                  </a:lnTo>
                  <a:lnTo>
                    <a:pt x="94475" y="142288"/>
                  </a:lnTo>
                  <a:lnTo>
                    <a:pt x="92447" y="141005"/>
                  </a:lnTo>
                  <a:close/>
                </a:path>
                <a:path w="316229" h="242570">
                  <a:moveTo>
                    <a:pt x="94475" y="142288"/>
                  </a:moveTo>
                  <a:lnTo>
                    <a:pt x="62929" y="142288"/>
                  </a:lnTo>
                  <a:lnTo>
                    <a:pt x="74656" y="144824"/>
                  </a:lnTo>
                  <a:lnTo>
                    <a:pt x="85255" y="148766"/>
                  </a:lnTo>
                  <a:lnTo>
                    <a:pt x="94726" y="154113"/>
                  </a:lnTo>
                  <a:lnTo>
                    <a:pt x="103069" y="160865"/>
                  </a:lnTo>
                  <a:lnTo>
                    <a:pt x="55372" y="186226"/>
                  </a:lnTo>
                  <a:lnTo>
                    <a:pt x="77447" y="186226"/>
                  </a:lnTo>
                  <a:lnTo>
                    <a:pt x="114011" y="166785"/>
                  </a:lnTo>
                  <a:lnTo>
                    <a:pt x="126696" y="166785"/>
                  </a:lnTo>
                  <a:lnTo>
                    <a:pt x="124945" y="155817"/>
                  </a:lnTo>
                  <a:lnTo>
                    <a:pt x="112562" y="155817"/>
                  </a:lnTo>
                  <a:lnTo>
                    <a:pt x="102546" y="147394"/>
                  </a:lnTo>
                  <a:lnTo>
                    <a:pt x="94475" y="142288"/>
                  </a:lnTo>
                  <a:close/>
                </a:path>
                <a:path w="316229" h="242570">
                  <a:moveTo>
                    <a:pt x="212953" y="119020"/>
                  </a:moveTo>
                  <a:lnTo>
                    <a:pt x="198973" y="119020"/>
                  </a:lnTo>
                  <a:lnTo>
                    <a:pt x="219221" y="157101"/>
                  </a:lnTo>
                  <a:lnTo>
                    <a:pt x="192577" y="171268"/>
                  </a:lnTo>
                  <a:lnTo>
                    <a:pt x="198158" y="181763"/>
                  </a:lnTo>
                  <a:lnTo>
                    <a:pt x="255439" y="151306"/>
                  </a:lnTo>
                  <a:lnTo>
                    <a:pt x="230120" y="151306"/>
                  </a:lnTo>
                  <a:lnTo>
                    <a:pt x="212953" y="119020"/>
                  </a:lnTo>
                  <a:close/>
                </a:path>
                <a:path w="316229" h="242570">
                  <a:moveTo>
                    <a:pt x="165320" y="160906"/>
                  </a:moveTo>
                  <a:lnTo>
                    <a:pt x="128854" y="180295"/>
                  </a:lnTo>
                  <a:lnTo>
                    <a:pt x="152550" y="180295"/>
                  </a:lnTo>
                  <a:lnTo>
                    <a:pt x="159374" y="176667"/>
                  </a:lnTo>
                  <a:lnTo>
                    <a:pt x="171117" y="176667"/>
                  </a:lnTo>
                  <a:lnTo>
                    <a:pt x="170611" y="170859"/>
                  </a:lnTo>
                  <a:lnTo>
                    <a:pt x="165320" y="160906"/>
                  </a:lnTo>
                  <a:close/>
                </a:path>
                <a:path w="316229" h="242570">
                  <a:moveTo>
                    <a:pt x="120411" y="76043"/>
                  </a:moveTo>
                  <a:lnTo>
                    <a:pt x="115222" y="94616"/>
                  </a:lnTo>
                  <a:lnTo>
                    <a:pt x="112184" y="114102"/>
                  </a:lnTo>
                  <a:lnTo>
                    <a:pt x="111517" y="129440"/>
                  </a:lnTo>
                  <a:lnTo>
                    <a:pt x="111413" y="136453"/>
                  </a:lnTo>
                  <a:lnTo>
                    <a:pt x="112562" y="155817"/>
                  </a:lnTo>
                  <a:lnTo>
                    <a:pt x="124945" y="155817"/>
                  </a:lnTo>
                  <a:lnTo>
                    <a:pt x="124475" y="152873"/>
                  </a:lnTo>
                  <a:lnTo>
                    <a:pt x="123553" y="127214"/>
                  </a:lnTo>
                  <a:lnTo>
                    <a:pt x="126088" y="103319"/>
                  </a:lnTo>
                  <a:lnTo>
                    <a:pt x="132081" y="81187"/>
                  </a:lnTo>
                  <a:lnTo>
                    <a:pt x="128419" y="79797"/>
                  </a:lnTo>
                  <a:lnTo>
                    <a:pt x="124531" y="78083"/>
                  </a:lnTo>
                  <a:lnTo>
                    <a:pt x="120411" y="76043"/>
                  </a:lnTo>
                  <a:close/>
                </a:path>
                <a:path w="316229" h="242570">
                  <a:moveTo>
                    <a:pt x="264759" y="91474"/>
                  </a:moveTo>
                  <a:lnTo>
                    <a:pt x="250779" y="91474"/>
                  </a:lnTo>
                  <a:lnTo>
                    <a:pt x="270965" y="129440"/>
                  </a:lnTo>
                  <a:lnTo>
                    <a:pt x="270934" y="129604"/>
                  </a:lnTo>
                  <a:lnTo>
                    <a:pt x="230120" y="151306"/>
                  </a:lnTo>
                  <a:lnTo>
                    <a:pt x="255439" y="151306"/>
                  </a:lnTo>
                  <a:lnTo>
                    <a:pt x="307246" y="123760"/>
                  </a:lnTo>
                  <a:lnTo>
                    <a:pt x="281926" y="123760"/>
                  </a:lnTo>
                  <a:lnTo>
                    <a:pt x="264759" y="91474"/>
                  </a:lnTo>
                  <a:close/>
                </a:path>
                <a:path w="316229" h="242570">
                  <a:moveTo>
                    <a:pt x="42417" y="129440"/>
                  </a:moveTo>
                  <a:lnTo>
                    <a:pt x="28912" y="129604"/>
                  </a:lnTo>
                  <a:lnTo>
                    <a:pt x="15865" y="130552"/>
                  </a:lnTo>
                  <a:lnTo>
                    <a:pt x="3277" y="132284"/>
                  </a:lnTo>
                  <a:lnTo>
                    <a:pt x="2684" y="136453"/>
                  </a:lnTo>
                  <a:lnTo>
                    <a:pt x="1592" y="141795"/>
                  </a:lnTo>
                  <a:lnTo>
                    <a:pt x="0" y="148310"/>
                  </a:lnTo>
                  <a:lnTo>
                    <a:pt x="13324" y="144644"/>
                  </a:lnTo>
                  <a:lnTo>
                    <a:pt x="26323" y="142209"/>
                  </a:lnTo>
                  <a:lnTo>
                    <a:pt x="38996" y="141005"/>
                  </a:lnTo>
                  <a:lnTo>
                    <a:pt x="92447" y="141005"/>
                  </a:lnTo>
                  <a:lnTo>
                    <a:pt x="91794" y="140592"/>
                  </a:lnTo>
                  <a:lnTo>
                    <a:pt x="80306" y="135409"/>
                  </a:lnTo>
                  <a:lnTo>
                    <a:pt x="68082" y="131846"/>
                  </a:lnTo>
                  <a:lnTo>
                    <a:pt x="69332" y="130060"/>
                  </a:lnTo>
                  <a:lnTo>
                    <a:pt x="56381" y="130060"/>
                  </a:lnTo>
                  <a:lnTo>
                    <a:pt x="42417" y="129440"/>
                  </a:lnTo>
                  <a:close/>
                </a:path>
                <a:path w="316229" h="242570">
                  <a:moveTo>
                    <a:pt x="172524" y="42984"/>
                  </a:moveTo>
                  <a:lnTo>
                    <a:pt x="161625" y="48779"/>
                  </a:lnTo>
                  <a:lnTo>
                    <a:pt x="193391" y="108525"/>
                  </a:lnTo>
                  <a:lnTo>
                    <a:pt x="161096" y="125696"/>
                  </a:lnTo>
                  <a:lnTo>
                    <a:pt x="166678" y="136192"/>
                  </a:lnTo>
                  <a:lnTo>
                    <a:pt x="198973" y="119020"/>
                  </a:lnTo>
                  <a:lnTo>
                    <a:pt x="212953" y="119020"/>
                  </a:lnTo>
                  <a:lnTo>
                    <a:pt x="209872" y="113225"/>
                  </a:lnTo>
                  <a:lnTo>
                    <a:pt x="229612" y="102729"/>
                  </a:lnTo>
                  <a:lnTo>
                    <a:pt x="204292" y="102729"/>
                  </a:lnTo>
                  <a:lnTo>
                    <a:pt x="172524" y="42984"/>
                  </a:lnTo>
                  <a:close/>
                </a:path>
                <a:path w="316229" h="242570">
                  <a:moveTo>
                    <a:pt x="94015" y="82829"/>
                  </a:moveTo>
                  <a:lnTo>
                    <a:pt x="81728" y="95884"/>
                  </a:lnTo>
                  <a:lnTo>
                    <a:pt x="71360" y="108107"/>
                  </a:lnTo>
                  <a:lnTo>
                    <a:pt x="62912" y="119499"/>
                  </a:lnTo>
                  <a:lnTo>
                    <a:pt x="56381" y="130060"/>
                  </a:lnTo>
                  <a:lnTo>
                    <a:pt x="69332" y="130060"/>
                  </a:lnTo>
                  <a:lnTo>
                    <a:pt x="74664" y="122443"/>
                  </a:lnTo>
                  <a:lnTo>
                    <a:pt x="83362" y="112072"/>
                  </a:lnTo>
                  <a:lnTo>
                    <a:pt x="94175" y="100733"/>
                  </a:lnTo>
                  <a:lnTo>
                    <a:pt x="107105" y="88426"/>
                  </a:lnTo>
                  <a:lnTo>
                    <a:pt x="102707" y="86918"/>
                  </a:lnTo>
                  <a:lnTo>
                    <a:pt x="98344" y="85053"/>
                  </a:lnTo>
                  <a:lnTo>
                    <a:pt x="94015" y="82829"/>
                  </a:lnTo>
                  <a:close/>
                </a:path>
                <a:path w="316229" h="242570">
                  <a:moveTo>
                    <a:pt x="310319" y="108663"/>
                  </a:moveTo>
                  <a:lnTo>
                    <a:pt x="281926" y="123760"/>
                  </a:lnTo>
                  <a:lnTo>
                    <a:pt x="307246" y="123760"/>
                  </a:lnTo>
                  <a:lnTo>
                    <a:pt x="315899" y="119159"/>
                  </a:lnTo>
                  <a:lnTo>
                    <a:pt x="310319" y="108663"/>
                  </a:lnTo>
                  <a:close/>
                </a:path>
                <a:path w="316229" h="242570">
                  <a:moveTo>
                    <a:pt x="249146" y="0"/>
                  </a:moveTo>
                  <a:lnTo>
                    <a:pt x="242039" y="12093"/>
                  </a:lnTo>
                  <a:lnTo>
                    <a:pt x="237016" y="23058"/>
                  </a:lnTo>
                  <a:lnTo>
                    <a:pt x="234076" y="32893"/>
                  </a:lnTo>
                  <a:lnTo>
                    <a:pt x="233302" y="40779"/>
                  </a:lnTo>
                  <a:lnTo>
                    <a:pt x="233333" y="42984"/>
                  </a:lnTo>
                  <a:lnTo>
                    <a:pt x="233879" y="49722"/>
                  </a:lnTo>
                  <a:lnTo>
                    <a:pt x="236105" y="58988"/>
                  </a:lnTo>
                  <a:lnTo>
                    <a:pt x="239901" y="69394"/>
                  </a:lnTo>
                  <a:lnTo>
                    <a:pt x="245266" y="80943"/>
                  </a:lnTo>
                  <a:lnTo>
                    <a:pt x="204292" y="102729"/>
                  </a:lnTo>
                  <a:lnTo>
                    <a:pt x="229612" y="102729"/>
                  </a:lnTo>
                  <a:lnTo>
                    <a:pt x="250779" y="91474"/>
                  </a:lnTo>
                  <a:lnTo>
                    <a:pt x="264759" y="91474"/>
                  </a:lnTo>
                  <a:lnTo>
                    <a:pt x="261678" y="85679"/>
                  </a:lnTo>
                  <a:lnTo>
                    <a:pt x="281485" y="75148"/>
                  </a:lnTo>
                  <a:lnTo>
                    <a:pt x="256165" y="75148"/>
                  </a:lnTo>
                  <a:lnTo>
                    <a:pt x="251296" y="64676"/>
                  </a:lnTo>
                  <a:lnTo>
                    <a:pt x="247990" y="55457"/>
                  </a:lnTo>
                  <a:lnTo>
                    <a:pt x="246245" y="47491"/>
                  </a:lnTo>
                  <a:lnTo>
                    <a:pt x="246062" y="40779"/>
                  </a:lnTo>
                  <a:lnTo>
                    <a:pt x="247314" y="33031"/>
                  </a:lnTo>
                  <a:lnTo>
                    <a:pt x="250302" y="24508"/>
                  </a:lnTo>
                  <a:lnTo>
                    <a:pt x="255025" y="15208"/>
                  </a:lnTo>
                  <a:lnTo>
                    <a:pt x="261484" y="5133"/>
                  </a:lnTo>
                  <a:lnTo>
                    <a:pt x="257199" y="3625"/>
                  </a:lnTo>
                  <a:lnTo>
                    <a:pt x="253086" y="1915"/>
                  </a:lnTo>
                  <a:lnTo>
                    <a:pt x="249146" y="0"/>
                  </a:lnTo>
                  <a:close/>
                </a:path>
                <a:path w="316229" h="242570">
                  <a:moveTo>
                    <a:pt x="290276" y="57010"/>
                  </a:moveTo>
                  <a:lnTo>
                    <a:pt x="256165" y="75148"/>
                  </a:lnTo>
                  <a:lnTo>
                    <a:pt x="281485" y="75148"/>
                  </a:lnTo>
                  <a:lnTo>
                    <a:pt x="295857" y="67506"/>
                  </a:lnTo>
                  <a:lnTo>
                    <a:pt x="290276" y="57010"/>
                  </a:lnTo>
                  <a:close/>
                </a:path>
              </a:pathLst>
            </a:custGeom>
            <a:solidFill>
              <a:srgbClr val="FFFFFF"/>
            </a:solidFill>
          </p:spPr>
          <p:txBody>
            <a:bodyPr wrap="square" lIns="0" tIns="0" rIns="0" bIns="0" rtlCol="0"/>
            <a:lstStyle/>
            <a:p>
              <a:endParaRPr>
                <a:cs typeface="+mn-ea"/>
                <a:sym typeface="+mn-lt"/>
              </a:endParaRPr>
            </a:p>
          </p:txBody>
        </p:sp>
        <p:sp>
          <p:nvSpPr>
            <p:cNvPr id="76" name="object 33">
              <a:extLst>
                <a:ext uri="{FF2B5EF4-FFF2-40B4-BE49-F238E27FC236}">
                  <a16:creationId xmlns:a16="http://schemas.microsoft.com/office/drawing/2014/main" id="{E471C48F-49B3-4179-8A29-3D9827DF3A86}"/>
                </a:ext>
              </a:extLst>
            </p:cNvPr>
            <p:cNvSpPr/>
            <p:nvPr/>
          </p:nvSpPr>
          <p:spPr>
            <a:xfrm>
              <a:off x="5959930" y="4412083"/>
              <a:ext cx="267335" cy="313055"/>
            </a:xfrm>
            <a:custGeom>
              <a:avLst/>
              <a:gdLst/>
              <a:ahLst/>
              <a:cxnLst/>
              <a:rect l="l" t="t" r="r" b="b"/>
              <a:pathLst>
                <a:path w="267335" h="313054">
                  <a:moveTo>
                    <a:pt x="154285" y="280217"/>
                  </a:moveTo>
                  <a:lnTo>
                    <a:pt x="152989" y="289041"/>
                  </a:lnTo>
                  <a:lnTo>
                    <a:pt x="151824" y="297834"/>
                  </a:lnTo>
                  <a:lnTo>
                    <a:pt x="151078" y="304169"/>
                  </a:lnTo>
                  <a:lnTo>
                    <a:pt x="150464" y="310474"/>
                  </a:lnTo>
                  <a:lnTo>
                    <a:pt x="160996" y="312541"/>
                  </a:lnTo>
                  <a:lnTo>
                    <a:pt x="162140" y="305277"/>
                  </a:lnTo>
                  <a:lnTo>
                    <a:pt x="163475" y="297834"/>
                  </a:lnTo>
                  <a:lnTo>
                    <a:pt x="165003" y="290212"/>
                  </a:lnTo>
                  <a:lnTo>
                    <a:pt x="166721" y="282411"/>
                  </a:lnTo>
                  <a:lnTo>
                    <a:pt x="162909" y="281809"/>
                  </a:lnTo>
                  <a:lnTo>
                    <a:pt x="158763" y="281078"/>
                  </a:lnTo>
                  <a:lnTo>
                    <a:pt x="154285" y="280217"/>
                  </a:lnTo>
                  <a:close/>
                </a:path>
                <a:path w="267335" h="313054">
                  <a:moveTo>
                    <a:pt x="188497" y="262959"/>
                  </a:moveTo>
                  <a:lnTo>
                    <a:pt x="187659" y="270500"/>
                  </a:lnTo>
                  <a:lnTo>
                    <a:pt x="186903" y="278189"/>
                  </a:lnTo>
                  <a:lnTo>
                    <a:pt x="186191" y="286536"/>
                  </a:lnTo>
                  <a:lnTo>
                    <a:pt x="185637" y="294012"/>
                  </a:lnTo>
                  <a:lnTo>
                    <a:pt x="196529" y="295288"/>
                  </a:lnTo>
                  <a:lnTo>
                    <a:pt x="197340" y="288895"/>
                  </a:lnTo>
                  <a:lnTo>
                    <a:pt x="198451" y="281078"/>
                  </a:lnTo>
                  <a:lnTo>
                    <a:pt x="199591" y="273611"/>
                  </a:lnTo>
                  <a:lnTo>
                    <a:pt x="201032" y="264720"/>
                  </a:lnTo>
                  <a:lnTo>
                    <a:pt x="196321" y="264143"/>
                  </a:lnTo>
                  <a:lnTo>
                    <a:pt x="192143" y="263556"/>
                  </a:lnTo>
                  <a:lnTo>
                    <a:pt x="188497" y="262959"/>
                  </a:lnTo>
                  <a:close/>
                </a:path>
                <a:path w="267335" h="313054">
                  <a:moveTo>
                    <a:pt x="185072" y="186660"/>
                  </a:moveTo>
                  <a:lnTo>
                    <a:pt x="108046" y="240595"/>
                  </a:lnTo>
                  <a:lnTo>
                    <a:pt x="140214" y="286536"/>
                  </a:lnTo>
                  <a:lnTo>
                    <a:pt x="161362" y="271727"/>
                  </a:lnTo>
                  <a:lnTo>
                    <a:pt x="142497" y="271727"/>
                  </a:lnTo>
                  <a:lnTo>
                    <a:pt x="122741" y="243514"/>
                  </a:lnTo>
                  <a:lnTo>
                    <a:pt x="191278" y="195524"/>
                  </a:lnTo>
                  <a:lnTo>
                    <a:pt x="185072" y="186660"/>
                  </a:lnTo>
                  <a:close/>
                </a:path>
                <a:path w="267335" h="313054">
                  <a:moveTo>
                    <a:pt x="211033" y="223738"/>
                  </a:moveTo>
                  <a:lnTo>
                    <a:pt x="142497" y="271727"/>
                  </a:lnTo>
                  <a:lnTo>
                    <a:pt x="161362" y="271727"/>
                  </a:lnTo>
                  <a:lnTo>
                    <a:pt x="217239" y="232601"/>
                  </a:lnTo>
                  <a:lnTo>
                    <a:pt x="211033" y="223738"/>
                  </a:lnTo>
                  <a:close/>
                </a:path>
                <a:path w="267335" h="313054">
                  <a:moveTo>
                    <a:pt x="264717" y="226706"/>
                  </a:moveTo>
                  <a:lnTo>
                    <a:pt x="211439" y="246338"/>
                  </a:lnTo>
                  <a:lnTo>
                    <a:pt x="212248" y="249567"/>
                  </a:lnTo>
                  <a:lnTo>
                    <a:pt x="212949" y="253489"/>
                  </a:lnTo>
                  <a:lnTo>
                    <a:pt x="213072" y="254273"/>
                  </a:lnTo>
                  <a:lnTo>
                    <a:pt x="213748" y="259232"/>
                  </a:lnTo>
                  <a:lnTo>
                    <a:pt x="227582" y="253489"/>
                  </a:lnTo>
                  <a:lnTo>
                    <a:pt x="241090" y="248383"/>
                  </a:lnTo>
                  <a:lnTo>
                    <a:pt x="254274" y="243915"/>
                  </a:lnTo>
                  <a:lnTo>
                    <a:pt x="267133" y="240084"/>
                  </a:lnTo>
                  <a:lnTo>
                    <a:pt x="264717" y="226706"/>
                  </a:lnTo>
                  <a:close/>
                </a:path>
                <a:path w="267335" h="313054">
                  <a:moveTo>
                    <a:pt x="204788" y="163738"/>
                  </a:moveTo>
                  <a:lnTo>
                    <a:pt x="203998" y="173725"/>
                  </a:lnTo>
                  <a:lnTo>
                    <a:pt x="203270" y="184475"/>
                  </a:lnTo>
                  <a:lnTo>
                    <a:pt x="202626" y="195524"/>
                  </a:lnTo>
                  <a:lnTo>
                    <a:pt x="202060" y="206780"/>
                  </a:lnTo>
                  <a:lnTo>
                    <a:pt x="194958" y="209549"/>
                  </a:lnTo>
                  <a:lnTo>
                    <a:pt x="187238" y="213380"/>
                  </a:lnTo>
                  <a:lnTo>
                    <a:pt x="178898" y="218275"/>
                  </a:lnTo>
                  <a:lnTo>
                    <a:pt x="169939" y="224233"/>
                  </a:lnTo>
                  <a:lnTo>
                    <a:pt x="139697" y="245409"/>
                  </a:lnTo>
                  <a:lnTo>
                    <a:pt x="145903" y="254273"/>
                  </a:lnTo>
                  <a:lnTo>
                    <a:pt x="176380" y="232933"/>
                  </a:lnTo>
                  <a:lnTo>
                    <a:pt x="186933" y="226097"/>
                  </a:lnTo>
                  <a:lnTo>
                    <a:pt x="196651" y="220955"/>
                  </a:lnTo>
                  <a:lnTo>
                    <a:pt x="205533" y="217505"/>
                  </a:lnTo>
                  <a:lnTo>
                    <a:pt x="213579" y="215748"/>
                  </a:lnTo>
                  <a:lnTo>
                    <a:pt x="222670" y="215421"/>
                  </a:lnTo>
                  <a:lnTo>
                    <a:pt x="256846" y="215421"/>
                  </a:lnTo>
                  <a:lnTo>
                    <a:pt x="257850" y="212749"/>
                  </a:lnTo>
                  <a:lnTo>
                    <a:pt x="245586" y="207904"/>
                  </a:lnTo>
                  <a:lnTo>
                    <a:pt x="233930" y="204869"/>
                  </a:lnTo>
                  <a:lnTo>
                    <a:pt x="228174" y="204231"/>
                  </a:lnTo>
                  <a:lnTo>
                    <a:pt x="212446" y="204231"/>
                  </a:lnTo>
                  <a:lnTo>
                    <a:pt x="213412" y="193247"/>
                  </a:lnTo>
                  <a:lnTo>
                    <a:pt x="214448" y="183079"/>
                  </a:lnTo>
                  <a:lnTo>
                    <a:pt x="215600" y="173398"/>
                  </a:lnTo>
                  <a:lnTo>
                    <a:pt x="216733" y="165186"/>
                  </a:lnTo>
                  <a:lnTo>
                    <a:pt x="204788" y="163738"/>
                  </a:lnTo>
                  <a:close/>
                </a:path>
                <a:path w="267335" h="313054">
                  <a:moveTo>
                    <a:pt x="178776" y="162789"/>
                  </a:moveTo>
                  <a:lnTo>
                    <a:pt x="97881" y="219434"/>
                  </a:lnTo>
                  <a:lnTo>
                    <a:pt x="103825" y="227923"/>
                  </a:lnTo>
                  <a:lnTo>
                    <a:pt x="184720" y="171279"/>
                  </a:lnTo>
                  <a:lnTo>
                    <a:pt x="178776" y="162789"/>
                  </a:lnTo>
                  <a:close/>
                </a:path>
                <a:path w="267335" h="313054">
                  <a:moveTo>
                    <a:pt x="256846" y="215421"/>
                  </a:moveTo>
                  <a:lnTo>
                    <a:pt x="222670" y="215421"/>
                  </a:lnTo>
                  <a:lnTo>
                    <a:pt x="232471" y="216722"/>
                  </a:lnTo>
                  <a:lnTo>
                    <a:pt x="242981" y="219651"/>
                  </a:lnTo>
                  <a:lnTo>
                    <a:pt x="254201" y="224209"/>
                  </a:lnTo>
                  <a:lnTo>
                    <a:pt x="255275" y="220186"/>
                  </a:lnTo>
                  <a:lnTo>
                    <a:pt x="256491" y="216366"/>
                  </a:lnTo>
                  <a:lnTo>
                    <a:pt x="256846" y="215421"/>
                  </a:lnTo>
                  <a:close/>
                </a:path>
                <a:path w="267335" h="313054">
                  <a:moveTo>
                    <a:pt x="191175" y="130305"/>
                  </a:moveTo>
                  <a:lnTo>
                    <a:pt x="185017" y="130841"/>
                  </a:lnTo>
                  <a:lnTo>
                    <a:pt x="178288" y="134294"/>
                  </a:lnTo>
                  <a:lnTo>
                    <a:pt x="74470" y="206989"/>
                  </a:lnTo>
                  <a:lnTo>
                    <a:pt x="80675" y="215853"/>
                  </a:lnTo>
                  <a:lnTo>
                    <a:pt x="186720" y="141599"/>
                  </a:lnTo>
                  <a:lnTo>
                    <a:pt x="204310" y="141599"/>
                  </a:lnTo>
                  <a:lnTo>
                    <a:pt x="201777" y="137981"/>
                  </a:lnTo>
                  <a:lnTo>
                    <a:pt x="196761" y="132685"/>
                  </a:lnTo>
                  <a:lnTo>
                    <a:pt x="191175" y="130305"/>
                  </a:lnTo>
                  <a:close/>
                </a:path>
                <a:path w="267335" h="313054">
                  <a:moveTo>
                    <a:pt x="222884" y="203644"/>
                  </a:moveTo>
                  <a:lnTo>
                    <a:pt x="212446" y="204231"/>
                  </a:lnTo>
                  <a:lnTo>
                    <a:pt x="228174" y="204231"/>
                  </a:lnTo>
                  <a:lnTo>
                    <a:pt x="222884" y="203644"/>
                  </a:lnTo>
                  <a:close/>
                </a:path>
                <a:path w="267335" h="313054">
                  <a:moveTo>
                    <a:pt x="68789" y="151060"/>
                  </a:moveTo>
                  <a:lnTo>
                    <a:pt x="66981" y="158751"/>
                  </a:lnTo>
                  <a:lnTo>
                    <a:pt x="65256" y="166884"/>
                  </a:lnTo>
                  <a:lnTo>
                    <a:pt x="63613" y="175458"/>
                  </a:lnTo>
                  <a:lnTo>
                    <a:pt x="62053" y="184475"/>
                  </a:lnTo>
                  <a:lnTo>
                    <a:pt x="73144" y="187079"/>
                  </a:lnTo>
                  <a:lnTo>
                    <a:pt x="74927" y="178189"/>
                  </a:lnTo>
                  <a:lnTo>
                    <a:pt x="76867" y="169718"/>
                  </a:lnTo>
                  <a:lnTo>
                    <a:pt x="78964" y="161665"/>
                  </a:lnTo>
                  <a:lnTo>
                    <a:pt x="81219" y="154030"/>
                  </a:lnTo>
                  <a:lnTo>
                    <a:pt x="68789" y="151060"/>
                  </a:lnTo>
                  <a:close/>
                </a:path>
                <a:path w="267335" h="313054">
                  <a:moveTo>
                    <a:pt x="129493" y="96461"/>
                  </a:moveTo>
                  <a:lnTo>
                    <a:pt x="126503" y="99287"/>
                  </a:lnTo>
                  <a:lnTo>
                    <a:pt x="122787" y="102574"/>
                  </a:lnTo>
                  <a:lnTo>
                    <a:pt x="118612" y="106094"/>
                  </a:lnTo>
                  <a:lnTo>
                    <a:pt x="125515" y="107170"/>
                  </a:lnTo>
                  <a:lnTo>
                    <a:pt x="132014" y="108254"/>
                  </a:lnTo>
                  <a:lnTo>
                    <a:pt x="138109" y="109344"/>
                  </a:lnTo>
                  <a:lnTo>
                    <a:pt x="143802" y="110443"/>
                  </a:lnTo>
                  <a:lnTo>
                    <a:pt x="91490" y="147071"/>
                  </a:lnTo>
                  <a:lnTo>
                    <a:pt x="107749" y="170291"/>
                  </a:lnTo>
                  <a:lnTo>
                    <a:pt x="116239" y="164346"/>
                  </a:lnTo>
                  <a:lnTo>
                    <a:pt x="106361" y="150241"/>
                  </a:lnTo>
                  <a:lnTo>
                    <a:pt x="155898" y="115554"/>
                  </a:lnTo>
                  <a:lnTo>
                    <a:pt x="160793" y="114235"/>
                  </a:lnTo>
                  <a:lnTo>
                    <a:pt x="166096" y="114235"/>
                  </a:lnTo>
                  <a:lnTo>
                    <a:pt x="168969" y="102552"/>
                  </a:lnTo>
                  <a:lnTo>
                    <a:pt x="165421" y="102497"/>
                  </a:lnTo>
                  <a:lnTo>
                    <a:pt x="161467" y="102123"/>
                  </a:lnTo>
                  <a:lnTo>
                    <a:pt x="150090" y="100266"/>
                  </a:lnTo>
                  <a:lnTo>
                    <a:pt x="136282" y="97783"/>
                  </a:lnTo>
                  <a:lnTo>
                    <a:pt x="129493" y="96461"/>
                  </a:lnTo>
                  <a:close/>
                </a:path>
                <a:path w="267335" h="313054">
                  <a:moveTo>
                    <a:pt x="204310" y="141599"/>
                  </a:moveTo>
                  <a:lnTo>
                    <a:pt x="186720" y="141599"/>
                  </a:lnTo>
                  <a:lnTo>
                    <a:pt x="190656" y="142293"/>
                  </a:lnTo>
                  <a:lnTo>
                    <a:pt x="196457" y="150577"/>
                  </a:lnTo>
                  <a:lnTo>
                    <a:pt x="199273" y="155204"/>
                  </a:lnTo>
                  <a:lnTo>
                    <a:pt x="202342" y="160801"/>
                  </a:lnTo>
                  <a:lnTo>
                    <a:pt x="205469" y="157402"/>
                  </a:lnTo>
                  <a:lnTo>
                    <a:pt x="208437" y="154477"/>
                  </a:lnTo>
                  <a:lnTo>
                    <a:pt x="211246" y="152025"/>
                  </a:lnTo>
                  <a:lnTo>
                    <a:pt x="207661" y="146558"/>
                  </a:lnTo>
                  <a:lnTo>
                    <a:pt x="204310" y="141599"/>
                  </a:lnTo>
                  <a:close/>
                </a:path>
                <a:path w="267335" h="313054">
                  <a:moveTo>
                    <a:pt x="48948" y="101459"/>
                  </a:moveTo>
                  <a:lnTo>
                    <a:pt x="35739" y="101459"/>
                  </a:lnTo>
                  <a:lnTo>
                    <a:pt x="66857" y="145901"/>
                  </a:lnTo>
                  <a:lnTo>
                    <a:pt x="75721" y="139694"/>
                  </a:lnTo>
                  <a:lnTo>
                    <a:pt x="48948" y="101459"/>
                  </a:lnTo>
                  <a:close/>
                </a:path>
                <a:path w="267335" h="313054">
                  <a:moveTo>
                    <a:pt x="74938" y="77731"/>
                  </a:moveTo>
                  <a:lnTo>
                    <a:pt x="66450" y="83675"/>
                  </a:lnTo>
                  <a:lnTo>
                    <a:pt x="96169" y="126121"/>
                  </a:lnTo>
                  <a:lnTo>
                    <a:pt x="104659" y="120176"/>
                  </a:lnTo>
                  <a:lnTo>
                    <a:pt x="92334" y="102574"/>
                  </a:lnTo>
                  <a:lnTo>
                    <a:pt x="105349" y="93460"/>
                  </a:lnTo>
                  <a:lnTo>
                    <a:pt x="85952" y="93460"/>
                  </a:lnTo>
                  <a:lnTo>
                    <a:pt x="74938" y="77731"/>
                  </a:lnTo>
                  <a:close/>
                </a:path>
                <a:path w="267335" h="313054">
                  <a:moveTo>
                    <a:pt x="16979" y="55802"/>
                  </a:moveTo>
                  <a:lnTo>
                    <a:pt x="8116" y="62009"/>
                  </a:lnTo>
                  <a:lnTo>
                    <a:pt x="29095" y="91970"/>
                  </a:lnTo>
                  <a:lnTo>
                    <a:pt x="23850" y="95700"/>
                  </a:lnTo>
                  <a:lnTo>
                    <a:pt x="18009" y="99779"/>
                  </a:lnTo>
                  <a:lnTo>
                    <a:pt x="13946" y="102574"/>
                  </a:lnTo>
                  <a:lnTo>
                    <a:pt x="4541" y="108981"/>
                  </a:lnTo>
                  <a:lnTo>
                    <a:pt x="11356" y="118714"/>
                  </a:lnTo>
                  <a:lnTo>
                    <a:pt x="35739" y="101459"/>
                  </a:lnTo>
                  <a:lnTo>
                    <a:pt x="48948" y="101459"/>
                  </a:lnTo>
                  <a:lnTo>
                    <a:pt x="44432" y="95008"/>
                  </a:lnTo>
                  <a:lnTo>
                    <a:pt x="56352" y="85581"/>
                  </a:lnTo>
                  <a:lnTo>
                    <a:pt x="37830" y="85581"/>
                  </a:lnTo>
                  <a:lnTo>
                    <a:pt x="16979" y="55802"/>
                  </a:lnTo>
                  <a:close/>
                </a:path>
                <a:path w="267335" h="313054">
                  <a:moveTo>
                    <a:pt x="166096" y="114235"/>
                  </a:moveTo>
                  <a:lnTo>
                    <a:pt x="160793" y="114235"/>
                  </a:lnTo>
                  <a:lnTo>
                    <a:pt x="165947" y="114843"/>
                  </a:lnTo>
                  <a:lnTo>
                    <a:pt x="166096" y="114235"/>
                  </a:lnTo>
                  <a:close/>
                </a:path>
                <a:path w="267335" h="313054">
                  <a:moveTo>
                    <a:pt x="1889" y="72694"/>
                  </a:moveTo>
                  <a:lnTo>
                    <a:pt x="894" y="79040"/>
                  </a:lnTo>
                  <a:lnTo>
                    <a:pt x="265" y="87114"/>
                  </a:lnTo>
                  <a:lnTo>
                    <a:pt x="0" y="96916"/>
                  </a:lnTo>
                  <a:lnTo>
                    <a:pt x="9778" y="98426"/>
                  </a:lnTo>
                  <a:lnTo>
                    <a:pt x="10520" y="90338"/>
                  </a:lnTo>
                  <a:lnTo>
                    <a:pt x="11730" y="82402"/>
                  </a:lnTo>
                  <a:lnTo>
                    <a:pt x="13411" y="74618"/>
                  </a:lnTo>
                  <a:lnTo>
                    <a:pt x="1889" y="72694"/>
                  </a:lnTo>
                  <a:close/>
                </a:path>
                <a:path w="267335" h="313054">
                  <a:moveTo>
                    <a:pt x="114799" y="44053"/>
                  </a:moveTo>
                  <a:lnTo>
                    <a:pt x="111716" y="46211"/>
                  </a:lnTo>
                  <a:lnTo>
                    <a:pt x="108497" y="48345"/>
                  </a:lnTo>
                  <a:lnTo>
                    <a:pt x="105140" y="50453"/>
                  </a:lnTo>
                  <a:lnTo>
                    <a:pt x="111211" y="56422"/>
                  </a:lnTo>
                  <a:lnTo>
                    <a:pt x="117010" y="62219"/>
                  </a:lnTo>
                  <a:lnTo>
                    <a:pt x="122535" y="67844"/>
                  </a:lnTo>
                  <a:lnTo>
                    <a:pt x="85952" y="93460"/>
                  </a:lnTo>
                  <a:lnTo>
                    <a:pt x="105349" y="93460"/>
                  </a:lnTo>
                  <a:lnTo>
                    <a:pt x="130329" y="75968"/>
                  </a:lnTo>
                  <a:lnTo>
                    <a:pt x="146154" y="75968"/>
                  </a:lnTo>
                  <a:lnTo>
                    <a:pt x="136248" y="65993"/>
                  </a:lnTo>
                  <a:lnTo>
                    <a:pt x="114799" y="44053"/>
                  </a:lnTo>
                  <a:close/>
                </a:path>
                <a:path w="267335" h="313054">
                  <a:moveTo>
                    <a:pt x="146154" y="75968"/>
                  </a:moveTo>
                  <a:lnTo>
                    <a:pt x="130329" y="75968"/>
                  </a:lnTo>
                  <a:lnTo>
                    <a:pt x="136110" y="81959"/>
                  </a:lnTo>
                  <a:lnTo>
                    <a:pt x="141569" y="87750"/>
                  </a:lnTo>
                  <a:lnTo>
                    <a:pt x="146705" y="93339"/>
                  </a:lnTo>
                  <a:lnTo>
                    <a:pt x="154485" y="84258"/>
                  </a:lnTo>
                  <a:lnTo>
                    <a:pt x="146154" y="75968"/>
                  </a:lnTo>
                  <a:close/>
                </a:path>
                <a:path w="267335" h="313054">
                  <a:moveTo>
                    <a:pt x="114804" y="12820"/>
                  </a:moveTo>
                  <a:lnTo>
                    <a:pt x="100929" y="12820"/>
                  </a:lnTo>
                  <a:lnTo>
                    <a:pt x="103084" y="15899"/>
                  </a:lnTo>
                  <a:lnTo>
                    <a:pt x="102445" y="19484"/>
                  </a:lnTo>
                  <a:lnTo>
                    <a:pt x="78714" y="51770"/>
                  </a:lnTo>
                  <a:lnTo>
                    <a:pt x="37830" y="85581"/>
                  </a:lnTo>
                  <a:lnTo>
                    <a:pt x="56352" y="85581"/>
                  </a:lnTo>
                  <a:lnTo>
                    <a:pt x="90219" y="56272"/>
                  </a:lnTo>
                  <a:lnTo>
                    <a:pt x="114827" y="17802"/>
                  </a:lnTo>
                  <a:lnTo>
                    <a:pt x="114804" y="12820"/>
                  </a:lnTo>
                  <a:close/>
                </a:path>
                <a:path w="267335" h="313054">
                  <a:moveTo>
                    <a:pt x="101941" y="0"/>
                  </a:moveTo>
                  <a:lnTo>
                    <a:pt x="89695" y="5535"/>
                  </a:lnTo>
                  <a:lnTo>
                    <a:pt x="84344" y="8158"/>
                  </a:lnTo>
                  <a:lnTo>
                    <a:pt x="78160" y="11341"/>
                  </a:lnTo>
                  <a:lnTo>
                    <a:pt x="71145" y="15085"/>
                  </a:lnTo>
                  <a:lnTo>
                    <a:pt x="72228" y="18188"/>
                  </a:lnTo>
                  <a:lnTo>
                    <a:pt x="73299" y="21967"/>
                  </a:lnTo>
                  <a:lnTo>
                    <a:pt x="74357" y="26417"/>
                  </a:lnTo>
                  <a:lnTo>
                    <a:pt x="82591" y="21254"/>
                  </a:lnTo>
                  <a:lnTo>
                    <a:pt x="89466" y="17345"/>
                  </a:lnTo>
                  <a:lnTo>
                    <a:pt x="94983" y="14690"/>
                  </a:lnTo>
                  <a:lnTo>
                    <a:pt x="98625" y="12984"/>
                  </a:lnTo>
                  <a:lnTo>
                    <a:pt x="100929" y="12820"/>
                  </a:lnTo>
                  <a:lnTo>
                    <a:pt x="114804" y="12820"/>
                  </a:lnTo>
                  <a:lnTo>
                    <a:pt x="114796" y="11102"/>
                  </a:lnTo>
                  <a:lnTo>
                    <a:pt x="107740" y="1026"/>
                  </a:lnTo>
                  <a:lnTo>
                    <a:pt x="101941" y="0"/>
                  </a:lnTo>
                  <a:close/>
                </a:path>
              </a:pathLst>
            </a:custGeom>
            <a:solidFill>
              <a:srgbClr val="FFFFFF"/>
            </a:solidFill>
          </p:spPr>
          <p:txBody>
            <a:bodyPr wrap="square" lIns="0" tIns="0" rIns="0" bIns="0" rtlCol="0"/>
            <a:lstStyle/>
            <a:p>
              <a:endParaRPr>
                <a:cs typeface="+mn-ea"/>
                <a:sym typeface="+mn-lt"/>
              </a:endParaRPr>
            </a:p>
          </p:txBody>
        </p:sp>
        <p:sp>
          <p:nvSpPr>
            <p:cNvPr id="77" name="object 34">
              <a:extLst>
                <a:ext uri="{FF2B5EF4-FFF2-40B4-BE49-F238E27FC236}">
                  <a16:creationId xmlns:a16="http://schemas.microsoft.com/office/drawing/2014/main" id="{76541159-0825-4BC6-94A6-025F476803DD}"/>
                </a:ext>
              </a:extLst>
            </p:cNvPr>
            <p:cNvSpPr txBox="1"/>
            <p:nvPr/>
          </p:nvSpPr>
          <p:spPr>
            <a:xfrm>
              <a:off x="6273708" y="4090155"/>
              <a:ext cx="7499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Sprint3</a:t>
              </a:r>
              <a:endParaRPr sz="1800">
                <a:cs typeface="+mn-ea"/>
                <a:sym typeface="+mn-lt"/>
              </a:endParaRPr>
            </a:p>
          </p:txBody>
        </p:sp>
        <p:sp>
          <p:nvSpPr>
            <p:cNvPr id="78" name="object 35">
              <a:extLst>
                <a:ext uri="{FF2B5EF4-FFF2-40B4-BE49-F238E27FC236}">
                  <a16:creationId xmlns:a16="http://schemas.microsoft.com/office/drawing/2014/main" id="{0BF7183B-08EA-4FB9-9181-9153650D5EF0}"/>
                </a:ext>
              </a:extLst>
            </p:cNvPr>
            <p:cNvSpPr/>
            <p:nvPr/>
          </p:nvSpPr>
          <p:spPr>
            <a:xfrm>
              <a:off x="8856126" y="3200401"/>
              <a:ext cx="2082800" cy="2082800"/>
            </a:xfrm>
            <a:custGeom>
              <a:avLst/>
              <a:gdLst/>
              <a:ahLst/>
              <a:cxnLst/>
              <a:rect l="l" t="t" r="r" b="b"/>
              <a:pathLst>
                <a:path w="2082800" h="2082800">
                  <a:moveTo>
                    <a:pt x="0" y="0"/>
                  </a:moveTo>
                  <a:lnTo>
                    <a:pt x="2082800" y="0"/>
                  </a:lnTo>
                  <a:lnTo>
                    <a:pt x="2082800" y="2082800"/>
                  </a:lnTo>
                  <a:lnTo>
                    <a:pt x="0" y="2082800"/>
                  </a:lnTo>
                  <a:lnTo>
                    <a:pt x="0" y="0"/>
                  </a:lnTo>
                  <a:close/>
                </a:path>
              </a:pathLst>
            </a:custGeom>
            <a:solidFill>
              <a:srgbClr val="ECEBEB"/>
            </a:solidFill>
          </p:spPr>
          <p:txBody>
            <a:bodyPr wrap="square" lIns="0" tIns="0" rIns="0" bIns="0" rtlCol="0"/>
            <a:lstStyle/>
            <a:p>
              <a:endParaRPr>
                <a:cs typeface="+mn-ea"/>
                <a:sym typeface="+mn-lt"/>
              </a:endParaRPr>
            </a:p>
          </p:txBody>
        </p:sp>
        <p:sp>
          <p:nvSpPr>
            <p:cNvPr id="79" name="object 36">
              <a:extLst>
                <a:ext uri="{FF2B5EF4-FFF2-40B4-BE49-F238E27FC236}">
                  <a16:creationId xmlns:a16="http://schemas.microsoft.com/office/drawing/2014/main" id="{38DCC206-78E2-4D41-B06E-DC33848B0A95}"/>
                </a:ext>
              </a:extLst>
            </p:cNvPr>
            <p:cNvSpPr/>
            <p:nvPr/>
          </p:nvSpPr>
          <p:spPr>
            <a:xfrm>
              <a:off x="9547166" y="4243647"/>
              <a:ext cx="1026621" cy="1072341"/>
            </a:xfrm>
            <a:prstGeom prst="rect">
              <a:avLst/>
            </a:prstGeom>
            <a:blipFill>
              <a:blip r:embed="rId4" cstate="print"/>
              <a:stretch>
                <a:fillRect/>
              </a:stretch>
            </a:blipFill>
          </p:spPr>
          <p:txBody>
            <a:bodyPr wrap="square" lIns="0" tIns="0" rIns="0" bIns="0" rtlCol="0"/>
            <a:lstStyle/>
            <a:p>
              <a:endParaRPr>
                <a:cs typeface="+mn-ea"/>
                <a:sym typeface="+mn-lt"/>
              </a:endParaRPr>
            </a:p>
          </p:txBody>
        </p:sp>
        <p:sp>
          <p:nvSpPr>
            <p:cNvPr id="80" name="object 37">
              <a:extLst>
                <a:ext uri="{FF2B5EF4-FFF2-40B4-BE49-F238E27FC236}">
                  <a16:creationId xmlns:a16="http://schemas.microsoft.com/office/drawing/2014/main" id="{9791E84B-F4DA-4691-9DB7-08B46E228B53}"/>
                </a:ext>
              </a:extLst>
            </p:cNvPr>
            <p:cNvSpPr/>
            <p:nvPr/>
          </p:nvSpPr>
          <p:spPr>
            <a:xfrm>
              <a:off x="8782395" y="3906982"/>
              <a:ext cx="1093123" cy="1009996"/>
            </a:xfrm>
            <a:prstGeom prst="rect">
              <a:avLst/>
            </a:prstGeom>
            <a:blipFill>
              <a:blip r:embed="rId8" cstate="print"/>
              <a:stretch>
                <a:fillRect/>
              </a:stretch>
            </a:blipFill>
          </p:spPr>
          <p:txBody>
            <a:bodyPr wrap="square" lIns="0" tIns="0" rIns="0" bIns="0" rtlCol="0"/>
            <a:lstStyle/>
            <a:p>
              <a:endParaRPr>
                <a:cs typeface="+mn-ea"/>
                <a:sym typeface="+mn-lt"/>
              </a:endParaRPr>
            </a:p>
          </p:txBody>
        </p:sp>
        <p:sp>
          <p:nvSpPr>
            <p:cNvPr id="81" name="object 38">
              <a:extLst>
                <a:ext uri="{FF2B5EF4-FFF2-40B4-BE49-F238E27FC236}">
                  <a16:creationId xmlns:a16="http://schemas.microsoft.com/office/drawing/2014/main" id="{6B41F48E-EEBF-4870-A803-D0BC5C629C01}"/>
                </a:ext>
              </a:extLst>
            </p:cNvPr>
            <p:cNvSpPr/>
            <p:nvPr/>
          </p:nvSpPr>
          <p:spPr>
            <a:xfrm>
              <a:off x="9218813" y="3150523"/>
              <a:ext cx="1026621" cy="1072341"/>
            </a:xfrm>
            <a:prstGeom prst="rect">
              <a:avLst/>
            </a:prstGeom>
            <a:blipFill>
              <a:blip r:embed="rId10" cstate="print"/>
              <a:stretch>
                <a:fillRect/>
              </a:stretch>
            </a:blipFill>
          </p:spPr>
          <p:txBody>
            <a:bodyPr wrap="square" lIns="0" tIns="0" rIns="0" bIns="0" rtlCol="0"/>
            <a:lstStyle/>
            <a:p>
              <a:endParaRPr>
                <a:cs typeface="+mn-ea"/>
                <a:sym typeface="+mn-lt"/>
              </a:endParaRPr>
            </a:p>
          </p:txBody>
        </p:sp>
        <p:sp>
          <p:nvSpPr>
            <p:cNvPr id="82" name="object 39">
              <a:extLst>
                <a:ext uri="{FF2B5EF4-FFF2-40B4-BE49-F238E27FC236}">
                  <a16:creationId xmlns:a16="http://schemas.microsoft.com/office/drawing/2014/main" id="{18D3EE22-629A-4820-9170-26837BB2ECDC}"/>
                </a:ext>
              </a:extLst>
            </p:cNvPr>
            <p:cNvSpPr/>
            <p:nvPr/>
          </p:nvSpPr>
          <p:spPr>
            <a:xfrm>
              <a:off x="9904613" y="3570317"/>
              <a:ext cx="1093123" cy="1009996"/>
            </a:xfrm>
            <a:prstGeom prst="rect">
              <a:avLst/>
            </a:prstGeom>
            <a:blipFill>
              <a:blip r:embed="rId9" cstate="print"/>
              <a:stretch>
                <a:fillRect/>
              </a:stretch>
            </a:blipFill>
          </p:spPr>
          <p:txBody>
            <a:bodyPr wrap="square" lIns="0" tIns="0" rIns="0" bIns="0" rtlCol="0"/>
            <a:lstStyle/>
            <a:p>
              <a:endParaRPr>
                <a:cs typeface="+mn-ea"/>
                <a:sym typeface="+mn-lt"/>
              </a:endParaRPr>
            </a:p>
          </p:txBody>
        </p:sp>
        <p:sp>
          <p:nvSpPr>
            <p:cNvPr id="83" name="object 40">
              <a:extLst>
                <a:ext uri="{FF2B5EF4-FFF2-40B4-BE49-F238E27FC236}">
                  <a16:creationId xmlns:a16="http://schemas.microsoft.com/office/drawing/2014/main" id="{FE986396-6EDD-433F-B6DF-99650D6D37BA}"/>
                </a:ext>
              </a:extLst>
            </p:cNvPr>
            <p:cNvSpPr/>
            <p:nvPr/>
          </p:nvSpPr>
          <p:spPr>
            <a:xfrm>
              <a:off x="9425199" y="3550737"/>
              <a:ext cx="280035" cy="262255"/>
            </a:xfrm>
            <a:custGeom>
              <a:avLst/>
              <a:gdLst/>
              <a:ahLst/>
              <a:cxnLst/>
              <a:rect l="l" t="t" r="r" b="b"/>
              <a:pathLst>
                <a:path w="280034" h="262254">
                  <a:moveTo>
                    <a:pt x="63816" y="182557"/>
                  </a:moveTo>
                  <a:lnTo>
                    <a:pt x="50425" y="182557"/>
                  </a:lnTo>
                  <a:lnTo>
                    <a:pt x="54496" y="191622"/>
                  </a:lnTo>
                  <a:lnTo>
                    <a:pt x="57387" y="200298"/>
                  </a:lnTo>
                  <a:lnTo>
                    <a:pt x="59099" y="208584"/>
                  </a:lnTo>
                  <a:lnTo>
                    <a:pt x="59631" y="216481"/>
                  </a:lnTo>
                  <a:lnTo>
                    <a:pt x="58304" y="226757"/>
                  </a:lnTo>
                  <a:lnTo>
                    <a:pt x="54962" y="236996"/>
                  </a:lnTo>
                  <a:lnTo>
                    <a:pt x="49604" y="247200"/>
                  </a:lnTo>
                  <a:lnTo>
                    <a:pt x="42232" y="257369"/>
                  </a:lnTo>
                  <a:lnTo>
                    <a:pt x="46541" y="258682"/>
                  </a:lnTo>
                  <a:lnTo>
                    <a:pt x="50660" y="260160"/>
                  </a:lnTo>
                  <a:lnTo>
                    <a:pt x="54588" y="261806"/>
                  </a:lnTo>
                  <a:lnTo>
                    <a:pt x="62315" y="250430"/>
                  </a:lnTo>
                  <a:lnTo>
                    <a:pt x="67813" y="239032"/>
                  </a:lnTo>
                  <a:lnTo>
                    <a:pt x="71083" y="227612"/>
                  </a:lnTo>
                  <a:lnTo>
                    <a:pt x="72097" y="216481"/>
                  </a:lnTo>
                  <a:lnTo>
                    <a:pt x="72105" y="215921"/>
                  </a:lnTo>
                  <a:lnTo>
                    <a:pt x="71379" y="207157"/>
                  </a:lnTo>
                  <a:lnTo>
                    <a:pt x="69263" y="197421"/>
                  </a:lnTo>
                  <a:lnTo>
                    <a:pt x="65868" y="187247"/>
                  </a:lnTo>
                  <a:lnTo>
                    <a:pt x="63816" y="182557"/>
                  </a:lnTo>
                  <a:close/>
                </a:path>
                <a:path w="280034" h="262254">
                  <a:moveTo>
                    <a:pt x="114000" y="153623"/>
                  </a:moveTo>
                  <a:lnTo>
                    <a:pt x="100540" y="153623"/>
                  </a:lnTo>
                  <a:lnTo>
                    <a:pt x="105323" y="162575"/>
                  </a:lnTo>
                  <a:lnTo>
                    <a:pt x="109735" y="171036"/>
                  </a:lnTo>
                  <a:lnTo>
                    <a:pt x="113778" y="179005"/>
                  </a:lnTo>
                  <a:lnTo>
                    <a:pt x="117450" y="186481"/>
                  </a:lnTo>
                  <a:lnTo>
                    <a:pt x="119773" y="193442"/>
                  </a:lnTo>
                  <a:lnTo>
                    <a:pt x="119852" y="200298"/>
                  </a:lnTo>
                  <a:lnTo>
                    <a:pt x="117220" y="205517"/>
                  </a:lnTo>
                  <a:lnTo>
                    <a:pt x="89120" y="220927"/>
                  </a:lnTo>
                  <a:lnTo>
                    <a:pt x="91936" y="224227"/>
                  </a:lnTo>
                  <a:lnTo>
                    <a:pt x="94704" y="227612"/>
                  </a:lnTo>
                  <a:lnTo>
                    <a:pt x="97238" y="230846"/>
                  </a:lnTo>
                  <a:lnTo>
                    <a:pt x="105236" y="226932"/>
                  </a:lnTo>
                  <a:lnTo>
                    <a:pt x="132480" y="193442"/>
                  </a:lnTo>
                  <a:lnTo>
                    <a:pt x="128395" y="181752"/>
                  </a:lnTo>
                  <a:lnTo>
                    <a:pt x="122935" y="170897"/>
                  </a:lnTo>
                  <a:lnTo>
                    <a:pt x="117319" y="159961"/>
                  </a:lnTo>
                  <a:lnTo>
                    <a:pt x="114000" y="153623"/>
                  </a:lnTo>
                  <a:close/>
                </a:path>
                <a:path w="280034" h="262254">
                  <a:moveTo>
                    <a:pt x="27957" y="115296"/>
                  </a:moveTo>
                  <a:lnTo>
                    <a:pt x="16115" y="115434"/>
                  </a:lnTo>
                  <a:lnTo>
                    <a:pt x="15024" y="136556"/>
                  </a:lnTo>
                  <a:lnTo>
                    <a:pt x="11975" y="156534"/>
                  </a:lnTo>
                  <a:lnTo>
                    <a:pt x="6967" y="175369"/>
                  </a:lnTo>
                  <a:lnTo>
                    <a:pt x="0" y="193060"/>
                  </a:lnTo>
                  <a:lnTo>
                    <a:pt x="4997" y="194372"/>
                  </a:lnTo>
                  <a:lnTo>
                    <a:pt x="9160" y="195826"/>
                  </a:lnTo>
                  <a:lnTo>
                    <a:pt x="12486" y="197421"/>
                  </a:lnTo>
                  <a:lnTo>
                    <a:pt x="19293" y="178567"/>
                  </a:lnTo>
                  <a:lnTo>
                    <a:pt x="24140" y="158595"/>
                  </a:lnTo>
                  <a:lnTo>
                    <a:pt x="26982" y="137841"/>
                  </a:lnTo>
                  <a:lnTo>
                    <a:pt x="27099" y="135817"/>
                  </a:lnTo>
                  <a:lnTo>
                    <a:pt x="27957" y="115296"/>
                  </a:lnTo>
                  <a:close/>
                </a:path>
                <a:path w="280034" h="262254">
                  <a:moveTo>
                    <a:pt x="105624" y="137841"/>
                  </a:moveTo>
                  <a:lnTo>
                    <a:pt x="20049" y="187247"/>
                  </a:lnTo>
                  <a:lnTo>
                    <a:pt x="25612" y="196883"/>
                  </a:lnTo>
                  <a:lnTo>
                    <a:pt x="50425" y="182557"/>
                  </a:lnTo>
                  <a:lnTo>
                    <a:pt x="63816" y="182557"/>
                  </a:lnTo>
                  <a:lnTo>
                    <a:pt x="61116" y="176385"/>
                  </a:lnTo>
                  <a:lnTo>
                    <a:pt x="100540" y="153623"/>
                  </a:lnTo>
                  <a:lnTo>
                    <a:pt x="114000" y="153623"/>
                  </a:lnTo>
                  <a:lnTo>
                    <a:pt x="111549" y="148942"/>
                  </a:lnTo>
                  <a:lnTo>
                    <a:pt x="105624" y="137841"/>
                  </a:lnTo>
                  <a:close/>
                </a:path>
                <a:path w="280034" h="262254">
                  <a:moveTo>
                    <a:pt x="170107" y="112180"/>
                  </a:moveTo>
                  <a:lnTo>
                    <a:pt x="157613" y="112180"/>
                  </a:lnTo>
                  <a:lnTo>
                    <a:pt x="195808" y="178337"/>
                  </a:lnTo>
                  <a:lnTo>
                    <a:pt x="205178" y="172927"/>
                  </a:lnTo>
                  <a:lnTo>
                    <a:pt x="170107" y="112180"/>
                  </a:lnTo>
                  <a:close/>
                </a:path>
                <a:path w="280034" h="262254">
                  <a:moveTo>
                    <a:pt x="224585" y="0"/>
                  </a:moveTo>
                  <a:lnTo>
                    <a:pt x="209917" y="11445"/>
                  </a:lnTo>
                  <a:lnTo>
                    <a:pt x="194922" y="22325"/>
                  </a:lnTo>
                  <a:lnTo>
                    <a:pt x="179602" y="32642"/>
                  </a:lnTo>
                  <a:lnTo>
                    <a:pt x="163956" y="42395"/>
                  </a:lnTo>
                  <a:lnTo>
                    <a:pt x="194015" y="94458"/>
                  </a:lnTo>
                  <a:lnTo>
                    <a:pt x="202884" y="112429"/>
                  </a:lnTo>
                  <a:lnTo>
                    <a:pt x="208234" y="129525"/>
                  </a:lnTo>
                  <a:lnTo>
                    <a:pt x="210065" y="145746"/>
                  </a:lnTo>
                  <a:lnTo>
                    <a:pt x="208377" y="161093"/>
                  </a:lnTo>
                  <a:lnTo>
                    <a:pt x="212147" y="162262"/>
                  </a:lnTo>
                  <a:lnTo>
                    <a:pt x="215974" y="163733"/>
                  </a:lnTo>
                  <a:lnTo>
                    <a:pt x="219862" y="165506"/>
                  </a:lnTo>
                  <a:lnTo>
                    <a:pt x="222025" y="147621"/>
                  </a:lnTo>
                  <a:lnTo>
                    <a:pt x="220118" y="128866"/>
                  </a:lnTo>
                  <a:lnTo>
                    <a:pt x="214140" y="109242"/>
                  </a:lnTo>
                  <a:lnTo>
                    <a:pt x="204092" y="88747"/>
                  </a:lnTo>
                  <a:lnTo>
                    <a:pt x="201267" y="83854"/>
                  </a:lnTo>
                  <a:lnTo>
                    <a:pt x="217498" y="74482"/>
                  </a:lnTo>
                  <a:lnTo>
                    <a:pt x="195856" y="74482"/>
                  </a:lnTo>
                  <a:lnTo>
                    <a:pt x="179169" y="45579"/>
                  </a:lnTo>
                  <a:lnTo>
                    <a:pt x="193563" y="36211"/>
                  </a:lnTo>
                  <a:lnTo>
                    <a:pt x="207413" y="26719"/>
                  </a:lnTo>
                  <a:lnTo>
                    <a:pt x="220718" y="17102"/>
                  </a:lnTo>
                  <a:lnTo>
                    <a:pt x="233478" y="7360"/>
                  </a:lnTo>
                  <a:lnTo>
                    <a:pt x="224585" y="0"/>
                  </a:lnTo>
                  <a:close/>
                </a:path>
                <a:path w="280034" h="262254">
                  <a:moveTo>
                    <a:pt x="156038" y="87814"/>
                  </a:moveTo>
                  <a:lnTo>
                    <a:pt x="143201" y="87814"/>
                  </a:lnTo>
                  <a:lnTo>
                    <a:pt x="146530" y="102400"/>
                  </a:lnTo>
                  <a:lnTo>
                    <a:pt x="148604" y="116708"/>
                  </a:lnTo>
                  <a:lnTo>
                    <a:pt x="149233" y="127497"/>
                  </a:lnTo>
                  <a:lnTo>
                    <a:pt x="149317" y="134033"/>
                  </a:lnTo>
                  <a:lnTo>
                    <a:pt x="148986" y="144482"/>
                  </a:lnTo>
                  <a:lnTo>
                    <a:pt x="153676" y="148038"/>
                  </a:lnTo>
                  <a:lnTo>
                    <a:pt x="157415" y="151041"/>
                  </a:lnTo>
                  <a:lnTo>
                    <a:pt x="160204" y="153492"/>
                  </a:lnTo>
                  <a:lnTo>
                    <a:pt x="160782" y="144062"/>
                  </a:lnTo>
                  <a:lnTo>
                    <a:pt x="160542" y="134033"/>
                  </a:lnTo>
                  <a:lnTo>
                    <a:pt x="159486" y="123406"/>
                  </a:lnTo>
                  <a:lnTo>
                    <a:pt x="157613" y="112180"/>
                  </a:lnTo>
                  <a:lnTo>
                    <a:pt x="170107" y="112180"/>
                  </a:lnTo>
                  <a:lnTo>
                    <a:pt x="163832" y="101311"/>
                  </a:lnTo>
                  <a:lnTo>
                    <a:pt x="190815" y="101311"/>
                  </a:lnTo>
                  <a:lnTo>
                    <a:pt x="188032" y="99965"/>
                  </a:lnTo>
                  <a:lnTo>
                    <a:pt x="180982" y="96930"/>
                  </a:lnTo>
                  <a:lnTo>
                    <a:pt x="161302" y="96930"/>
                  </a:lnTo>
                  <a:lnTo>
                    <a:pt x="156038" y="87814"/>
                  </a:lnTo>
                  <a:close/>
                </a:path>
                <a:path w="280034" h="262254">
                  <a:moveTo>
                    <a:pt x="243280" y="67318"/>
                  </a:moveTo>
                  <a:lnTo>
                    <a:pt x="229906" y="67318"/>
                  </a:lnTo>
                  <a:lnTo>
                    <a:pt x="269454" y="135817"/>
                  </a:lnTo>
                  <a:lnTo>
                    <a:pt x="279485" y="130026"/>
                  </a:lnTo>
                  <a:lnTo>
                    <a:pt x="243280" y="67318"/>
                  </a:lnTo>
                  <a:close/>
                </a:path>
                <a:path w="280034" h="262254">
                  <a:moveTo>
                    <a:pt x="49518" y="93508"/>
                  </a:moveTo>
                  <a:lnTo>
                    <a:pt x="81604" y="123949"/>
                  </a:lnTo>
                  <a:lnTo>
                    <a:pt x="126123" y="130933"/>
                  </a:lnTo>
                  <a:lnTo>
                    <a:pt x="126431" y="127497"/>
                  </a:lnTo>
                  <a:lnTo>
                    <a:pt x="127375" y="122685"/>
                  </a:lnTo>
                  <a:lnTo>
                    <a:pt x="128957" y="116495"/>
                  </a:lnTo>
                  <a:lnTo>
                    <a:pt x="106977" y="116318"/>
                  </a:lnTo>
                  <a:lnTo>
                    <a:pt x="86411" y="112428"/>
                  </a:lnTo>
                  <a:lnTo>
                    <a:pt x="67258" y="104825"/>
                  </a:lnTo>
                  <a:lnTo>
                    <a:pt x="49518" y="93508"/>
                  </a:lnTo>
                  <a:close/>
                </a:path>
                <a:path w="280034" h="262254">
                  <a:moveTo>
                    <a:pt x="190815" y="101311"/>
                  </a:moveTo>
                  <a:lnTo>
                    <a:pt x="163832" y="101311"/>
                  </a:lnTo>
                  <a:lnTo>
                    <a:pt x="170538" y="104259"/>
                  </a:lnTo>
                  <a:lnTo>
                    <a:pt x="176979" y="107231"/>
                  </a:lnTo>
                  <a:lnTo>
                    <a:pt x="183156" y="110226"/>
                  </a:lnTo>
                  <a:lnTo>
                    <a:pt x="189068" y="113245"/>
                  </a:lnTo>
                  <a:lnTo>
                    <a:pt x="193662" y="102688"/>
                  </a:lnTo>
                  <a:lnTo>
                    <a:pt x="190815" y="101311"/>
                  </a:lnTo>
                  <a:close/>
                </a:path>
                <a:path w="280034" h="262254">
                  <a:moveTo>
                    <a:pt x="132866" y="47675"/>
                  </a:moveTo>
                  <a:lnTo>
                    <a:pt x="123494" y="53086"/>
                  </a:lnTo>
                  <a:lnTo>
                    <a:pt x="138277" y="78690"/>
                  </a:lnTo>
                  <a:lnTo>
                    <a:pt x="119668" y="89434"/>
                  </a:lnTo>
                  <a:lnTo>
                    <a:pt x="124849" y="98409"/>
                  </a:lnTo>
                  <a:lnTo>
                    <a:pt x="143201" y="87814"/>
                  </a:lnTo>
                  <a:lnTo>
                    <a:pt x="156038" y="87814"/>
                  </a:lnTo>
                  <a:lnTo>
                    <a:pt x="152829" y="82255"/>
                  </a:lnTo>
                  <a:lnTo>
                    <a:pt x="168376" y="73280"/>
                  </a:lnTo>
                  <a:lnTo>
                    <a:pt x="147648" y="73280"/>
                  </a:lnTo>
                  <a:lnTo>
                    <a:pt x="132866" y="47675"/>
                  </a:lnTo>
                  <a:close/>
                </a:path>
                <a:path w="280034" h="262254">
                  <a:moveTo>
                    <a:pt x="163903" y="90424"/>
                  </a:moveTo>
                  <a:lnTo>
                    <a:pt x="161302" y="96930"/>
                  </a:lnTo>
                  <a:lnTo>
                    <a:pt x="180982" y="96930"/>
                  </a:lnTo>
                  <a:lnTo>
                    <a:pt x="173152" y="93833"/>
                  </a:lnTo>
                  <a:lnTo>
                    <a:pt x="163903" y="90424"/>
                  </a:lnTo>
                  <a:close/>
                </a:path>
                <a:path w="280034" h="262254">
                  <a:moveTo>
                    <a:pt x="258812" y="38135"/>
                  </a:moveTo>
                  <a:lnTo>
                    <a:pt x="195856" y="74482"/>
                  </a:lnTo>
                  <a:lnTo>
                    <a:pt x="217498" y="74482"/>
                  </a:lnTo>
                  <a:lnTo>
                    <a:pt x="229906" y="67318"/>
                  </a:lnTo>
                  <a:lnTo>
                    <a:pt x="243280" y="67318"/>
                  </a:lnTo>
                  <a:lnTo>
                    <a:pt x="239937" y="61527"/>
                  </a:lnTo>
                  <a:lnTo>
                    <a:pt x="264222" y="47506"/>
                  </a:lnTo>
                  <a:lnTo>
                    <a:pt x="258812" y="38135"/>
                  </a:lnTo>
                  <a:close/>
                </a:path>
                <a:path w="280034" h="262254">
                  <a:moveTo>
                    <a:pt x="165465" y="62993"/>
                  </a:moveTo>
                  <a:lnTo>
                    <a:pt x="147648" y="73280"/>
                  </a:lnTo>
                  <a:lnTo>
                    <a:pt x="168376" y="73280"/>
                  </a:lnTo>
                  <a:lnTo>
                    <a:pt x="170648" y="71968"/>
                  </a:lnTo>
                  <a:lnTo>
                    <a:pt x="165465" y="62993"/>
                  </a:lnTo>
                  <a:close/>
                </a:path>
              </a:pathLst>
            </a:custGeom>
            <a:solidFill>
              <a:srgbClr val="FFFFFF"/>
            </a:solidFill>
          </p:spPr>
          <p:txBody>
            <a:bodyPr wrap="square" lIns="0" tIns="0" rIns="0" bIns="0" rtlCol="0"/>
            <a:lstStyle/>
            <a:p>
              <a:endParaRPr>
                <a:cs typeface="+mn-ea"/>
                <a:sym typeface="+mn-lt"/>
              </a:endParaRPr>
            </a:p>
          </p:txBody>
        </p:sp>
        <p:sp>
          <p:nvSpPr>
            <p:cNvPr id="84" name="object 41">
              <a:extLst>
                <a:ext uri="{FF2B5EF4-FFF2-40B4-BE49-F238E27FC236}">
                  <a16:creationId xmlns:a16="http://schemas.microsoft.com/office/drawing/2014/main" id="{E8A57392-7DCB-4304-935A-2058EE7E69A3}"/>
                </a:ext>
              </a:extLst>
            </p:cNvPr>
            <p:cNvSpPr/>
            <p:nvPr/>
          </p:nvSpPr>
          <p:spPr>
            <a:xfrm>
              <a:off x="10332411" y="3776884"/>
              <a:ext cx="246379" cy="276860"/>
            </a:xfrm>
            <a:custGeom>
              <a:avLst/>
              <a:gdLst/>
              <a:ahLst/>
              <a:cxnLst/>
              <a:rect l="l" t="t" r="r" b="b"/>
              <a:pathLst>
                <a:path w="246379" h="276860">
                  <a:moveTo>
                    <a:pt x="171894" y="176373"/>
                  </a:moveTo>
                  <a:lnTo>
                    <a:pt x="163031" y="182580"/>
                  </a:lnTo>
                  <a:lnTo>
                    <a:pt x="187857" y="218033"/>
                  </a:lnTo>
                  <a:lnTo>
                    <a:pt x="119070" y="266198"/>
                  </a:lnTo>
                  <a:lnTo>
                    <a:pt x="126325" y="276560"/>
                  </a:lnTo>
                  <a:lnTo>
                    <a:pt x="195111" y="228395"/>
                  </a:lnTo>
                  <a:lnTo>
                    <a:pt x="208320" y="228395"/>
                  </a:lnTo>
                  <a:lnTo>
                    <a:pt x="203974" y="222189"/>
                  </a:lnTo>
                  <a:lnTo>
                    <a:pt x="218771" y="211828"/>
                  </a:lnTo>
                  <a:lnTo>
                    <a:pt x="196719" y="211828"/>
                  </a:lnTo>
                  <a:lnTo>
                    <a:pt x="171894" y="176373"/>
                  </a:lnTo>
                  <a:close/>
                </a:path>
                <a:path w="246379" h="276860">
                  <a:moveTo>
                    <a:pt x="208320" y="228395"/>
                  </a:moveTo>
                  <a:lnTo>
                    <a:pt x="195111" y="228395"/>
                  </a:lnTo>
                  <a:lnTo>
                    <a:pt x="220198" y="264224"/>
                  </a:lnTo>
                  <a:lnTo>
                    <a:pt x="229062" y="258018"/>
                  </a:lnTo>
                  <a:lnTo>
                    <a:pt x="208320" y="228395"/>
                  </a:lnTo>
                  <a:close/>
                </a:path>
                <a:path w="246379" h="276860">
                  <a:moveTo>
                    <a:pt x="86230" y="197844"/>
                  </a:moveTo>
                  <a:lnTo>
                    <a:pt x="82120" y="209443"/>
                  </a:lnTo>
                  <a:lnTo>
                    <a:pt x="91557" y="212892"/>
                  </a:lnTo>
                  <a:lnTo>
                    <a:pt x="101987" y="216914"/>
                  </a:lnTo>
                  <a:lnTo>
                    <a:pt x="113409" y="221510"/>
                  </a:lnTo>
                  <a:lnTo>
                    <a:pt x="125825" y="226678"/>
                  </a:lnTo>
                  <a:lnTo>
                    <a:pt x="128440" y="224362"/>
                  </a:lnTo>
                  <a:lnTo>
                    <a:pt x="131893" y="221510"/>
                  </a:lnTo>
                  <a:lnTo>
                    <a:pt x="135832" y="218399"/>
                  </a:lnTo>
                  <a:lnTo>
                    <a:pt x="119627" y="211797"/>
                  </a:lnTo>
                  <a:lnTo>
                    <a:pt x="104959" y="205568"/>
                  </a:lnTo>
                  <a:lnTo>
                    <a:pt x="114390" y="198964"/>
                  </a:lnTo>
                  <a:lnTo>
                    <a:pt x="90655" y="198964"/>
                  </a:lnTo>
                  <a:lnTo>
                    <a:pt x="86230" y="197844"/>
                  </a:lnTo>
                  <a:close/>
                </a:path>
                <a:path w="246379" h="276860">
                  <a:moveTo>
                    <a:pt x="238666" y="182457"/>
                  </a:moveTo>
                  <a:lnTo>
                    <a:pt x="196719" y="211828"/>
                  </a:lnTo>
                  <a:lnTo>
                    <a:pt x="218771" y="211828"/>
                  </a:lnTo>
                  <a:lnTo>
                    <a:pt x="245921" y="192819"/>
                  </a:lnTo>
                  <a:lnTo>
                    <a:pt x="238666" y="182457"/>
                  </a:lnTo>
                  <a:close/>
                </a:path>
                <a:path w="246379" h="276860">
                  <a:moveTo>
                    <a:pt x="145370" y="136899"/>
                  </a:moveTo>
                  <a:lnTo>
                    <a:pt x="136507" y="143106"/>
                  </a:lnTo>
                  <a:lnTo>
                    <a:pt x="148657" y="160458"/>
                  </a:lnTo>
                  <a:lnTo>
                    <a:pt x="95347" y="197785"/>
                  </a:lnTo>
                  <a:lnTo>
                    <a:pt x="90655" y="198964"/>
                  </a:lnTo>
                  <a:lnTo>
                    <a:pt x="114390" y="198964"/>
                  </a:lnTo>
                  <a:lnTo>
                    <a:pt x="164339" y="163990"/>
                  </a:lnTo>
                  <a:lnTo>
                    <a:pt x="145370" y="136899"/>
                  </a:lnTo>
                  <a:close/>
                </a:path>
                <a:path w="246379" h="276860">
                  <a:moveTo>
                    <a:pt x="7004" y="89413"/>
                  </a:moveTo>
                  <a:lnTo>
                    <a:pt x="5651" y="93508"/>
                  </a:lnTo>
                  <a:lnTo>
                    <a:pt x="3890" y="98574"/>
                  </a:lnTo>
                  <a:lnTo>
                    <a:pt x="2703" y="101871"/>
                  </a:lnTo>
                  <a:lnTo>
                    <a:pt x="15396" y="111064"/>
                  </a:lnTo>
                  <a:lnTo>
                    <a:pt x="27723" y="118877"/>
                  </a:lnTo>
                  <a:lnTo>
                    <a:pt x="39719" y="125324"/>
                  </a:lnTo>
                  <a:lnTo>
                    <a:pt x="51286" y="130362"/>
                  </a:lnTo>
                  <a:lnTo>
                    <a:pt x="51536" y="141258"/>
                  </a:lnTo>
                  <a:lnTo>
                    <a:pt x="59617" y="181025"/>
                  </a:lnTo>
                  <a:lnTo>
                    <a:pt x="64018" y="181093"/>
                  </a:lnTo>
                  <a:lnTo>
                    <a:pt x="69041" y="181269"/>
                  </a:lnTo>
                  <a:lnTo>
                    <a:pt x="74686" y="181555"/>
                  </a:lnTo>
                  <a:lnTo>
                    <a:pt x="69691" y="169312"/>
                  </a:lnTo>
                  <a:lnTo>
                    <a:pt x="66029" y="157319"/>
                  </a:lnTo>
                  <a:lnTo>
                    <a:pt x="63700" y="145576"/>
                  </a:lnTo>
                  <a:lnTo>
                    <a:pt x="62703" y="134082"/>
                  </a:lnTo>
                  <a:lnTo>
                    <a:pt x="113523" y="134082"/>
                  </a:lnTo>
                  <a:lnTo>
                    <a:pt x="120961" y="128874"/>
                  </a:lnTo>
                  <a:lnTo>
                    <a:pt x="118675" y="125610"/>
                  </a:lnTo>
                  <a:lnTo>
                    <a:pt x="83038" y="125610"/>
                  </a:lnTo>
                  <a:lnTo>
                    <a:pt x="72810" y="124602"/>
                  </a:lnTo>
                  <a:lnTo>
                    <a:pt x="63052" y="122300"/>
                  </a:lnTo>
                  <a:lnTo>
                    <a:pt x="63771" y="118225"/>
                  </a:lnTo>
                  <a:lnTo>
                    <a:pt x="52014" y="118225"/>
                  </a:lnTo>
                  <a:lnTo>
                    <a:pt x="41126" y="112981"/>
                  </a:lnTo>
                  <a:lnTo>
                    <a:pt x="29995" y="106431"/>
                  </a:lnTo>
                  <a:lnTo>
                    <a:pt x="18499" y="98478"/>
                  </a:lnTo>
                  <a:lnTo>
                    <a:pt x="7004" y="89413"/>
                  </a:lnTo>
                  <a:close/>
                </a:path>
                <a:path w="246379" h="276860">
                  <a:moveTo>
                    <a:pt x="181978" y="118708"/>
                  </a:moveTo>
                  <a:lnTo>
                    <a:pt x="180164" y="127515"/>
                  </a:lnTo>
                  <a:lnTo>
                    <a:pt x="177869" y="137141"/>
                  </a:lnTo>
                  <a:lnTo>
                    <a:pt x="176074" y="143891"/>
                  </a:lnTo>
                  <a:lnTo>
                    <a:pt x="173798" y="151458"/>
                  </a:lnTo>
                  <a:lnTo>
                    <a:pt x="186913" y="154880"/>
                  </a:lnTo>
                  <a:lnTo>
                    <a:pt x="188219" y="148834"/>
                  </a:lnTo>
                  <a:lnTo>
                    <a:pt x="189765" y="141258"/>
                  </a:lnTo>
                  <a:lnTo>
                    <a:pt x="193575" y="121517"/>
                  </a:lnTo>
                  <a:lnTo>
                    <a:pt x="181978" y="118708"/>
                  </a:lnTo>
                  <a:close/>
                </a:path>
                <a:path w="246379" h="276860">
                  <a:moveTo>
                    <a:pt x="113523" y="134082"/>
                  </a:moveTo>
                  <a:lnTo>
                    <a:pt x="62703" y="134082"/>
                  </a:lnTo>
                  <a:lnTo>
                    <a:pt x="74057" y="136295"/>
                  </a:lnTo>
                  <a:lnTo>
                    <a:pt x="86157" y="137141"/>
                  </a:lnTo>
                  <a:lnTo>
                    <a:pt x="99003" y="136620"/>
                  </a:lnTo>
                  <a:lnTo>
                    <a:pt x="112596" y="134731"/>
                  </a:lnTo>
                  <a:lnTo>
                    <a:pt x="113523" y="134082"/>
                  </a:lnTo>
                  <a:close/>
                </a:path>
                <a:path w="246379" h="276860">
                  <a:moveTo>
                    <a:pt x="141536" y="55698"/>
                  </a:moveTo>
                  <a:lnTo>
                    <a:pt x="127955" y="55698"/>
                  </a:lnTo>
                  <a:lnTo>
                    <a:pt x="149283" y="86159"/>
                  </a:lnTo>
                  <a:lnTo>
                    <a:pt x="131691" y="98478"/>
                  </a:lnTo>
                  <a:lnTo>
                    <a:pt x="126673" y="103061"/>
                  </a:lnTo>
                  <a:lnTo>
                    <a:pt x="124237" y="107975"/>
                  </a:lnTo>
                  <a:lnTo>
                    <a:pt x="124384" y="113220"/>
                  </a:lnTo>
                  <a:lnTo>
                    <a:pt x="127070" y="118708"/>
                  </a:lnTo>
                  <a:lnTo>
                    <a:pt x="127170" y="118877"/>
                  </a:lnTo>
                  <a:lnTo>
                    <a:pt x="138405" y="134924"/>
                  </a:lnTo>
                  <a:lnTo>
                    <a:pt x="141286" y="133272"/>
                  </a:lnTo>
                  <a:lnTo>
                    <a:pt x="144552" y="131470"/>
                  </a:lnTo>
                  <a:lnTo>
                    <a:pt x="148203" y="129520"/>
                  </a:lnTo>
                  <a:lnTo>
                    <a:pt x="136144" y="112297"/>
                  </a:lnTo>
                  <a:lnTo>
                    <a:pt x="136649" y="109145"/>
                  </a:lnTo>
                  <a:lnTo>
                    <a:pt x="165040" y="89265"/>
                  </a:lnTo>
                  <a:lnTo>
                    <a:pt x="141536" y="55698"/>
                  </a:lnTo>
                  <a:close/>
                </a:path>
                <a:path w="246379" h="276860">
                  <a:moveTo>
                    <a:pt x="89376" y="83766"/>
                  </a:moveTo>
                  <a:lnTo>
                    <a:pt x="76911" y="83766"/>
                  </a:lnTo>
                  <a:lnTo>
                    <a:pt x="104904" y="123746"/>
                  </a:lnTo>
                  <a:lnTo>
                    <a:pt x="93736" y="125324"/>
                  </a:lnTo>
                  <a:lnTo>
                    <a:pt x="83038" y="125610"/>
                  </a:lnTo>
                  <a:lnTo>
                    <a:pt x="118675" y="125610"/>
                  </a:lnTo>
                  <a:lnTo>
                    <a:pt x="89376" y="83766"/>
                  </a:lnTo>
                  <a:close/>
                </a:path>
                <a:path w="246379" h="276860">
                  <a:moveTo>
                    <a:pt x="74369" y="62335"/>
                  </a:moveTo>
                  <a:lnTo>
                    <a:pt x="66005" y="68192"/>
                  </a:lnTo>
                  <a:lnTo>
                    <a:pt x="70529" y="74653"/>
                  </a:lnTo>
                  <a:lnTo>
                    <a:pt x="63843" y="84824"/>
                  </a:lnTo>
                  <a:lnTo>
                    <a:pt x="58528" y="95476"/>
                  </a:lnTo>
                  <a:lnTo>
                    <a:pt x="54585" y="106610"/>
                  </a:lnTo>
                  <a:lnTo>
                    <a:pt x="52014" y="118225"/>
                  </a:lnTo>
                  <a:lnTo>
                    <a:pt x="63771" y="118225"/>
                  </a:lnTo>
                  <a:lnTo>
                    <a:pt x="64898" y="111840"/>
                  </a:lnTo>
                  <a:lnTo>
                    <a:pt x="67848" y="101871"/>
                  </a:lnTo>
                  <a:lnTo>
                    <a:pt x="71827" y="92572"/>
                  </a:lnTo>
                  <a:lnTo>
                    <a:pt x="76911" y="83766"/>
                  </a:lnTo>
                  <a:lnTo>
                    <a:pt x="89376" y="83766"/>
                  </a:lnTo>
                  <a:lnTo>
                    <a:pt x="74369" y="62335"/>
                  </a:lnTo>
                  <a:close/>
                </a:path>
                <a:path w="246379" h="276860">
                  <a:moveTo>
                    <a:pt x="3949" y="67924"/>
                  </a:moveTo>
                  <a:lnTo>
                    <a:pt x="0" y="79410"/>
                  </a:lnTo>
                  <a:lnTo>
                    <a:pt x="6785" y="81503"/>
                  </a:lnTo>
                  <a:lnTo>
                    <a:pt x="14848" y="84281"/>
                  </a:lnTo>
                  <a:lnTo>
                    <a:pt x="24189" y="87746"/>
                  </a:lnTo>
                  <a:lnTo>
                    <a:pt x="34808" y="91898"/>
                  </a:lnTo>
                  <a:lnTo>
                    <a:pt x="37936" y="89100"/>
                  </a:lnTo>
                  <a:lnTo>
                    <a:pt x="41352" y="86282"/>
                  </a:lnTo>
                  <a:lnTo>
                    <a:pt x="45058" y="83445"/>
                  </a:lnTo>
                  <a:lnTo>
                    <a:pt x="37073" y="80538"/>
                  </a:lnTo>
                  <a:lnTo>
                    <a:pt x="29474" y="77664"/>
                  </a:lnTo>
                  <a:lnTo>
                    <a:pt x="22261" y="74822"/>
                  </a:lnTo>
                  <a:lnTo>
                    <a:pt x="30873" y="68792"/>
                  </a:lnTo>
                  <a:lnTo>
                    <a:pt x="8554" y="68792"/>
                  </a:lnTo>
                  <a:lnTo>
                    <a:pt x="3949" y="67924"/>
                  </a:lnTo>
                  <a:close/>
                </a:path>
                <a:path w="246379" h="276860">
                  <a:moveTo>
                    <a:pt x="59231" y="12284"/>
                  </a:moveTo>
                  <a:lnTo>
                    <a:pt x="50368" y="18491"/>
                  </a:lnTo>
                  <a:lnTo>
                    <a:pt x="61206" y="33971"/>
                  </a:lnTo>
                  <a:lnTo>
                    <a:pt x="13173" y="67604"/>
                  </a:lnTo>
                  <a:lnTo>
                    <a:pt x="8554" y="68792"/>
                  </a:lnTo>
                  <a:lnTo>
                    <a:pt x="30873" y="68792"/>
                  </a:lnTo>
                  <a:lnTo>
                    <a:pt x="76451" y="36878"/>
                  </a:lnTo>
                  <a:lnTo>
                    <a:pt x="59231" y="12284"/>
                  </a:lnTo>
                  <a:close/>
                </a:path>
                <a:path w="246379" h="276860">
                  <a:moveTo>
                    <a:pt x="79367" y="48604"/>
                  </a:moveTo>
                  <a:lnTo>
                    <a:pt x="78776" y="52773"/>
                  </a:lnTo>
                  <a:lnTo>
                    <a:pt x="77906" y="56894"/>
                  </a:lnTo>
                  <a:lnTo>
                    <a:pt x="76761" y="60967"/>
                  </a:lnTo>
                  <a:lnTo>
                    <a:pt x="89229" y="65614"/>
                  </a:lnTo>
                  <a:lnTo>
                    <a:pt x="101331" y="66696"/>
                  </a:lnTo>
                  <a:lnTo>
                    <a:pt x="113065" y="64214"/>
                  </a:lnTo>
                  <a:lnTo>
                    <a:pt x="124430" y="58167"/>
                  </a:lnTo>
                  <a:lnTo>
                    <a:pt x="127955" y="55698"/>
                  </a:lnTo>
                  <a:lnTo>
                    <a:pt x="141536" y="55698"/>
                  </a:lnTo>
                  <a:lnTo>
                    <a:pt x="140668" y="54458"/>
                  </a:lnTo>
                  <a:lnTo>
                    <a:pt x="99901" y="54458"/>
                  </a:lnTo>
                  <a:lnTo>
                    <a:pt x="89984" y="52972"/>
                  </a:lnTo>
                  <a:lnTo>
                    <a:pt x="79367" y="48604"/>
                  </a:lnTo>
                  <a:close/>
                </a:path>
                <a:path w="246379" h="276860">
                  <a:moveTo>
                    <a:pt x="130425" y="39829"/>
                  </a:moveTo>
                  <a:lnTo>
                    <a:pt x="117631" y="48788"/>
                  </a:lnTo>
                  <a:lnTo>
                    <a:pt x="109116" y="53064"/>
                  </a:lnTo>
                  <a:lnTo>
                    <a:pt x="99901" y="54458"/>
                  </a:lnTo>
                  <a:lnTo>
                    <a:pt x="140668" y="54458"/>
                  </a:lnTo>
                  <a:lnTo>
                    <a:pt x="130425" y="39829"/>
                  </a:lnTo>
                  <a:close/>
                </a:path>
                <a:path w="246379" h="276860">
                  <a:moveTo>
                    <a:pt x="96437" y="0"/>
                  </a:moveTo>
                  <a:lnTo>
                    <a:pt x="94991" y="6949"/>
                  </a:lnTo>
                  <a:lnTo>
                    <a:pt x="93214" y="14335"/>
                  </a:lnTo>
                  <a:lnTo>
                    <a:pt x="91107" y="22157"/>
                  </a:lnTo>
                  <a:lnTo>
                    <a:pt x="88670" y="30415"/>
                  </a:lnTo>
                  <a:lnTo>
                    <a:pt x="101663" y="33922"/>
                  </a:lnTo>
                  <a:lnTo>
                    <a:pt x="103383" y="26293"/>
                  </a:lnTo>
                  <a:lnTo>
                    <a:pt x="105015" y="18491"/>
                  </a:lnTo>
                  <a:lnTo>
                    <a:pt x="106508" y="10779"/>
                  </a:lnTo>
                  <a:lnTo>
                    <a:pt x="107913" y="2895"/>
                  </a:lnTo>
                  <a:lnTo>
                    <a:pt x="96437" y="0"/>
                  </a:lnTo>
                  <a:close/>
                </a:path>
              </a:pathLst>
            </a:custGeom>
            <a:solidFill>
              <a:srgbClr val="FFFFFF"/>
            </a:solidFill>
          </p:spPr>
          <p:txBody>
            <a:bodyPr wrap="square" lIns="0" tIns="0" rIns="0" bIns="0" rtlCol="0"/>
            <a:lstStyle/>
            <a:p>
              <a:endParaRPr>
                <a:cs typeface="+mn-ea"/>
                <a:sym typeface="+mn-lt"/>
              </a:endParaRPr>
            </a:p>
          </p:txBody>
        </p:sp>
        <p:sp>
          <p:nvSpPr>
            <p:cNvPr id="85" name="object 42">
              <a:extLst>
                <a:ext uri="{FF2B5EF4-FFF2-40B4-BE49-F238E27FC236}">
                  <a16:creationId xmlns:a16="http://schemas.microsoft.com/office/drawing/2014/main" id="{9502E598-1F4C-470B-94CA-4AB27F9FB174}"/>
                </a:ext>
              </a:extLst>
            </p:cNvPr>
            <p:cNvSpPr/>
            <p:nvPr/>
          </p:nvSpPr>
          <p:spPr>
            <a:xfrm>
              <a:off x="10015104" y="4682926"/>
              <a:ext cx="316230" cy="242570"/>
            </a:xfrm>
            <a:custGeom>
              <a:avLst/>
              <a:gdLst/>
              <a:ahLst/>
              <a:cxnLst/>
              <a:rect l="l" t="t" r="r" b="b"/>
              <a:pathLst>
                <a:path w="316229" h="242570">
                  <a:moveTo>
                    <a:pt x="72838" y="226303"/>
                  </a:moveTo>
                  <a:lnTo>
                    <a:pt x="103893" y="242412"/>
                  </a:lnTo>
                  <a:lnTo>
                    <a:pt x="105771" y="231997"/>
                  </a:lnTo>
                  <a:lnTo>
                    <a:pt x="97571" y="230872"/>
                  </a:lnTo>
                  <a:lnTo>
                    <a:pt x="89349" y="229548"/>
                  </a:lnTo>
                  <a:lnTo>
                    <a:pt x="81105" y="228025"/>
                  </a:lnTo>
                  <a:lnTo>
                    <a:pt x="72838" y="226303"/>
                  </a:lnTo>
                  <a:close/>
                </a:path>
                <a:path w="316229" h="242570">
                  <a:moveTo>
                    <a:pt x="126696" y="166784"/>
                  </a:moveTo>
                  <a:lnTo>
                    <a:pt x="114011" y="166784"/>
                  </a:lnTo>
                  <a:lnTo>
                    <a:pt x="114965" y="173130"/>
                  </a:lnTo>
                  <a:lnTo>
                    <a:pt x="116189" y="179613"/>
                  </a:lnTo>
                  <a:lnTo>
                    <a:pt x="117685" y="186232"/>
                  </a:lnTo>
                  <a:lnTo>
                    <a:pt x="42600" y="226156"/>
                  </a:lnTo>
                  <a:lnTo>
                    <a:pt x="47824" y="235979"/>
                  </a:lnTo>
                  <a:lnTo>
                    <a:pt x="120411" y="197383"/>
                  </a:lnTo>
                  <a:lnTo>
                    <a:pt x="133240" y="197383"/>
                  </a:lnTo>
                  <a:lnTo>
                    <a:pt x="131582" y="191444"/>
                  </a:lnTo>
                  <a:lnTo>
                    <a:pt x="152553" y="180294"/>
                  </a:lnTo>
                  <a:lnTo>
                    <a:pt x="128854" y="180294"/>
                  </a:lnTo>
                  <a:lnTo>
                    <a:pt x="126696" y="166784"/>
                  </a:lnTo>
                  <a:close/>
                </a:path>
                <a:path w="316229" h="242570">
                  <a:moveTo>
                    <a:pt x="133240" y="197383"/>
                  </a:moveTo>
                  <a:lnTo>
                    <a:pt x="120411" y="197383"/>
                  </a:lnTo>
                  <a:lnTo>
                    <a:pt x="122531" y="205098"/>
                  </a:lnTo>
                  <a:lnTo>
                    <a:pt x="124862" y="212912"/>
                  </a:lnTo>
                  <a:lnTo>
                    <a:pt x="127403" y="220824"/>
                  </a:lnTo>
                  <a:lnTo>
                    <a:pt x="130154" y="228836"/>
                  </a:lnTo>
                  <a:lnTo>
                    <a:pt x="142093" y="224345"/>
                  </a:lnTo>
                  <a:lnTo>
                    <a:pt x="139032" y="215749"/>
                  </a:lnTo>
                  <a:lnTo>
                    <a:pt x="136259" y="207400"/>
                  </a:lnTo>
                  <a:lnTo>
                    <a:pt x="133775" y="199298"/>
                  </a:lnTo>
                  <a:lnTo>
                    <a:pt x="133240" y="197383"/>
                  </a:lnTo>
                  <a:close/>
                </a:path>
                <a:path w="316229" h="242570">
                  <a:moveTo>
                    <a:pt x="171118" y="176667"/>
                  </a:moveTo>
                  <a:lnTo>
                    <a:pt x="159374" y="176667"/>
                  </a:lnTo>
                  <a:lnTo>
                    <a:pt x="159928" y="183367"/>
                  </a:lnTo>
                  <a:lnTo>
                    <a:pt x="160767" y="192307"/>
                  </a:lnTo>
                  <a:lnTo>
                    <a:pt x="161281" y="197383"/>
                  </a:lnTo>
                  <a:lnTo>
                    <a:pt x="162003" y="204010"/>
                  </a:lnTo>
                  <a:lnTo>
                    <a:pt x="174036" y="201320"/>
                  </a:lnTo>
                  <a:lnTo>
                    <a:pt x="172993" y="193773"/>
                  </a:lnTo>
                  <a:lnTo>
                    <a:pt x="172074" y="186180"/>
                  </a:lnTo>
                  <a:lnTo>
                    <a:pt x="171281" y="178542"/>
                  </a:lnTo>
                  <a:lnTo>
                    <a:pt x="171118" y="176667"/>
                  </a:lnTo>
                  <a:close/>
                </a:path>
                <a:path w="316229" h="242570">
                  <a:moveTo>
                    <a:pt x="92446" y="141003"/>
                  </a:moveTo>
                  <a:lnTo>
                    <a:pt x="38996" y="141003"/>
                  </a:lnTo>
                  <a:lnTo>
                    <a:pt x="51344" y="141030"/>
                  </a:lnTo>
                  <a:lnTo>
                    <a:pt x="47117" y="153670"/>
                  </a:lnTo>
                  <a:lnTo>
                    <a:pt x="44449" y="166501"/>
                  </a:lnTo>
                  <a:lnTo>
                    <a:pt x="43615" y="176667"/>
                  </a:lnTo>
                  <a:lnTo>
                    <a:pt x="43494" y="181762"/>
                  </a:lnTo>
                  <a:lnTo>
                    <a:pt x="43934" y="192307"/>
                  </a:lnTo>
                  <a:lnTo>
                    <a:pt x="48799" y="201457"/>
                  </a:lnTo>
                  <a:lnTo>
                    <a:pt x="77445" y="186226"/>
                  </a:lnTo>
                  <a:lnTo>
                    <a:pt x="55372" y="186226"/>
                  </a:lnTo>
                  <a:lnTo>
                    <a:pt x="55066" y="175640"/>
                  </a:lnTo>
                  <a:lnTo>
                    <a:pt x="56223" y="164788"/>
                  </a:lnTo>
                  <a:lnTo>
                    <a:pt x="58844" y="153670"/>
                  </a:lnTo>
                  <a:lnTo>
                    <a:pt x="62929" y="142286"/>
                  </a:lnTo>
                  <a:lnTo>
                    <a:pt x="94474" y="142286"/>
                  </a:lnTo>
                  <a:lnTo>
                    <a:pt x="92446" y="141003"/>
                  </a:lnTo>
                  <a:close/>
                </a:path>
                <a:path w="316229" h="242570">
                  <a:moveTo>
                    <a:pt x="94474" y="142286"/>
                  </a:moveTo>
                  <a:lnTo>
                    <a:pt x="62929" y="142286"/>
                  </a:lnTo>
                  <a:lnTo>
                    <a:pt x="74656" y="144823"/>
                  </a:lnTo>
                  <a:lnTo>
                    <a:pt x="85256" y="148764"/>
                  </a:lnTo>
                  <a:lnTo>
                    <a:pt x="94727" y="154112"/>
                  </a:lnTo>
                  <a:lnTo>
                    <a:pt x="103070" y="160864"/>
                  </a:lnTo>
                  <a:lnTo>
                    <a:pt x="55372" y="186226"/>
                  </a:lnTo>
                  <a:lnTo>
                    <a:pt x="77445" y="186226"/>
                  </a:lnTo>
                  <a:lnTo>
                    <a:pt x="114011" y="166784"/>
                  </a:lnTo>
                  <a:lnTo>
                    <a:pt x="126696" y="166784"/>
                  </a:lnTo>
                  <a:lnTo>
                    <a:pt x="124945" y="155817"/>
                  </a:lnTo>
                  <a:lnTo>
                    <a:pt x="112562" y="155817"/>
                  </a:lnTo>
                  <a:lnTo>
                    <a:pt x="102546" y="147394"/>
                  </a:lnTo>
                  <a:lnTo>
                    <a:pt x="94474" y="142286"/>
                  </a:lnTo>
                  <a:close/>
                </a:path>
                <a:path w="316229" h="242570">
                  <a:moveTo>
                    <a:pt x="212953" y="119019"/>
                  </a:moveTo>
                  <a:lnTo>
                    <a:pt x="198973" y="119019"/>
                  </a:lnTo>
                  <a:lnTo>
                    <a:pt x="219221" y="157100"/>
                  </a:lnTo>
                  <a:lnTo>
                    <a:pt x="192577" y="171267"/>
                  </a:lnTo>
                  <a:lnTo>
                    <a:pt x="198159" y="181762"/>
                  </a:lnTo>
                  <a:lnTo>
                    <a:pt x="255441" y="151305"/>
                  </a:lnTo>
                  <a:lnTo>
                    <a:pt x="230120" y="151305"/>
                  </a:lnTo>
                  <a:lnTo>
                    <a:pt x="212953" y="119019"/>
                  </a:lnTo>
                  <a:close/>
                </a:path>
                <a:path w="316229" h="242570">
                  <a:moveTo>
                    <a:pt x="165320" y="160905"/>
                  </a:moveTo>
                  <a:lnTo>
                    <a:pt x="128854" y="180294"/>
                  </a:lnTo>
                  <a:lnTo>
                    <a:pt x="152553" y="180294"/>
                  </a:lnTo>
                  <a:lnTo>
                    <a:pt x="159374" y="176667"/>
                  </a:lnTo>
                  <a:lnTo>
                    <a:pt x="171118" y="176667"/>
                  </a:lnTo>
                  <a:lnTo>
                    <a:pt x="170613" y="170858"/>
                  </a:lnTo>
                  <a:lnTo>
                    <a:pt x="165320" y="160905"/>
                  </a:lnTo>
                  <a:close/>
                </a:path>
                <a:path w="316229" h="242570">
                  <a:moveTo>
                    <a:pt x="120411" y="76043"/>
                  </a:moveTo>
                  <a:lnTo>
                    <a:pt x="115222" y="94616"/>
                  </a:lnTo>
                  <a:lnTo>
                    <a:pt x="112184" y="114102"/>
                  </a:lnTo>
                  <a:lnTo>
                    <a:pt x="111518" y="129439"/>
                  </a:lnTo>
                  <a:lnTo>
                    <a:pt x="111413" y="136452"/>
                  </a:lnTo>
                  <a:lnTo>
                    <a:pt x="112562" y="155817"/>
                  </a:lnTo>
                  <a:lnTo>
                    <a:pt x="124945" y="155817"/>
                  </a:lnTo>
                  <a:lnTo>
                    <a:pt x="124475" y="152872"/>
                  </a:lnTo>
                  <a:lnTo>
                    <a:pt x="123553" y="127213"/>
                  </a:lnTo>
                  <a:lnTo>
                    <a:pt x="126088" y="103318"/>
                  </a:lnTo>
                  <a:lnTo>
                    <a:pt x="132081" y="81187"/>
                  </a:lnTo>
                  <a:lnTo>
                    <a:pt x="128421" y="79796"/>
                  </a:lnTo>
                  <a:lnTo>
                    <a:pt x="124531" y="78082"/>
                  </a:lnTo>
                  <a:lnTo>
                    <a:pt x="120411" y="76043"/>
                  </a:lnTo>
                  <a:close/>
                </a:path>
                <a:path w="316229" h="242570">
                  <a:moveTo>
                    <a:pt x="264760" y="91474"/>
                  </a:moveTo>
                  <a:lnTo>
                    <a:pt x="250779" y="91474"/>
                  </a:lnTo>
                  <a:lnTo>
                    <a:pt x="270965" y="129439"/>
                  </a:lnTo>
                  <a:lnTo>
                    <a:pt x="270936" y="129603"/>
                  </a:lnTo>
                  <a:lnTo>
                    <a:pt x="230120" y="151305"/>
                  </a:lnTo>
                  <a:lnTo>
                    <a:pt x="255441" y="151305"/>
                  </a:lnTo>
                  <a:lnTo>
                    <a:pt x="307248" y="123758"/>
                  </a:lnTo>
                  <a:lnTo>
                    <a:pt x="281927" y="123758"/>
                  </a:lnTo>
                  <a:lnTo>
                    <a:pt x="264760" y="91474"/>
                  </a:lnTo>
                  <a:close/>
                </a:path>
                <a:path w="316229" h="242570">
                  <a:moveTo>
                    <a:pt x="42418" y="129439"/>
                  </a:moveTo>
                  <a:lnTo>
                    <a:pt x="28912" y="129603"/>
                  </a:lnTo>
                  <a:lnTo>
                    <a:pt x="15866" y="130551"/>
                  </a:lnTo>
                  <a:lnTo>
                    <a:pt x="3279" y="132283"/>
                  </a:lnTo>
                  <a:lnTo>
                    <a:pt x="2684" y="136452"/>
                  </a:lnTo>
                  <a:lnTo>
                    <a:pt x="1592" y="141795"/>
                  </a:lnTo>
                  <a:lnTo>
                    <a:pt x="0" y="148309"/>
                  </a:lnTo>
                  <a:lnTo>
                    <a:pt x="13324" y="144643"/>
                  </a:lnTo>
                  <a:lnTo>
                    <a:pt x="26323" y="142207"/>
                  </a:lnTo>
                  <a:lnTo>
                    <a:pt x="38996" y="141003"/>
                  </a:lnTo>
                  <a:lnTo>
                    <a:pt x="92446" y="141003"/>
                  </a:lnTo>
                  <a:lnTo>
                    <a:pt x="91794" y="140591"/>
                  </a:lnTo>
                  <a:lnTo>
                    <a:pt x="80306" y="135408"/>
                  </a:lnTo>
                  <a:lnTo>
                    <a:pt x="68082" y="131845"/>
                  </a:lnTo>
                  <a:lnTo>
                    <a:pt x="69332" y="130059"/>
                  </a:lnTo>
                  <a:lnTo>
                    <a:pt x="56382" y="130059"/>
                  </a:lnTo>
                  <a:lnTo>
                    <a:pt x="42418" y="129439"/>
                  </a:lnTo>
                  <a:close/>
                </a:path>
                <a:path w="316229" h="242570">
                  <a:moveTo>
                    <a:pt x="172524" y="42983"/>
                  </a:moveTo>
                  <a:lnTo>
                    <a:pt x="161625" y="48779"/>
                  </a:lnTo>
                  <a:lnTo>
                    <a:pt x="193393" y="108524"/>
                  </a:lnTo>
                  <a:lnTo>
                    <a:pt x="161098" y="125695"/>
                  </a:lnTo>
                  <a:lnTo>
                    <a:pt x="166678" y="136190"/>
                  </a:lnTo>
                  <a:lnTo>
                    <a:pt x="198973" y="119019"/>
                  </a:lnTo>
                  <a:lnTo>
                    <a:pt x="212953" y="119019"/>
                  </a:lnTo>
                  <a:lnTo>
                    <a:pt x="209872" y="113224"/>
                  </a:lnTo>
                  <a:lnTo>
                    <a:pt x="229611" y="102729"/>
                  </a:lnTo>
                  <a:lnTo>
                    <a:pt x="204292" y="102729"/>
                  </a:lnTo>
                  <a:lnTo>
                    <a:pt x="172524" y="42983"/>
                  </a:lnTo>
                  <a:close/>
                </a:path>
                <a:path w="316229" h="242570">
                  <a:moveTo>
                    <a:pt x="94016" y="82828"/>
                  </a:moveTo>
                  <a:lnTo>
                    <a:pt x="81729" y="95882"/>
                  </a:lnTo>
                  <a:lnTo>
                    <a:pt x="71360" y="108106"/>
                  </a:lnTo>
                  <a:lnTo>
                    <a:pt x="62912" y="119498"/>
                  </a:lnTo>
                  <a:lnTo>
                    <a:pt x="56382" y="130059"/>
                  </a:lnTo>
                  <a:lnTo>
                    <a:pt x="69332" y="130059"/>
                  </a:lnTo>
                  <a:lnTo>
                    <a:pt x="74664" y="122441"/>
                  </a:lnTo>
                  <a:lnTo>
                    <a:pt x="83362" y="112071"/>
                  </a:lnTo>
                  <a:lnTo>
                    <a:pt x="94176" y="100732"/>
                  </a:lnTo>
                  <a:lnTo>
                    <a:pt x="107105" y="88426"/>
                  </a:lnTo>
                  <a:lnTo>
                    <a:pt x="102708" y="86918"/>
                  </a:lnTo>
                  <a:lnTo>
                    <a:pt x="98346" y="85051"/>
                  </a:lnTo>
                  <a:lnTo>
                    <a:pt x="94016" y="82828"/>
                  </a:lnTo>
                  <a:close/>
                </a:path>
                <a:path w="316229" h="242570">
                  <a:moveTo>
                    <a:pt x="310319" y="108662"/>
                  </a:moveTo>
                  <a:lnTo>
                    <a:pt x="281927" y="123758"/>
                  </a:lnTo>
                  <a:lnTo>
                    <a:pt x="307248" y="123758"/>
                  </a:lnTo>
                  <a:lnTo>
                    <a:pt x="315899" y="119159"/>
                  </a:lnTo>
                  <a:lnTo>
                    <a:pt x="310319" y="108662"/>
                  </a:lnTo>
                  <a:close/>
                </a:path>
                <a:path w="316229" h="242570">
                  <a:moveTo>
                    <a:pt x="249146" y="0"/>
                  </a:moveTo>
                  <a:lnTo>
                    <a:pt x="242039" y="12093"/>
                  </a:lnTo>
                  <a:lnTo>
                    <a:pt x="237016" y="23057"/>
                  </a:lnTo>
                  <a:lnTo>
                    <a:pt x="234076" y="32892"/>
                  </a:lnTo>
                  <a:lnTo>
                    <a:pt x="233302" y="40779"/>
                  </a:lnTo>
                  <a:lnTo>
                    <a:pt x="233333" y="42983"/>
                  </a:lnTo>
                  <a:lnTo>
                    <a:pt x="233879" y="49722"/>
                  </a:lnTo>
                  <a:lnTo>
                    <a:pt x="236106" y="58986"/>
                  </a:lnTo>
                  <a:lnTo>
                    <a:pt x="239901" y="69393"/>
                  </a:lnTo>
                  <a:lnTo>
                    <a:pt x="245266" y="80942"/>
                  </a:lnTo>
                  <a:lnTo>
                    <a:pt x="204292" y="102729"/>
                  </a:lnTo>
                  <a:lnTo>
                    <a:pt x="229611" y="102729"/>
                  </a:lnTo>
                  <a:lnTo>
                    <a:pt x="250779" y="91474"/>
                  </a:lnTo>
                  <a:lnTo>
                    <a:pt x="264760" y="91474"/>
                  </a:lnTo>
                  <a:lnTo>
                    <a:pt x="261679" y="85679"/>
                  </a:lnTo>
                  <a:lnTo>
                    <a:pt x="281486" y="75147"/>
                  </a:lnTo>
                  <a:lnTo>
                    <a:pt x="256165" y="75147"/>
                  </a:lnTo>
                  <a:lnTo>
                    <a:pt x="251296" y="64675"/>
                  </a:lnTo>
                  <a:lnTo>
                    <a:pt x="247990" y="55456"/>
                  </a:lnTo>
                  <a:lnTo>
                    <a:pt x="246245" y="47491"/>
                  </a:lnTo>
                  <a:lnTo>
                    <a:pt x="246062" y="40779"/>
                  </a:lnTo>
                  <a:lnTo>
                    <a:pt x="247315" y="33031"/>
                  </a:lnTo>
                  <a:lnTo>
                    <a:pt x="250302" y="24507"/>
                  </a:lnTo>
                  <a:lnTo>
                    <a:pt x="255025" y="15207"/>
                  </a:lnTo>
                  <a:lnTo>
                    <a:pt x="261484" y="5132"/>
                  </a:lnTo>
                  <a:lnTo>
                    <a:pt x="257199" y="3625"/>
                  </a:lnTo>
                  <a:lnTo>
                    <a:pt x="253086" y="1913"/>
                  </a:lnTo>
                  <a:lnTo>
                    <a:pt x="249146" y="0"/>
                  </a:lnTo>
                  <a:close/>
                </a:path>
                <a:path w="316229" h="242570">
                  <a:moveTo>
                    <a:pt x="290276" y="57010"/>
                  </a:moveTo>
                  <a:lnTo>
                    <a:pt x="256165" y="75147"/>
                  </a:lnTo>
                  <a:lnTo>
                    <a:pt x="281486" y="75147"/>
                  </a:lnTo>
                  <a:lnTo>
                    <a:pt x="295857" y="67505"/>
                  </a:lnTo>
                  <a:lnTo>
                    <a:pt x="290276" y="57010"/>
                  </a:lnTo>
                  <a:close/>
                </a:path>
              </a:pathLst>
            </a:custGeom>
            <a:solidFill>
              <a:srgbClr val="FFFFFF"/>
            </a:solidFill>
          </p:spPr>
          <p:txBody>
            <a:bodyPr wrap="square" lIns="0" tIns="0" rIns="0" bIns="0" rtlCol="0"/>
            <a:lstStyle/>
            <a:p>
              <a:endParaRPr>
                <a:cs typeface="+mn-ea"/>
                <a:sym typeface="+mn-lt"/>
              </a:endParaRPr>
            </a:p>
          </p:txBody>
        </p:sp>
        <p:sp>
          <p:nvSpPr>
            <p:cNvPr id="86" name="object 43">
              <a:extLst>
                <a:ext uri="{FF2B5EF4-FFF2-40B4-BE49-F238E27FC236}">
                  <a16:creationId xmlns:a16="http://schemas.microsoft.com/office/drawing/2014/main" id="{E82305F2-36B0-451A-ABD4-B00E218DE84D}"/>
                </a:ext>
              </a:extLst>
            </p:cNvPr>
            <p:cNvSpPr/>
            <p:nvPr/>
          </p:nvSpPr>
          <p:spPr>
            <a:xfrm>
              <a:off x="9194197" y="4395148"/>
              <a:ext cx="267335" cy="313055"/>
            </a:xfrm>
            <a:custGeom>
              <a:avLst/>
              <a:gdLst/>
              <a:ahLst/>
              <a:cxnLst/>
              <a:rect l="l" t="t" r="r" b="b"/>
              <a:pathLst>
                <a:path w="267334" h="313054">
                  <a:moveTo>
                    <a:pt x="154284" y="280217"/>
                  </a:moveTo>
                  <a:lnTo>
                    <a:pt x="152988" y="289041"/>
                  </a:lnTo>
                  <a:lnTo>
                    <a:pt x="151824" y="297835"/>
                  </a:lnTo>
                  <a:lnTo>
                    <a:pt x="151078" y="304169"/>
                  </a:lnTo>
                  <a:lnTo>
                    <a:pt x="150464" y="310474"/>
                  </a:lnTo>
                  <a:lnTo>
                    <a:pt x="160996" y="312541"/>
                  </a:lnTo>
                  <a:lnTo>
                    <a:pt x="162140" y="305278"/>
                  </a:lnTo>
                  <a:lnTo>
                    <a:pt x="163476" y="297835"/>
                  </a:lnTo>
                  <a:lnTo>
                    <a:pt x="165003" y="290212"/>
                  </a:lnTo>
                  <a:lnTo>
                    <a:pt x="166721" y="282411"/>
                  </a:lnTo>
                  <a:lnTo>
                    <a:pt x="162909" y="281810"/>
                  </a:lnTo>
                  <a:lnTo>
                    <a:pt x="158763" y="281078"/>
                  </a:lnTo>
                  <a:lnTo>
                    <a:pt x="154284" y="280217"/>
                  </a:lnTo>
                  <a:close/>
                </a:path>
                <a:path w="267334" h="313054">
                  <a:moveTo>
                    <a:pt x="188497" y="262959"/>
                  </a:moveTo>
                  <a:lnTo>
                    <a:pt x="187660" y="270500"/>
                  </a:lnTo>
                  <a:lnTo>
                    <a:pt x="186904" y="278190"/>
                  </a:lnTo>
                  <a:lnTo>
                    <a:pt x="186191" y="286536"/>
                  </a:lnTo>
                  <a:lnTo>
                    <a:pt x="185635" y="294012"/>
                  </a:lnTo>
                  <a:lnTo>
                    <a:pt x="196529" y="295288"/>
                  </a:lnTo>
                  <a:lnTo>
                    <a:pt x="197340" y="288895"/>
                  </a:lnTo>
                  <a:lnTo>
                    <a:pt x="198451" y="281078"/>
                  </a:lnTo>
                  <a:lnTo>
                    <a:pt x="199591" y="273611"/>
                  </a:lnTo>
                  <a:lnTo>
                    <a:pt x="201032" y="264721"/>
                  </a:lnTo>
                  <a:lnTo>
                    <a:pt x="196322" y="264143"/>
                  </a:lnTo>
                  <a:lnTo>
                    <a:pt x="192143" y="263556"/>
                  </a:lnTo>
                  <a:lnTo>
                    <a:pt x="188497" y="262959"/>
                  </a:lnTo>
                  <a:close/>
                </a:path>
                <a:path w="267334" h="313054">
                  <a:moveTo>
                    <a:pt x="185072" y="186660"/>
                  </a:moveTo>
                  <a:lnTo>
                    <a:pt x="108046" y="240595"/>
                  </a:lnTo>
                  <a:lnTo>
                    <a:pt x="140214" y="286536"/>
                  </a:lnTo>
                  <a:lnTo>
                    <a:pt x="161362" y="271727"/>
                  </a:lnTo>
                  <a:lnTo>
                    <a:pt x="142497" y="271727"/>
                  </a:lnTo>
                  <a:lnTo>
                    <a:pt x="122741" y="243514"/>
                  </a:lnTo>
                  <a:lnTo>
                    <a:pt x="191278" y="195525"/>
                  </a:lnTo>
                  <a:lnTo>
                    <a:pt x="185072" y="186660"/>
                  </a:lnTo>
                  <a:close/>
                </a:path>
                <a:path w="267334" h="313054">
                  <a:moveTo>
                    <a:pt x="211034" y="223738"/>
                  </a:moveTo>
                  <a:lnTo>
                    <a:pt x="142497" y="271727"/>
                  </a:lnTo>
                  <a:lnTo>
                    <a:pt x="161362" y="271727"/>
                  </a:lnTo>
                  <a:lnTo>
                    <a:pt x="217239" y="232601"/>
                  </a:lnTo>
                  <a:lnTo>
                    <a:pt x="211034" y="223738"/>
                  </a:lnTo>
                  <a:close/>
                </a:path>
                <a:path w="267334" h="313054">
                  <a:moveTo>
                    <a:pt x="264716" y="226707"/>
                  </a:moveTo>
                  <a:lnTo>
                    <a:pt x="211439" y="246338"/>
                  </a:lnTo>
                  <a:lnTo>
                    <a:pt x="212247" y="249568"/>
                  </a:lnTo>
                  <a:lnTo>
                    <a:pt x="212949" y="253489"/>
                  </a:lnTo>
                  <a:lnTo>
                    <a:pt x="213072" y="254273"/>
                  </a:lnTo>
                  <a:lnTo>
                    <a:pt x="213747" y="259233"/>
                  </a:lnTo>
                  <a:lnTo>
                    <a:pt x="227581" y="253489"/>
                  </a:lnTo>
                  <a:lnTo>
                    <a:pt x="241090" y="248383"/>
                  </a:lnTo>
                  <a:lnTo>
                    <a:pt x="254275" y="243915"/>
                  </a:lnTo>
                  <a:lnTo>
                    <a:pt x="267134" y="240084"/>
                  </a:lnTo>
                  <a:lnTo>
                    <a:pt x="264716" y="226707"/>
                  </a:lnTo>
                  <a:close/>
                </a:path>
                <a:path w="267334" h="313054">
                  <a:moveTo>
                    <a:pt x="204790" y="163738"/>
                  </a:moveTo>
                  <a:lnTo>
                    <a:pt x="203999" y="173725"/>
                  </a:lnTo>
                  <a:lnTo>
                    <a:pt x="203270" y="184475"/>
                  </a:lnTo>
                  <a:lnTo>
                    <a:pt x="202626" y="195525"/>
                  </a:lnTo>
                  <a:lnTo>
                    <a:pt x="202060" y="206780"/>
                  </a:lnTo>
                  <a:lnTo>
                    <a:pt x="194958" y="209549"/>
                  </a:lnTo>
                  <a:lnTo>
                    <a:pt x="187237" y="213380"/>
                  </a:lnTo>
                  <a:lnTo>
                    <a:pt x="178897" y="218275"/>
                  </a:lnTo>
                  <a:lnTo>
                    <a:pt x="169938" y="224233"/>
                  </a:lnTo>
                  <a:lnTo>
                    <a:pt x="139697" y="245409"/>
                  </a:lnTo>
                  <a:lnTo>
                    <a:pt x="145902" y="254273"/>
                  </a:lnTo>
                  <a:lnTo>
                    <a:pt x="176380" y="232934"/>
                  </a:lnTo>
                  <a:lnTo>
                    <a:pt x="186933" y="226098"/>
                  </a:lnTo>
                  <a:lnTo>
                    <a:pt x="196650" y="220955"/>
                  </a:lnTo>
                  <a:lnTo>
                    <a:pt x="205532" y="217506"/>
                  </a:lnTo>
                  <a:lnTo>
                    <a:pt x="213579" y="215750"/>
                  </a:lnTo>
                  <a:lnTo>
                    <a:pt x="222670" y="215421"/>
                  </a:lnTo>
                  <a:lnTo>
                    <a:pt x="256847" y="215421"/>
                  </a:lnTo>
                  <a:lnTo>
                    <a:pt x="257851" y="212750"/>
                  </a:lnTo>
                  <a:lnTo>
                    <a:pt x="245586" y="207904"/>
                  </a:lnTo>
                  <a:lnTo>
                    <a:pt x="233931" y="204869"/>
                  </a:lnTo>
                  <a:lnTo>
                    <a:pt x="228173" y="204231"/>
                  </a:lnTo>
                  <a:lnTo>
                    <a:pt x="212446" y="204231"/>
                  </a:lnTo>
                  <a:lnTo>
                    <a:pt x="213411" y="193247"/>
                  </a:lnTo>
                  <a:lnTo>
                    <a:pt x="214448" y="183079"/>
                  </a:lnTo>
                  <a:lnTo>
                    <a:pt x="215600" y="173398"/>
                  </a:lnTo>
                  <a:lnTo>
                    <a:pt x="216733" y="165186"/>
                  </a:lnTo>
                  <a:lnTo>
                    <a:pt x="204790" y="163738"/>
                  </a:lnTo>
                  <a:close/>
                </a:path>
                <a:path w="267334" h="313054">
                  <a:moveTo>
                    <a:pt x="178776" y="162791"/>
                  </a:moveTo>
                  <a:lnTo>
                    <a:pt x="97880" y="219434"/>
                  </a:lnTo>
                  <a:lnTo>
                    <a:pt x="103825" y="227923"/>
                  </a:lnTo>
                  <a:lnTo>
                    <a:pt x="184720" y="171279"/>
                  </a:lnTo>
                  <a:lnTo>
                    <a:pt x="178776" y="162791"/>
                  </a:lnTo>
                  <a:close/>
                </a:path>
                <a:path w="267334" h="313054">
                  <a:moveTo>
                    <a:pt x="256847" y="215421"/>
                  </a:moveTo>
                  <a:lnTo>
                    <a:pt x="222670" y="215421"/>
                  </a:lnTo>
                  <a:lnTo>
                    <a:pt x="232470" y="216722"/>
                  </a:lnTo>
                  <a:lnTo>
                    <a:pt x="242980" y="219651"/>
                  </a:lnTo>
                  <a:lnTo>
                    <a:pt x="254200" y="224209"/>
                  </a:lnTo>
                  <a:lnTo>
                    <a:pt x="255275" y="220186"/>
                  </a:lnTo>
                  <a:lnTo>
                    <a:pt x="256493" y="216366"/>
                  </a:lnTo>
                  <a:lnTo>
                    <a:pt x="256847" y="215421"/>
                  </a:lnTo>
                  <a:close/>
                </a:path>
                <a:path w="267334" h="313054">
                  <a:moveTo>
                    <a:pt x="191175" y="130305"/>
                  </a:moveTo>
                  <a:lnTo>
                    <a:pt x="185017" y="130841"/>
                  </a:lnTo>
                  <a:lnTo>
                    <a:pt x="178288" y="134294"/>
                  </a:lnTo>
                  <a:lnTo>
                    <a:pt x="74468" y="206989"/>
                  </a:lnTo>
                  <a:lnTo>
                    <a:pt x="80676" y="215853"/>
                  </a:lnTo>
                  <a:lnTo>
                    <a:pt x="186720" y="141601"/>
                  </a:lnTo>
                  <a:lnTo>
                    <a:pt x="204312" y="141601"/>
                  </a:lnTo>
                  <a:lnTo>
                    <a:pt x="201777" y="137981"/>
                  </a:lnTo>
                  <a:lnTo>
                    <a:pt x="196761" y="132685"/>
                  </a:lnTo>
                  <a:lnTo>
                    <a:pt x="191175" y="130305"/>
                  </a:lnTo>
                  <a:close/>
                </a:path>
                <a:path w="267334" h="313054">
                  <a:moveTo>
                    <a:pt x="222884" y="203644"/>
                  </a:moveTo>
                  <a:lnTo>
                    <a:pt x="212446" y="204231"/>
                  </a:lnTo>
                  <a:lnTo>
                    <a:pt x="228173" y="204231"/>
                  </a:lnTo>
                  <a:lnTo>
                    <a:pt x="222884" y="203644"/>
                  </a:lnTo>
                  <a:close/>
                </a:path>
                <a:path w="267334" h="313054">
                  <a:moveTo>
                    <a:pt x="68789" y="151060"/>
                  </a:moveTo>
                  <a:lnTo>
                    <a:pt x="66981" y="158751"/>
                  </a:lnTo>
                  <a:lnTo>
                    <a:pt x="65256" y="166884"/>
                  </a:lnTo>
                  <a:lnTo>
                    <a:pt x="63613" y="175458"/>
                  </a:lnTo>
                  <a:lnTo>
                    <a:pt x="62053" y="184475"/>
                  </a:lnTo>
                  <a:lnTo>
                    <a:pt x="73144" y="187079"/>
                  </a:lnTo>
                  <a:lnTo>
                    <a:pt x="74927" y="178190"/>
                  </a:lnTo>
                  <a:lnTo>
                    <a:pt x="76866" y="169719"/>
                  </a:lnTo>
                  <a:lnTo>
                    <a:pt x="78964" y="161666"/>
                  </a:lnTo>
                  <a:lnTo>
                    <a:pt x="81219" y="154031"/>
                  </a:lnTo>
                  <a:lnTo>
                    <a:pt x="68789" y="151060"/>
                  </a:lnTo>
                  <a:close/>
                </a:path>
                <a:path w="267334" h="313054">
                  <a:moveTo>
                    <a:pt x="129493" y="96462"/>
                  </a:moveTo>
                  <a:lnTo>
                    <a:pt x="126504" y="99287"/>
                  </a:lnTo>
                  <a:lnTo>
                    <a:pt x="122788" y="102574"/>
                  </a:lnTo>
                  <a:lnTo>
                    <a:pt x="118612" y="106095"/>
                  </a:lnTo>
                  <a:lnTo>
                    <a:pt x="125515" y="107171"/>
                  </a:lnTo>
                  <a:lnTo>
                    <a:pt x="132014" y="108254"/>
                  </a:lnTo>
                  <a:lnTo>
                    <a:pt x="138109" y="109344"/>
                  </a:lnTo>
                  <a:lnTo>
                    <a:pt x="143802" y="110443"/>
                  </a:lnTo>
                  <a:lnTo>
                    <a:pt x="91490" y="147072"/>
                  </a:lnTo>
                  <a:lnTo>
                    <a:pt x="107749" y="170291"/>
                  </a:lnTo>
                  <a:lnTo>
                    <a:pt x="116238" y="164348"/>
                  </a:lnTo>
                  <a:lnTo>
                    <a:pt x="106361" y="150240"/>
                  </a:lnTo>
                  <a:lnTo>
                    <a:pt x="155897" y="115554"/>
                  </a:lnTo>
                  <a:lnTo>
                    <a:pt x="160793" y="114235"/>
                  </a:lnTo>
                  <a:lnTo>
                    <a:pt x="166096" y="114235"/>
                  </a:lnTo>
                  <a:lnTo>
                    <a:pt x="168969" y="102552"/>
                  </a:lnTo>
                  <a:lnTo>
                    <a:pt x="165422" y="102499"/>
                  </a:lnTo>
                  <a:lnTo>
                    <a:pt x="161469" y="102123"/>
                  </a:lnTo>
                  <a:lnTo>
                    <a:pt x="150090" y="100266"/>
                  </a:lnTo>
                  <a:lnTo>
                    <a:pt x="136282" y="97783"/>
                  </a:lnTo>
                  <a:lnTo>
                    <a:pt x="129493" y="96462"/>
                  </a:lnTo>
                  <a:close/>
                </a:path>
                <a:path w="267334" h="313054">
                  <a:moveTo>
                    <a:pt x="204312" y="141601"/>
                  </a:moveTo>
                  <a:lnTo>
                    <a:pt x="186720" y="141601"/>
                  </a:lnTo>
                  <a:lnTo>
                    <a:pt x="190656" y="142293"/>
                  </a:lnTo>
                  <a:lnTo>
                    <a:pt x="196457" y="150578"/>
                  </a:lnTo>
                  <a:lnTo>
                    <a:pt x="199271" y="155204"/>
                  </a:lnTo>
                  <a:lnTo>
                    <a:pt x="202342" y="160801"/>
                  </a:lnTo>
                  <a:lnTo>
                    <a:pt x="205469" y="157402"/>
                  </a:lnTo>
                  <a:lnTo>
                    <a:pt x="208437" y="154477"/>
                  </a:lnTo>
                  <a:lnTo>
                    <a:pt x="211246" y="152025"/>
                  </a:lnTo>
                  <a:lnTo>
                    <a:pt x="207661" y="146557"/>
                  </a:lnTo>
                  <a:lnTo>
                    <a:pt x="204312" y="141601"/>
                  </a:lnTo>
                  <a:close/>
                </a:path>
                <a:path w="267334" h="313054">
                  <a:moveTo>
                    <a:pt x="48947" y="101459"/>
                  </a:moveTo>
                  <a:lnTo>
                    <a:pt x="35739" y="101459"/>
                  </a:lnTo>
                  <a:lnTo>
                    <a:pt x="66857" y="145901"/>
                  </a:lnTo>
                  <a:lnTo>
                    <a:pt x="75721" y="139694"/>
                  </a:lnTo>
                  <a:lnTo>
                    <a:pt x="48947" y="101459"/>
                  </a:lnTo>
                  <a:close/>
                </a:path>
                <a:path w="267334" h="313054">
                  <a:moveTo>
                    <a:pt x="74938" y="77731"/>
                  </a:moveTo>
                  <a:lnTo>
                    <a:pt x="66448" y="83675"/>
                  </a:lnTo>
                  <a:lnTo>
                    <a:pt x="96169" y="126121"/>
                  </a:lnTo>
                  <a:lnTo>
                    <a:pt x="104659" y="120176"/>
                  </a:lnTo>
                  <a:lnTo>
                    <a:pt x="92334" y="102574"/>
                  </a:lnTo>
                  <a:lnTo>
                    <a:pt x="105348" y="93461"/>
                  </a:lnTo>
                  <a:lnTo>
                    <a:pt x="85952" y="93461"/>
                  </a:lnTo>
                  <a:lnTo>
                    <a:pt x="74938" y="77731"/>
                  </a:lnTo>
                  <a:close/>
                </a:path>
                <a:path w="267334" h="313054">
                  <a:moveTo>
                    <a:pt x="16979" y="55803"/>
                  </a:moveTo>
                  <a:lnTo>
                    <a:pt x="8116" y="62010"/>
                  </a:lnTo>
                  <a:lnTo>
                    <a:pt x="29094" y="91970"/>
                  </a:lnTo>
                  <a:lnTo>
                    <a:pt x="23849" y="95701"/>
                  </a:lnTo>
                  <a:lnTo>
                    <a:pt x="18008" y="99779"/>
                  </a:lnTo>
                  <a:lnTo>
                    <a:pt x="13945" y="102574"/>
                  </a:lnTo>
                  <a:lnTo>
                    <a:pt x="4540" y="108981"/>
                  </a:lnTo>
                  <a:lnTo>
                    <a:pt x="11356" y="118714"/>
                  </a:lnTo>
                  <a:lnTo>
                    <a:pt x="35739" y="101459"/>
                  </a:lnTo>
                  <a:lnTo>
                    <a:pt x="48947" y="101459"/>
                  </a:lnTo>
                  <a:lnTo>
                    <a:pt x="44430" y="95008"/>
                  </a:lnTo>
                  <a:lnTo>
                    <a:pt x="56351" y="85581"/>
                  </a:lnTo>
                  <a:lnTo>
                    <a:pt x="37829" y="85581"/>
                  </a:lnTo>
                  <a:lnTo>
                    <a:pt x="16979" y="55803"/>
                  </a:lnTo>
                  <a:close/>
                </a:path>
                <a:path w="267334" h="313054">
                  <a:moveTo>
                    <a:pt x="166096" y="114235"/>
                  </a:moveTo>
                  <a:lnTo>
                    <a:pt x="160793" y="114235"/>
                  </a:lnTo>
                  <a:lnTo>
                    <a:pt x="165947" y="114843"/>
                  </a:lnTo>
                  <a:lnTo>
                    <a:pt x="166096" y="114235"/>
                  </a:lnTo>
                  <a:close/>
                </a:path>
                <a:path w="267334" h="313054">
                  <a:moveTo>
                    <a:pt x="1888" y="72696"/>
                  </a:moveTo>
                  <a:lnTo>
                    <a:pt x="894" y="79040"/>
                  </a:lnTo>
                  <a:lnTo>
                    <a:pt x="264" y="87114"/>
                  </a:lnTo>
                  <a:lnTo>
                    <a:pt x="0" y="96916"/>
                  </a:lnTo>
                  <a:lnTo>
                    <a:pt x="9777" y="98427"/>
                  </a:lnTo>
                  <a:lnTo>
                    <a:pt x="10520" y="90338"/>
                  </a:lnTo>
                  <a:lnTo>
                    <a:pt x="11730" y="82403"/>
                  </a:lnTo>
                  <a:lnTo>
                    <a:pt x="13409" y="74618"/>
                  </a:lnTo>
                  <a:lnTo>
                    <a:pt x="1888" y="72696"/>
                  </a:lnTo>
                  <a:close/>
                </a:path>
                <a:path w="267334" h="313054">
                  <a:moveTo>
                    <a:pt x="114799" y="44053"/>
                  </a:moveTo>
                  <a:lnTo>
                    <a:pt x="111716" y="46211"/>
                  </a:lnTo>
                  <a:lnTo>
                    <a:pt x="108497" y="48345"/>
                  </a:lnTo>
                  <a:lnTo>
                    <a:pt x="105140" y="50453"/>
                  </a:lnTo>
                  <a:lnTo>
                    <a:pt x="111211" y="56423"/>
                  </a:lnTo>
                  <a:lnTo>
                    <a:pt x="117010" y="62219"/>
                  </a:lnTo>
                  <a:lnTo>
                    <a:pt x="122535" y="67845"/>
                  </a:lnTo>
                  <a:lnTo>
                    <a:pt x="85952" y="93461"/>
                  </a:lnTo>
                  <a:lnTo>
                    <a:pt x="105348" y="93461"/>
                  </a:lnTo>
                  <a:lnTo>
                    <a:pt x="130329" y="75970"/>
                  </a:lnTo>
                  <a:lnTo>
                    <a:pt x="146154" y="75970"/>
                  </a:lnTo>
                  <a:lnTo>
                    <a:pt x="136248" y="65993"/>
                  </a:lnTo>
                  <a:lnTo>
                    <a:pt x="114799" y="44053"/>
                  </a:lnTo>
                  <a:close/>
                </a:path>
                <a:path w="267334" h="313054">
                  <a:moveTo>
                    <a:pt x="146154" y="75970"/>
                  </a:moveTo>
                  <a:lnTo>
                    <a:pt x="130329" y="75970"/>
                  </a:lnTo>
                  <a:lnTo>
                    <a:pt x="136110" y="81959"/>
                  </a:lnTo>
                  <a:lnTo>
                    <a:pt x="141569" y="87750"/>
                  </a:lnTo>
                  <a:lnTo>
                    <a:pt x="146705" y="93339"/>
                  </a:lnTo>
                  <a:lnTo>
                    <a:pt x="154485" y="84259"/>
                  </a:lnTo>
                  <a:lnTo>
                    <a:pt x="146154" y="75970"/>
                  </a:lnTo>
                  <a:close/>
                </a:path>
                <a:path w="267334" h="313054">
                  <a:moveTo>
                    <a:pt x="114804" y="12820"/>
                  </a:moveTo>
                  <a:lnTo>
                    <a:pt x="100928" y="12820"/>
                  </a:lnTo>
                  <a:lnTo>
                    <a:pt x="103084" y="15899"/>
                  </a:lnTo>
                  <a:lnTo>
                    <a:pt x="102447" y="19484"/>
                  </a:lnTo>
                  <a:lnTo>
                    <a:pt x="78714" y="51770"/>
                  </a:lnTo>
                  <a:lnTo>
                    <a:pt x="37829" y="85581"/>
                  </a:lnTo>
                  <a:lnTo>
                    <a:pt x="56351" y="85581"/>
                  </a:lnTo>
                  <a:lnTo>
                    <a:pt x="90218" y="56272"/>
                  </a:lnTo>
                  <a:lnTo>
                    <a:pt x="114827" y="17804"/>
                  </a:lnTo>
                  <a:lnTo>
                    <a:pt x="114804" y="12820"/>
                  </a:lnTo>
                  <a:close/>
                </a:path>
                <a:path w="267334" h="313054">
                  <a:moveTo>
                    <a:pt x="101941" y="0"/>
                  </a:moveTo>
                  <a:lnTo>
                    <a:pt x="89695" y="5535"/>
                  </a:lnTo>
                  <a:lnTo>
                    <a:pt x="84343" y="8158"/>
                  </a:lnTo>
                  <a:lnTo>
                    <a:pt x="78160" y="11341"/>
                  </a:lnTo>
                  <a:lnTo>
                    <a:pt x="71145" y="15085"/>
                  </a:lnTo>
                  <a:lnTo>
                    <a:pt x="72228" y="18190"/>
                  </a:lnTo>
                  <a:lnTo>
                    <a:pt x="73298" y="21967"/>
                  </a:lnTo>
                  <a:lnTo>
                    <a:pt x="74357" y="26418"/>
                  </a:lnTo>
                  <a:lnTo>
                    <a:pt x="82590" y="21255"/>
                  </a:lnTo>
                  <a:lnTo>
                    <a:pt x="89465" y="17346"/>
                  </a:lnTo>
                  <a:lnTo>
                    <a:pt x="94983" y="14691"/>
                  </a:lnTo>
                  <a:lnTo>
                    <a:pt x="98625" y="12985"/>
                  </a:lnTo>
                  <a:lnTo>
                    <a:pt x="100928" y="12820"/>
                  </a:lnTo>
                  <a:lnTo>
                    <a:pt x="114804" y="12820"/>
                  </a:lnTo>
                  <a:lnTo>
                    <a:pt x="114796" y="11103"/>
                  </a:lnTo>
                  <a:lnTo>
                    <a:pt x="107739" y="1026"/>
                  </a:lnTo>
                  <a:lnTo>
                    <a:pt x="101941" y="0"/>
                  </a:lnTo>
                  <a:close/>
                </a:path>
              </a:pathLst>
            </a:custGeom>
            <a:solidFill>
              <a:srgbClr val="FFFFFF"/>
            </a:solidFill>
          </p:spPr>
          <p:txBody>
            <a:bodyPr wrap="square" lIns="0" tIns="0" rIns="0" bIns="0" rtlCol="0"/>
            <a:lstStyle/>
            <a:p>
              <a:endParaRPr>
                <a:cs typeface="+mn-ea"/>
                <a:sym typeface="+mn-lt"/>
              </a:endParaRPr>
            </a:p>
          </p:txBody>
        </p:sp>
        <p:sp>
          <p:nvSpPr>
            <p:cNvPr id="87" name="object 44">
              <a:extLst>
                <a:ext uri="{FF2B5EF4-FFF2-40B4-BE49-F238E27FC236}">
                  <a16:creationId xmlns:a16="http://schemas.microsoft.com/office/drawing/2014/main" id="{F3933072-B442-4859-AB1A-6FB00A225DE1}"/>
                </a:ext>
              </a:extLst>
            </p:cNvPr>
            <p:cNvSpPr txBox="1"/>
            <p:nvPr/>
          </p:nvSpPr>
          <p:spPr>
            <a:xfrm>
              <a:off x="9507974" y="4073221"/>
              <a:ext cx="788035"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mn-ea"/>
                  <a:sym typeface="+mn-lt"/>
                </a:rPr>
                <a:t>SprintN</a:t>
              </a:r>
              <a:endParaRPr sz="1800">
                <a:cs typeface="+mn-ea"/>
                <a:sym typeface="+mn-lt"/>
              </a:endParaRPr>
            </a:p>
          </p:txBody>
        </p:sp>
        <p:sp>
          <p:nvSpPr>
            <p:cNvPr id="88" name="object 45">
              <a:extLst>
                <a:ext uri="{FF2B5EF4-FFF2-40B4-BE49-F238E27FC236}">
                  <a16:creationId xmlns:a16="http://schemas.microsoft.com/office/drawing/2014/main" id="{5ABF81FF-7E8E-4F66-B4F2-ED7D51CFD959}"/>
                </a:ext>
              </a:extLst>
            </p:cNvPr>
            <p:cNvSpPr txBox="1"/>
            <p:nvPr/>
          </p:nvSpPr>
          <p:spPr>
            <a:xfrm>
              <a:off x="8016097" y="4124021"/>
              <a:ext cx="583565" cy="259045"/>
            </a:xfrm>
            <a:prstGeom prst="rect">
              <a:avLst/>
            </a:prstGeom>
          </p:spPr>
          <p:txBody>
            <a:bodyPr vert="horz" wrap="square" lIns="0" tIns="12700" rIns="0" bIns="0" rtlCol="0">
              <a:spAutoFit/>
            </a:bodyPr>
            <a:lstStyle/>
            <a:p>
              <a:pPr marL="12700">
                <a:lnSpc>
                  <a:spcPct val="100000"/>
                </a:lnSpc>
                <a:spcBef>
                  <a:spcPts val="100"/>
                </a:spcBef>
              </a:pPr>
              <a:r>
                <a:rPr lang="en-US" altLang="zh-CN" sz="1600" dirty="0">
                  <a:cs typeface="+mn-ea"/>
                  <a:sym typeface="+mn-lt"/>
                </a:rPr>
                <a:t>……</a:t>
              </a:r>
              <a:endParaRPr sz="1600" dirty="0">
                <a:cs typeface="+mn-ea"/>
                <a:sym typeface="+mn-lt"/>
              </a:endParaRPr>
            </a:p>
          </p:txBody>
        </p:sp>
        <p:sp>
          <p:nvSpPr>
            <p:cNvPr id="89" name="object 46">
              <a:extLst>
                <a:ext uri="{FF2B5EF4-FFF2-40B4-BE49-F238E27FC236}">
                  <a16:creationId xmlns:a16="http://schemas.microsoft.com/office/drawing/2014/main" id="{3BF300E2-875F-429F-B6AF-CB95ED5C8AA6}"/>
                </a:ext>
              </a:extLst>
            </p:cNvPr>
            <p:cNvSpPr txBox="1"/>
            <p:nvPr/>
          </p:nvSpPr>
          <p:spPr>
            <a:xfrm>
              <a:off x="1168400" y="5405656"/>
              <a:ext cx="9787890" cy="462947"/>
            </a:xfrm>
            <a:prstGeom prst="rect">
              <a:avLst/>
            </a:prstGeom>
            <a:solidFill>
              <a:srgbClr val="E1E9F5"/>
            </a:solidFill>
          </p:spPr>
          <p:txBody>
            <a:bodyPr vert="horz" wrap="square" lIns="0" tIns="92710" rIns="0" bIns="0" rtlCol="0">
              <a:spAutoFit/>
            </a:bodyPr>
            <a:lstStyle/>
            <a:p>
              <a:pPr marL="2912110">
                <a:lnSpc>
                  <a:spcPct val="100000"/>
                </a:lnSpc>
                <a:spcBef>
                  <a:spcPts val="730"/>
                </a:spcBef>
              </a:pPr>
              <a:r>
                <a:rPr sz="2400" dirty="0">
                  <a:solidFill>
                    <a:srgbClr val="CC0000"/>
                  </a:solidFill>
                  <a:cs typeface="+mn-ea"/>
                  <a:sym typeface="+mn-lt"/>
                </a:rPr>
                <a:t>需求在一个</a:t>
              </a:r>
              <a:r>
                <a:rPr sz="2400" spc="-5" dirty="0">
                  <a:solidFill>
                    <a:srgbClr val="D81E00"/>
                  </a:solidFill>
                  <a:cs typeface="+mn-ea"/>
                  <a:sym typeface="+mn-lt"/>
                </a:rPr>
                <a:t>Sprint</a:t>
              </a:r>
              <a:r>
                <a:rPr sz="2400" dirty="0">
                  <a:solidFill>
                    <a:srgbClr val="CC0000"/>
                  </a:solidFill>
                  <a:cs typeface="+mn-ea"/>
                  <a:sym typeface="+mn-lt"/>
                </a:rPr>
                <a:t>内是不允许变化的</a:t>
              </a:r>
              <a:endParaRPr sz="2400" dirty="0">
                <a:cs typeface="+mn-ea"/>
                <a:sym typeface="+mn-lt"/>
              </a:endParaRPr>
            </a:p>
          </p:txBody>
        </p:sp>
      </p:grpSp>
      <p:sp>
        <p:nvSpPr>
          <p:cNvPr id="90" name="TextBox 6">
            <a:extLst>
              <a:ext uri="{FF2B5EF4-FFF2-40B4-BE49-F238E27FC236}">
                <a16:creationId xmlns:a16="http://schemas.microsoft.com/office/drawing/2014/main" id="{68863489-3822-4900-AC66-83E1394D9147}"/>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91" name="矩形 4">
            <a:extLst>
              <a:ext uri="{FF2B5EF4-FFF2-40B4-BE49-F238E27FC236}">
                <a16:creationId xmlns:a16="http://schemas.microsoft.com/office/drawing/2014/main" id="{E8A2B388-78E2-4558-87CB-70D0C9A4261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92" name="直接连接符 91">
            <a:extLst>
              <a:ext uri="{FF2B5EF4-FFF2-40B4-BE49-F238E27FC236}">
                <a16:creationId xmlns:a16="http://schemas.microsoft.com/office/drawing/2014/main" id="{280A83A2-4D62-443A-A3D1-BD057D9EB679}"/>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AB5F462E-301B-4184-96AB-6A7281AA07F4}"/>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94" name="TextBox 6">
            <a:extLst>
              <a:ext uri="{FF2B5EF4-FFF2-40B4-BE49-F238E27FC236}">
                <a16:creationId xmlns:a16="http://schemas.microsoft.com/office/drawing/2014/main" id="{159D2CF8-25D6-4271-9232-9C96F5283FD1}"/>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95" name="TextBox 7">
            <a:extLst>
              <a:ext uri="{FF2B5EF4-FFF2-40B4-BE49-F238E27FC236}">
                <a16:creationId xmlns:a16="http://schemas.microsoft.com/office/drawing/2014/main" id="{59C7FD4C-BEA5-463A-9F33-C6F2A509C1DC}"/>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96" name="TextBox 9">
            <a:extLst>
              <a:ext uri="{FF2B5EF4-FFF2-40B4-BE49-F238E27FC236}">
                <a16:creationId xmlns:a16="http://schemas.microsoft.com/office/drawing/2014/main" id="{7E37E82E-831E-4200-B76E-8381ED81D487}"/>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97" name="TextBox 10">
            <a:extLst>
              <a:ext uri="{FF2B5EF4-FFF2-40B4-BE49-F238E27FC236}">
                <a16:creationId xmlns:a16="http://schemas.microsoft.com/office/drawing/2014/main" id="{9442117F-D688-4187-BDA0-E6CF02B7A660}"/>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98" name="直接连接符 97">
            <a:extLst>
              <a:ext uri="{FF2B5EF4-FFF2-40B4-BE49-F238E27FC236}">
                <a16:creationId xmlns:a16="http://schemas.microsoft.com/office/drawing/2014/main" id="{D5963D90-3C5E-43C7-8C24-7BD91201F859}"/>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6AF6B46-1FD9-44BC-8AD3-31DFDAD79E43}"/>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a:extLst>
              <a:ext uri="{FF2B5EF4-FFF2-40B4-BE49-F238E27FC236}">
                <a16:creationId xmlns:a16="http://schemas.microsoft.com/office/drawing/2014/main" id="{18ADFB8D-4A18-4E62-9961-F76DA5C441BD}"/>
              </a:ext>
            </a:extLst>
          </p:cNvPr>
          <p:cNvPicPr>
            <a:picLocks noChangeAspect="1"/>
          </p:cNvPicPr>
          <p:nvPr/>
        </p:nvPicPr>
        <p:blipFill>
          <a:blip r:embed="rId11"/>
          <a:stretch>
            <a:fillRect/>
          </a:stretch>
        </p:blipFill>
        <p:spPr>
          <a:xfrm>
            <a:off x="0" y="19050"/>
            <a:ext cx="791210" cy="715645"/>
          </a:xfrm>
          <a:prstGeom prst="rect">
            <a:avLst/>
          </a:prstGeom>
        </p:spPr>
      </p:pic>
      <p:sp>
        <p:nvSpPr>
          <p:cNvPr id="101" name="TextBox 7">
            <a:extLst>
              <a:ext uri="{FF2B5EF4-FFF2-40B4-BE49-F238E27FC236}">
                <a16:creationId xmlns:a16="http://schemas.microsoft.com/office/drawing/2014/main" id="{C5824FD4-F488-42DD-8325-7823B0EBE249}"/>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709639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3">
            <a:extLst>
              <a:ext uri="{FF2B5EF4-FFF2-40B4-BE49-F238E27FC236}">
                <a16:creationId xmlns:a16="http://schemas.microsoft.com/office/drawing/2014/main" id="{F0D01E74-EC88-4306-8D7C-A58E768852FF}"/>
              </a:ext>
            </a:extLst>
          </p:cNvPr>
          <p:cNvSpPr txBox="1"/>
          <p:nvPr/>
        </p:nvSpPr>
        <p:spPr>
          <a:xfrm>
            <a:off x="3843213" y="3378531"/>
            <a:ext cx="7599045" cy="1522853"/>
          </a:xfrm>
          <a:prstGeom prst="rect">
            <a:avLst/>
          </a:prstGeom>
        </p:spPr>
        <p:txBody>
          <a:bodyPr vert="horz" wrap="square" lIns="0" tIns="38100" rIns="0" bIns="0" rtlCol="0">
            <a:spAutoFit/>
          </a:bodyPr>
          <a:lstStyle/>
          <a:p>
            <a:pPr marL="471170" marR="5080" indent="-342900">
              <a:lnSpc>
                <a:spcPct val="100000"/>
              </a:lnSpc>
              <a:spcBef>
                <a:spcPts val="840"/>
              </a:spcBef>
              <a:buClr>
                <a:srgbClr val="0070C0"/>
              </a:buClr>
              <a:buFont typeface="Wingdings" panose="05000000000000000000" pitchFamily="2" charset="2"/>
              <a:buChar char="p"/>
              <a:tabLst>
                <a:tab pos="391795" algn="l"/>
                <a:tab pos="392430" algn="l"/>
              </a:tabLst>
            </a:pPr>
            <a:r>
              <a:rPr sz="2000" spc="95" dirty="0">
                <a:cs typeface="+mn-ea"/>
              </a:rPr>
              <a:t>迭代订单是从开发技术角度理解的迭代开发任务。</a:t>
            </a:r>
          </a:p>
          <a:p>
            <a:pPr marL="928370" marR="5080" lvl="1" indent="-342900">
              <a:spcBef>
                <a:spcPts val="840"/>
              </a:spcBef>
              <a:buClr>
                <a:srgbClr val="0070C0"/>
              </a:buClr>
              <a:buFont typeface="Wingdings" panose="05000000000000000000" pitchFamily="2" charset="2"/>
              <a:buChar char="p"/>
              <a:tabLst>
                <a:tab pos="391795" algn="l"/>
                <a:tab pos="392430" algn="l"/>
              </a:tabLst>
            </a:pPr>
            <a:r>
              <a:rPr sz="2000" spc="95" dirty="0">
                <a:cs typeface="+mn-ea"/>
              </a:rPr>
              <a:t>简单环境：可直接把产品订单项分配到迭代中</a:t>
            </a:r>
          </a:p>
          <a:p>
            <a:pPr marL="928370" marR="5080" lvl="1" indent="-342900">
              <a:lnSpc>
                <a:spcPts val="2700"/>
              </a:lnSpc>
              <a:spcBef>
                <a:spcPts val="840"/>
              </a:spcBef>
              <a:buClr>
                <a:srgbClr val="0070C0"/>
              </a:buClr>
              <a:buFont typeface="Wingdings" panose="05000000000000000000" pitchFamily="2" charset="2"/>
              <a:buChar char="p"/>
              <a:tabLst>
                <a:tab pos="391795" algn="l"/>
                <a:tab pos="392430" algn="l"/>
              </a:tabLst>
            </a:pPr>
            <a:r>
              <a:rPr sz="2000" spc="95" dirty="0">
                <a:cs typeface="+mn-ea"/>
              </a:rPr>
              <a:t>复杂环境：可把一个产品订单项分为Web/后台……软件/硬件…… 程序/美工……等开发任务</a:t>
            </a:r>
          </a:p>
        </p:txBody>
      </p:sp>
      <p:sp>
        <p:nvSpPr>
          <p:cNvPr id="44" name="object 4">
            <a:extLst>
              <a:ext uri="{FF2B5EF4-FFF2-40B4-BE49-F238E27FC236}">
                <a16:creationId xmlns:a16="http://schemas.microsoft.com/office/drawing/2014/main" id="{9F7EC95B-D190-41B2-A482-00E807C489AF}"/>
              </a:ext>
            </a:extLst>
          </p:cNvPr>
          <p:cNvSpPr txBox="1"/>
          <p:nvPr/>
        </p:nvSpPr>
        <p:spPr>
          <a:xfrm>
            <a:off x="3858451" y="5136210"/>
            <a:ext cx="7607934" cy="1522853"/>
          </a:xfrm>
          <a:prstGeom prst="rect">
            <a:avLst/>
          </a:prstGeom>
        </p:spPr>
        <p:txBody>
          <a:bodyPr vert="horz" wrap="square" lIns="0" tIns="38100" rIns="0" bIns="0" rtlCol="0">
            <a:spAutoFit/>
          </a:bodyPr>
          <a:lstStyle/>
          <a:p>
            <a:pPr marL="471170" marR="5080" indent="-342900">
              <a:lnSpc>
                <a:spcPct val="100000"/>
              </a:lnSpc>
              <a:spcBef>
                <a:spcPts val="840"/>
              </a:spcBef>
              <a:buClr>
                <a:srgbClr val="0070C0"/>
              </a:buClr>
              <a:buFont typeface="Wingdings" panose="05000000000000000000" pitchFamily="2" charset="2"/>
              <a:buChar char="p"/>
              <a:tabLst>
                <a:tab pos="391795" algn="l"/>
                <a:tab pos="392430" algn="l"/>
              </a:tabLst>
            </a:pPr>
            <a:r>
              <a:rPr sz="2000" spc="95" dirty="0">
                <a:cs typeface="+mn-ea"/>
              </a:rPr>
              <a:t>可工作软件是可交付的软件产品。</a:t>
            </a:r>
          </a:p>
          <a:p>
            <a:pPr marL="928370" marR="5080" lvl="1" indent="-342900">
              <a:spcBef>
                <a:spcPts val="840"/>
              </a:spcBef>
              <a:buClr>
                <a:srgbClr val="0070C0"/>
              </a:buClr>
              <a:buFont typeface="Wingdings" panose="05000000000000000000" pitchFamily="2" charset="2"/>
              <a:buChar char="p"/>
              <a:tabLst>
                <a:tab pos="391795" algn="l"/>
                <a:tab pos="392430" algn="l"/>
              </a:tabLst>
            </a:pPr>
            <a:r>
              <a:rPr sz="2000" spc="95" dirty="0">
                <a:cs typeface="+mn-ea"/>
              </a:rPr>
              <a:t>“可交付”应视不同情况提前设定和选定交付标准。</a:t>
            </a:r>
          </a:p>
          <a:p>
            <a:pPr marL="928370" marR="5080" lvl="1" indent="-342900">
              <a:lnSpc>
                <a:spcPts val="2700"/>
              </a:lnSpc>
              <a:spcBef>
                <a:spcPts val="840"/>
              </a:spcBef>
              <a:buClr>
                <a:srgbClr val="0070C0"/>
              </a:buClr>
              <a:buFont typeface="Wingdings" panose="05000000000000000000" pitchFamily="2" charset="2"/>
              <a:buChar char="p"/>
              <a:tabLst>
                <a:tab pos="391795" algn="l"/>
                <a:tab pos="392430" algn="l"/>
              </a:tabLst>
            </a:pPr>
            <a:r>
              <a:rPr sz="2000" spc="95" dirty="0">
                <a:cs typeface="+mn-ea"/>
              </a:rPr>
              <a:t>正式产品可能包括使用文档，在新产品开发初期可能只需要交付 勉强看到效果的产品。</a:t>
            </a:r>
          </a:p>
        </p:txBody>
      </p:sp>
      <p:sp>
        <p:nvSpPr>
          <p:cNvPr id="45" name="object 5">
            <a:extLst>
              <a:ext uri="{FF2B5EF4-FFF2-40B4-BE49-F238E27FC236}">
                <a16:creationId xmlns:a16="http://schemas.microsoft.com/office/drawing/2014/main" id="{25211C25-656B-434C-8CD5-C51DB2EB52EB}"/>
              </a:ext>
            </a:extLst>
          </p:cNvPr>
          <p:cNvSpPr/>
          <p:nvPr/>
        </p:nvSpPr>
        <p:spPr>
          <a:xfrm>
            <a:off x="1829731" y="1760607"/>
            <a:ext cx="1096645" cy="1096645"/>
          </a:xfrm>
          <a:custGeom>
            <a:avLst/>
            <a:gdLst/>
            <a:ahLst/>
            <a:cxnLst/>
            <a:rect l="l" t="t" r="r" b="b"/>
            <a:pathLst>
              <a:path w="1096645" h="1096645">
                <a:moveTo>
                  <a:pt x="0" y="548316"/>
                </a:moveTo>
                <a:lnTo>
                  <a:pt x="2012" y="501005"/>
                </a:lnTo>
                <a:lnTo>
                  <a:pt x="7940" y="454811"/>
                </a:lnTo>
                <a:lnTo>
                  <a:pt x="17620" y="409900"/>
                </a:lnTo>
                <a:lnTo>
                  <a:pt x="30885" y="366436"/>
                </a:lnTo>
                <a:lnTo>
                  <a:pt x="47573" y="324583"/>
                </a:lnTo>
                <a:lnTo>
                  <a:pt x="67517" y="284506"/>
                </a:lnTo>
                <a:lnTo>
                  <a:pt x="90554" y="246369"/>
                </a:lnTo>
                <a:lnTo>
                  <a:pt x="116520" y="210338"/>
                </a:lnTo>
                <a:lnTo>
                  <a:pt x="145248" y="176576"/>
                </a:lnTo>
                <a:lnTo>
                  <a:pt x="176576" y="145248"/>
                </a:lnTo>
                <a:lnTo>
                  <a:pt x="210338" y="116520"/>
                </a:lnTo>
                <a:lnTo>
                  <a:pt x="246369" y="90554"/>
                </a:lnTo>
                <a:lnTo>
                  <a:pt x="284506" y="67517"/>
                </a:lnTo>
                <a:lnTo>
                  <a:pt x="324583" y="47573"/>
                </a:lnTo>
                <a:lnTo>
                  <a:pt x="366436" y="30885"/>
                </a:lnTo>
                <a:lnTo>
                  <a:pt x="409900" y="17620"/>
                </a:lnTo>
                <a:lnTo>
                  <a:pt x="454811" y="7940"/>
                </a:lnTo>
                <a:lnTo>
                  <a:pt x="501005" y="2012"/>
                </a:lnTo>
                <a:lnTo>
                  <a:pt x="548315" y="0"/>
                </a:lnTo>
                <a:lnTo>
                  <a:pt x="595626" y="2012"/>
                </a:lnTo>
                <a:lnTo>
                  <a:pt x="641819" y="7940"/>
                </a:lnTo>
                <a:lnTo>
                  <a:pt x="686730" y="17620"/>
                </a:lnTo>
                <a:lnTo>
                  <a:pt x="730195" y="30885"/>
                </a:lnTo>
                <a:lnTo>
                  <a:pt x="772048" y="47573"/>
                </a:lnTo>
                <a:lnTo>
                  <a:pt x="812125" y="67517"/>
                </a:lnTo>
                <a:lnTo>
                  <a:pt x="850262" y="90554"/>
                </a:lnTo>
                <a:lnTo>
                  <a:pt x="886293" y="116520"/>
                </a:lnTo>
                <a:lnTo>
                  <a:pt x="920055" y="145248"/>
                </a:lnTo>
                <a:lnTo>
                  <a:pt x="951382" y="176576"/>
                </a:lnTo>
                <a:lnTo>
                  <a:pt x="980111" y="210338"/>
                </a:lnTo>
                <a:lnTo>
                  <a:pt x="1006076" y="246369"/>
                </a:lnTo>
                <a:lnTo>
                  <a:pt x="1029114" y="284506"/>
                </a:lnTo>
                <a:lnTo>
                  <a:pt x="1049058" y="324583"/>
                </a:lnTo>
                <a:lnTo>
                  <a:pt x="1065746" y="366436"/>
                </a:lnTo>
                <a:lnTo>
                  <a:pt x="1079011" y="409900"/>
                </a:lnTo>
                <a:lnTo>
                  <a:pt x="1088690" y="454811"/>
                </a:lnTo>
                <a:lnTo>
                  <a:pt x="1094619" y="501005"/>
                </a:lnTo>
                <a:lnTo>
                  <a:pt x="1096631" y="548316"/>
                </a:lnTo>
                <a:lnTo>
                  <a:pt x="1094619" y="595626"/>
                </a:lnTo>
                <a:lnTo>
                  <a:pt x="1088690" y="641819"/>
                </a:lnTo>
                <a:lnTo>
                  <a:pt x="1079011" y="686731"/>
                </a:lnTo>
                <a:lnTo>
                  <a:pt x="1065746" y="730195"/>
                </a:lnTo>
                <a:lnTo>
                  <a:pt x="1049058" y="772048"/>
                </a:lnTo>
                <a:lnTo>
                  <a:pt x="1029114" y="812125"/>
                </a:lnTo>
                <a:lnTo>
                  <a:pt x="1006076" y="850261"/>
                </a:lnTo>
                <a:lnTo>
                  <a:pt x="980111" y="886293"/>
                </a:lnTo>
                <a:lnTo>
                  <a:pt x="951382" y="920055"/>
                </a:lnTo>
                <a:lnTo>
                  <a:pt x="920055" y="951382"/>
                </a:lnTo>
                <a:lnTo>
                  <a:pt x="886293" y="980111"/>
                </a:lnTo>
                <a:lnTo>
                  <a:pt x="850262" y="1006076"/>
                </a:lnTo>
                <a:lnTo>
                  <a:pt x="812125" y="1029113"/>
                </a:lnTo>
                <a:lnTo>
                  <a:pt x="772048" y="1049058"/>
                </a:lnTo>
                <a:lnTo>
                  <a:pt x="730195" y="1065745"/>
                </a:lnTo>
                <a:lnTo>
                  <a:pt x="686730" y="1079011"/>
                </a:lnTo>
                <a:lnTo>
                  <a:pt x="641819" y="1088690"/>
                </a:lnTo>
                <a:lnTo>
                  <a:pt x="595626" y="1094618"/>
                </a:lnTo>
                <a:lnTo>
                  <a:pt x="548315" y="1096631"/>
                </a:lnTo>
                <a:lnTo>
                  <a:pt x="501005" y="1094618"/>
                </a:lnTo>
                <a:lnTo>
                  <a:pt x="454811" y="1088690"/>
                </a:lnTo>
                <a:lnTo>
                  <a:pt x="409900" y="1079011"/>
                </a:lnTo>
                <a:lnTo>
                  <a:pt x="366436" y="1065745"/>
                </a:lnTo>
                <a:lnTo>
                  <a:pt x="324583" y="1049058"/>
                </a:lnTo>
                <a:lnTo>
                  <a:pt x="284506" y="1029113"/>
                </a:lnTo>
                <a:lnTo>
                  <a:pt x="246369" y="1006076"/>
                </a:lnTo>
                <a:lnTo>
                  <a:pt x="210338" y="980111"/>
                </a:lnTo>
                <a:lnTo>
                  <a:pt x="176576" y="951382"/>
                </a:lnTo>
                <a:lnTo>
                  <a:pt x="145248" y="920055"/>
                </a:lnTo>
                <a:lnTo>
                  <a:pt x="116520" y="886293"/>
                </a:lnTo>
                <a:lnTo>
                  <a:pt x="90554" y="850261"/>
                </a:lnTo>
                <a:lnTo>
                  <a:pt x="67517" y="812125"/>
                </a:lnTo>
                <a:lnTo>
                  <a:pt x="47573" y="772048"/>
                </a:lnTo>
                <a:lnTo>
                  <a:pt x="30885" y="730195"/>
                </a:lnTo>
                <a:lnTo>
                  <a:pt x="17620" y="686731"/>
                </a:lnTo>
                <a:lnTo>
                  <a:pt x="7940" y="641819"/>
                </a:lnTo>
                <a:lnTo>
                  <a:pt x="2012" y="595626"/>
                </a:lnTo>
                <a:lnTo>
                  <a:pt x="0" y="548316"/>
                </a:lnTo>
                <a:close/>
              </a:path>
            </a:pathLst>
          </a:custGeom>
          <a:ln w="29032">
            <a:solidFill>
              <a:srgbClr val="FF2600"/>
            </a:solidFill>
          </a:ln>
        </p:spPr>
        <p:txBody>
          <a:bodyPr wrap="square" lIns="0" tIns="0" rIns="0" bIns="0" rtlCol="0"/>
          <a:lstStyle/>
          <a:p>
            <a:endParaRPr/>
          </a:p>
        </p:txBody>
      </p:sp>
      <p:sp>
        <p:nvSpPr>
          <p:cNvPr id="46" name="object 6">
            <a:extLst>
              <a:ext uri="{FF2B5EF4-FFF2-40B4-BE49-F238E27FC236}">
                <a16:creationId xmlns:a16="http://schemas.microsoft.com/office/drawing/2014/main" id="{440AEF68-CAEA-4BA6-A58A-4AF004392521}"/>
              </a:ext>
            </a:extLst>
          </p:cNvPr>
          <p:cNvSpPr/>
          <p:nvPr/>
        </p:nvSpPr>
        <p:spPr>
          <a:xfrm>
            <a:off x="2171710" y="2533728"/>
            <a:ext cx="295275" cy="173990"/>
          </a:xfrm>
          <a:custGeom>
            <a:avLst/>
            <a:gdLst/>
            <a:ahLst/>
            <a:cxnLst/>
            <a:rect l="l" t="t" r="r" b="b"/>
            <a:pathLst>
              <a:path w="295275" h="173989">
                <a:moveTo>
                  <a:pt x="0" y="0"/>
                </a:moveTo>
                <a:lnTo>
                  <a:pt x="295226" y="0"/>
                </a:lnTo>
                <a:lnTo>
                  <a:pt x="295226" y="173370"/>
                </a:lnTo>
                <a:lnTo>
                  <a:pt x="0" y="173370"/>
                </a:lnTo>
                <a:lnTo>
                  <a:pt x="0" y="0"/>
                </a:lnTo>
                <a:close/>
              </a:path>
            </a:pathLst>
          </a:custGeom>
          <a:solidFill>
            <a:srgbClr val="F7F7F7"/>
          </a:solidFill>
        </p:spPr>
        <p:txBody>
          <a:bodyPr wrap="square" lIns="0" tIns="0" rIns="0" bIns="0" rtlCol="0"/>
          <a:lstStyle/>
          <a:p>
            <a:endParaRPr/>
          </a:p>
        </p:txBody>
      </p:sp>
      <p:sp>
        <p:nvSpPr>
          <p:cNvPr id="47" name="object 7">
            <a:extLst>
              <a:ext uri="{FF2B5EF4-FFF2-40B4-BE49-F238E27FC236}">
                <a16:creationId xmlns:a16="http://schemas.microsoft.com/office/drawing/2014/main" id="{D8C92BDE-4AC5-4591-A969-3B31154C3F4C}"/>
              </a:ext>
            </a:extLst>
          </p:cNvPr>
          <p:cNvSpPr/>
          <p:nvPr/>
        </p:nvSpPr>
        <p:spPr>
          <a:xfrm>
            <a:off x="2466937" y="2475940"/>
            <a:ext cx="57785" cy="231775"/>
          </a:xfrm>
          <a:custGeom>
            <a:avLst/>
            <a:gdLst/>
            <a:ahLst/>
            <a:cxnLst/>
            <a:rect l="l" t="t" r="r" b="b"/>
            <a:pathLst>
              <a:path w="57785" h="231775">
                <a:moveTo>
                  <a:pt x="57790" y="0"/>
                </a:moveTo>
                <a:lnTo>
                  <a:pt x="0" y="57788"/>
                </a:lnTo>
                <a:lnTo>
                  <a:pt x="0" y="231159"/>
                </a:lnTo>
                <a:lnTo>
                  <a:pt x="57790" y="173368"/>
                </a:lnTo>
                <a:lnTo>
                  <a:pt x="57790" y="0"/>
                </a:lnTo>
                <a:close/>
              </a:path>
            </a:pathLst>
          </a:custGeom>
          <a:solidFill>
            <a:srgbClr val="D0D0D0"/>
          </a:solidFill>
        </p:spPr>
        <p:txBody>
          <a:bodyPr wrap="square" lIns="0" tIns="0" rIns="0" bIns="0" rtlCol="0"/>
          <a:lstStyle/>
          <a:p>
            <a:endParaRPr/>
          </a:p>
        </p:txBody>
      </p:sp>
      <p:sp>
        <p:nvSpPr>
          <p:cNvPr id="48" name="object 8">
            <a:extLst>
              <a:ext uri="{FF2B5EF4-FFF2-40B4-BE49-F238E27FC236}">
                <a16:creationId xmlns:a16="http://schemas.microsoft.com/office/drawing/2014/main" id="{36F44F04-7ACF-4C7D-A232-5CBDE15C9D31}"/>
              </a:ext>
            </a:extLst>
          </p:cNvPr>
          <p:cNvSpPr/>
          <p:nvPr/>
        </p:nvSpPr>
        <p:spPr>
          <a:xfrm>
            <a:off x="2171710" y="2475940"/>
            <a:ext cx="353060" cy="57785"/>
          </a:xfrm>
          <a:custGeom>
            <a:avLst/>
            <a:gdLst/>
            <a:ahLst/>
            <a:cxnLst/>
            <a:rect l="l" t="t" r="r" b="b"/>
            <a:pathLst>
              <a:path w="353060" h="57785">
                <a:moveTo>
                  <a:pt x="353016" y="0"/>
                </a:moveTo>
                <a:lnTo>
                  <a:pt x="57790" y="0"/>
                </a:lnTo>
                <a:lnTo>
                  <a:pt x="0" y="57788"/>
                </a:lnTo>
                <a:lnTo>
                  <a:pt x="295226" y="57788"/>
                </a:lnTo>
                <a:lnTo>
                  <a:pt x="353016" y="0"/>
                </a:lnTo>
                <a:close/>
              </a:path>
            </a:pathLst>
          </a:custGeom>
          <a:solidFill>
            <a:srgbClr val="F9F9F9"/>
          </a:solidFill>
        </p:spPr>
        <p:txBody>
          <a:bodyPr wrap="square" lIns="0" tIns="0" rIns="0" bIns="0" rtlCol="0"/>
          <a:lstStyle/>
          <a:p>
            <a:endParaRPr/>
          </a:p>
        </p:txBody>
      </p:sp>
      <p:sp>
        <p:nvSpPr>
          <p:cNvPr id="49" name="object 9">
            <a:extLst>
              <a:ext uri="{FF2B5EF4-FFF2-40B4-BE49-F238E27FC236}">
                <a16:creationId xmlns:a16="http://schemas.microsoft.com/office/drawing/2014/main" id="{15049F93-FD9E-49C5-83F4-3AC9FADF4986}"/>
              </a:ext>
            </a:extLst>
          </p:cNvPr>
          <p:cNvSpPr/>
          <p:nvPr/>
        </p:nvSpPr>
        <p:spPr>
          <a:xfrm>
            <a:off x="2171710" y="2475940"/>
            <a:ext cx="358775" cy="234950"/>
          </a:xfrm>
          <a:custGeom>
            <a:avLst/>
            <a:gdLst/>
            <a:ahLst/>
            <a:cxnLst/>
            <a:rect l="l" t="t" r="r" b="b"/>
            <a:pathLst>
              <a:path w="358775" h="234950">
                <a:moveTo>
                  <a:pt x="0" y="58714"/>
                </a:moveTo>
                <a:lnTo>
                  <a:pt x="58714" y="0"/>
                </a:lnTo>
                <a:lnTo>
                  <a:pt x="358665" y="0"/>
                </a:lnTo>
                <a:lnTo>
                  <a:pt x="358665" y="176144"/>
                </a:lnTo>
                <a:lnTo>
                  <a:pt x="299950" y="234858"/>
                </a:lnTo>
                <a:lnTo>
                  <a:pt x="0" y="234858"/>
                </a:lnTo>
                <a:lnTo>
                  <a:pt x="0" y="58714"/>
                </a:lnTo>
                <a:close/>
              </a:path>
            </a:pathLst>
          </a:custGeom>
          <a:ln w="9677">
            <a:solidFill>
              <a:srgbClr val="000000"/>
            </a:solidFill>
          </a:ln>
        </p:spPr>
        <p:txBody>
          <a:bodyPr wrap="square" lIns="0" tIns="0" rIns="0" bIns="0" rtlCol="0"/>
          <a:lstStyle/>
          <a:p>
            <a:endParaRPr/>
          </a:p>
        </p:txBody>
      </p:sp>
      <p:sp>
        <p:nvSpPr>
          <p:cNvPr id="50" name="object 10">
            <a:extLst>
              <a:ext uri="{FF2B5EF4-FFF2-40B4-BE49-F238E27FC236}">
                <a16:creationId xmlns:a16="http://schemas.microsoft.com/office/drawing/2014/main" id="{05D207AA-7DFF-425F-9DCD-B58C6833E1F6}"/>
              </a:ext>
            </a:extLst>
          </p:cNvPr>
          <p:cNvSpPr/>
          <p:nvPr/>
        </p:nvSpPr>
        <p:spPr>
          <a:xfrm>
            <a:off x="2171710" y="2475940"/>
            <a:ext cx="358775" cy="59055"/>
          </a:xfrm>
          <a:custGeom>
            <a:avLst/>
            <a:gdLst/>
            <a:ahLst/>
            <a:cxnLst/>
            <a:rect l="l" t="t" r="r" b="b"/>
            <a:pathLst>
              <a:path w="358775" h="59055">
                <a:moveTo>
                  <a:pt x="0" y="58714"/>
                </a:moveTo>
                <a:lnTo>
                  <a:pt x="299950" y="58714"/>
                </a:lnTo>
                <a:lnTo>
                  <a:pt x="358665" y="0"/>
                </a:lnTo>
              </a:path>
            </a:pathLst>
          </a:custGeom>
          <a:ln w="9677">
            <a:solidFill>
              <a:srgbClr val="000000"/>
            </a:solidFill>
          </a:ln>
        </p:spPr>
        <p:txBody>
          <a:bodyPr wrap="square" lIns="0" tIns="0" rIns="0" bIns="0" rtlCol="0"/>
          <a:lstStyle/>
          <a:p>
            <a:endParaRPr/>
          </a:p>
        </p:txBody>
      </p:sp>
      <p:sp>
        <p:nvSpPr>
          <p:cNvPr id="51" name="object 11">
            <a:extLst>
              <a:ext uri="{FF2B5EF4-FFF2-40B4-BE49-F238E27FC236}">
                <a16:creationId xmlns:a16="http://schemas.microsoft.com/office/drawing/2014/main" id="{E7D1CAB3-FD8B-423E-8E40-22F23F642187}"/>
              </a:ext>
            </a:extLst>
          </p:cNvPr>
          <p:cNvSpPr/>
          <p:nvPr/>
        </p:nvSpPr>
        <p:spPr>
          <a:xfrm>
            <a:off x="2471660" y="2534654"/>
            <a:ext cx="0" cy="176530"/>
          </a:xfrm>
          <a:custGeom>
            <a:avLst/>
            <a:gdLst/>
            <a:ahLst/>
            <a:cxnLst/>
            <a:rect l="l" t="t" r="r" b="b"/>
            <a:pathLst>
              <a:path h="176530">
                <a:moveTo>
                  <a:pt x="0" y="0"/>
                </a:moveTo>
                <a:lnTo>
                  <a:pt x="0" y="176144"/>
                </a:lnTo>
              </a:path>
            </a:pathLst>
          </a:custGeom>
          <a:ln w="9677">
            <a:solidFill>
              <a:srgbClr val="000000"/>
            </a:solidFill>
          </a:ln>
        </p:spPr>
        <p:txBody>
          <a:bodyPr wrap="square" lIns="0" tIns="0" rIns="0" bIns="0" rtlCol="0"/>
          <a:lstStyle/>
          <a:p>
            <a:endParaRPr/>
          </a:p>
        </p:txBody>
      </p:sp>
      <p:sp>
        <p:nvSpPr>
          <p:cNvPr id="52" name="object 12">
            <a:extLst>
              <a:ext uri="{FF2B5EF4-FFF2-40B4-BE49-F238E27FC236}">
                <a16:creationId xmlns:a16="http://schemas.microsoft.com/office/drawing/2014/main" id="{C8B4A993-8AB4-40B1-A097-7E6F4D19BA51}"/>
              </a:ext>
            </a:extLst>
          </p:cNvPr>
          <p:cNvSpPr/>
          <p:nvPr/>
        </p:nvSpPr>
        <p:spPr>
          <a:xfrm>
            <a:off x="2116207" y="2346519"/>
            <a:ext cx="295275" cy="173990"/>
          </a:xfrm>
          <a:custGeom>
            <a:avLst/>
            <a:gdLst/>
            <a:ahLst/>
            <a:cxnLst/>
            <a:rect l="l" t="t" r="r" b="b"/>
            <a:pathLst>
              <a:path w="295275" h="173989">
                <a:moveTo>
                  <a:pt x="0" y="0"/>
                </a:moveTo>
                <a:lnTo>
                  <a:pt x="295226" y="0"/>
                </a:lnTo>
                <a:lnTo>
                  <a:pt x="295226" y="173370"/>
                </a:lnTo>
                <a:lnTo>
                  <a:pt x="0" y="173370"/>
                </a:lnTo>
                <a:lnTo>
                  <a:pt x="0" y="0"/>
                </a:lnTo>
                <a:close/>
              </a:path>
            </a:pathLst>
          </a:custGeom>
          <a:solidFill>
            <a:srgbClr val="F7F7F7"/>
          </a:solidFill>
        </p:spPr>
        <p:txBody>
          <a:bodyPr wrap="square" lIns="0" tIns="0" rIns="0" bIns="0" rtlCol="0"/>
          <a:lstStyle/>
          <a:p>
            <a:endParaRPr/>
          </a:p>
        </p:txBody>
      </p:sp>
      <p:sp>
        <p:nvSpPr>
          <p:cNvPr id="53" name="object 13">
            <a:extLst>
              <a:ext uri="{FF2B5EF4-FFF2-40B4-BE49-F238E27FC236}">
                <a16:creationId xmlns:a16="http://schemas.microsoft.com/office/drawing/2014/main" id="{92EBA5AA-61E3-4E26-AB3E-ABAE49A07123}"/>
              </a:ext>
            </a:extLst>
          </p:cNvPr>
          <p:cNvSpPr/>
          <p:nvPr/>
        </p:nvSpPr>
        <p:spPr>
          <a:xfrm>
            <a:off x="2411434" y="2288729"/>
            <a:ext cx="57785" cy="231775"/>
          </a:xfrm>
          <a:custGeom>
            <a:avLst/>
            <a:gdLst/>
            <a:ahLst/>
            <a:cxnLst/>
            <a:rect l="l" t="t" r="r" b="b"/>
            <a:pathLst>
              <a:path w="57785" h="231775">
                <a:moveTo>
                  <a:pt x="57790" y="0"/>
                </a:moveTo>
                <a:lnTo>
                  <a:pt x="0" y="57790"/>
                </a:lnTo>
                <a:lnTo>
                  <a:pt x="0" y="231160"/>
                </a:lnTo>
                <a:lnTo>
                  <a:pt x="57790" y="173370"/>
                </a:lnTo>
                <a:lnTo>
                  <a:pt x="57790" y="0"/>
                </a:lnTo>
                <a:close/>
              </a:path>
            </a:pathLst>
          </a:custGeom>
          <a:solidFill>
            <a:srgbClr val="D0D0D0"/>
          </a:solidFill>
        </p:spPr>
        <p:txBody>
          <a:bodyPr wrap="square" lIns="0" tIns="0" rIns="0" bIns="0" rtlCol="0"/>
          <a:lstStyle/>
          <a:p>
            <a:endParaRPr/>
          </a:p>
        </p:txBody>
      </p:sp>
      <p:sp>
        <p:nvSpPr>
          <p:cNvPr id="54" name="object 14">
            <a:extLst>
              <a:ext uri="{FF2B5EF4-FFF2-40B4-BE49-F238E27FC236}">
                <a16:creationId xmlns:a16="http://schemas.microsoft.com/office/drawing/2014/main" id="{9DF84128-27C7-4992-8F63-FA4BE0792477}"/>
              </a:ext>
            </a:extLst>
          </p:cNvPr>
          <p:cNvSpPr/>
          <p:nvPr/>
        </p:nvSpPr>
        <p:spPr>
          <a:xfrm>
            <a:off x="2116207" y="2288729"/>
            <a:ext cx="353060" cy="57785"/>
          </a:xfrm>
          <a:custGeom>
            <a:avLst/>
            <a:gdLst/>
            <a:ahLst/>
            <a:cxnLst/>
            <a:rect l="l" t="t" r="r" b="b"/>
            <a:pathLst>
              <a:path w="353060" h="57785">
                <a:moveTo>
                  <a:pt x="353016" y="0"/>
                </a:moveTo>
                <a:lnTo>
                  <a:pt x="57790" y="0"/>
                </a:lnTo>
                <a:lnTo>
                  <a:pt x="0" y="57790"/>
                </a:lnTo>
                <a:lnTo>
                  <a:pt x="295226" y="57790"/>
                </a:lnTo>
                <a:lnTo>
                  <a:pt x="353016" y="0"/>
                </a:lnTo>
                <a:close/>
              </a:path>
            </a:pathLst>
          </a:custGeom>
          <a:solidFill>
            <a:srgbClr val="F9F9F9"/>
          </a:solidFill>
        </p:spPr>
        <p:txBody>
          <a:bodyPr wrap="square" lIns="0" tIns="0" rIns="0" bIns="0" rtlCol="0"/>
          <a:lstStyle/>
          <a:p>
            <a:endParaRPr/>
          </a:p>
        </p:txBody>
      </p:sp>
      <p:sp>
        <p:nvSpPr>
          <p:cNvPr id="55" name="object 15">
            <a:extLst>
              <a:ext uri="{FF2B5EF4-FFF2-40B4-BE49-F238E27FC236}">
                <a16:creationId xmlns:a16="http://schemas.microsoft.com/office/drawing/2014/main" id="{9CCDF5F5-E6F0-42B0-A698-A1B58EC879B3}"/>
              </a:ext>
            </a:extLst>
          </p:cNvPr>
          <p:cNvSpPr/>
          <p:nvPr/>
        </p:nvSpPr>
        <p:spPr>
          <a:xfrm>
            <a:off x="2116207" y="2288729"/>
            <a:ext cx="358775" cy="234950"/>
          </a:xfrm>
          <a:custGeom>
            <a:avLst/>
            <a:gdLst/>
            <a:ahLst/>
            <a:cxnLst/>
            <a:rect l="l" t="t" r="r" b="b"/>
            <a:pathLst>
              <a:path w="358775" h="234950">
                <a:moveTo>
                  <a:pt x="0" y="58714"/>
                </a:moveTo>
                <a:lnTo>
                  <a:pt x="58714" y="0"/>
                </a:lnTo>
                <a:lnTo>
                  <a:pt x="358665" y="0"/>
                </a:lnTo>
                <a:lnTo>
                  <a:pt x="358665" y="176144"/>
                </a:lnTo>
                <a:lnTo>
                  <a:pt x="299950" y="234858"/>
                </a:lnTo>
                <a:lnTo>
                  <a:pt x="0" y="234858"/>
                </a:lnTo>
                <a:lnTo>
                  <a:pt x="0" y="58714"/>
                </a:lnTo>
                <a:close/>
              </a:path>
            </a:pathLst>
          </a:custGeom>
          <a:ln w="9677">
            <a:solidFill>
              <a:srgbClr val="000000"/>
            </a:solidFill>
          </a:ln>
        </p:spPr>
        <p:txBody>
          <a:bodyPr wrap="square" lIns="0" tIns="0" rIns="0" bIns="0" rtlCol="0"/>
          <a:lstStyle/>
          <a:p>
            <a:endParaRPr/>
          </a:p>
        </p:txBody>
      </p:sp>
      <p:sp>
        <p:nvSpPr>
          <p:cNvPr id="56" name="object 16">
            <a:extLst>
              <a:ext uri="{FF2B5EF4-FFF2-40B4-BE49-F238E27FC236}">
                <a16:creationId xmlns:a16="http://schemas.microsoft.com/office/drawing/2014/main" id="{51940C1D-526E-4363-8E67-1F7A34A35E43}"/>
              </a:ext>
            </a:extLst>
          </p:cNvPr>
          <p:cNvSpPr/>
          <p:nvPr/>
        </p:nvSpPr>
        <p:spPr>
          <a:xfrm>
            <a:off x="2116207" y="2288729"/>
            <a:ext cx="358775" cy="59055"/>
          </a:xfrm>
          <a:custGeom>
            <a:avLst/>
            <a:gdLst/>
            <a:ahLst/>
            <a:cxnLst/>
            <a:rect l="l" t="t" r="r" b="b"/>
            <a:pathLst>
              <a:path w="358775" h="59055">
                <a:moveTo>
                  <a:pt x="0" y="58714"/>
                </a:moveTo>
                <a:lnTo>
                  <a:pt x="299950" y="58714"/>
                </a:lnTo>
                <a:lnTo>
                  <a:pt x="358665" y="0"/>
                </a:lnTo>
              </a:path>
            </a:pathLst>
          </a:custGeom>
          <a:ln w="9677">
            <a:solidFill>
              <a:srgbClr val="000000"/>
            </a:solidFill>
          </a:ln>
        </p:spPr>
        <p:txBody>
          <a:bodyPr wrap="square" lIns="0" tIns="0" rIns="0" bIns="0" rtlCol="0"/>
          <a:lstStyle/>
          <a:p>
            <a:endParaRPr/>
          </a:p>
        </p:txBody>
      </p:sp>
      <p:sp>
        <p:nvSpPr>
          <p:cNvPr id="57" name="object 17">
            <a:extLst>
              <a:ext uri="{FF2B5EF4-FFF2-40B4-BE49-F238E27FC236}">
                <a16:creationId xmlns:a16="http://schemas.microsoft.com/office/drawing/2014/main" id="{34873105-58F1-42B8-AE9B-BE864059C267}"/>
              </a:ext>
            </a:extLst>
          </p:cNvPr>
          <p:cNvSpPr/>
          <p:nvPr/>
        </p:nvSpPr>
        <p:spPr>
          <a:xfrm>
            <a:off x="2416158" y="2347443"/>
            <a:ext cx="0" cy="176530"/>
          </a:xfrm>
          <a:custGeom>
            <a:avLst/>
            <a:gdLst/>
            <a:ahLst/>
            <a:cxnLst/>
            <a:rect l="l" t="t" r="r" b="b"/>
            <a:pathLst>
              <a:path h="176530">
                <a:moveTo>
                  <a:pt x="0" y="0"/>
                </a:moveTo>
                <a:lnTo>
                  <a:pt x="0" y="176143"/>
                </a:lnTo>
              </a:path>
            </a:pathLst>
          </a:custGeom>
          <a:ln w="9677">
            <a:solidFill>
              <a:srgbClr val="000000"/>
            </a:solidFill>
          </a:ln>
        </p:spPr>
        <p:txBody>
          <a:bodyPr wrap="square" lIns="0" tIns="0" rIns="0" bIns="0" rtlCol="0"/>
          <a:lstStyle/>
          <a:p>
            <a:endParaRPr/>
          </a:p>
        </p:txBody>
      </p:sp>
      <p:sp>
        <p:nvSpPr>
          <p:cNvPr id="58" name="object 18">
            <a:extLst>
              <a:ext uri="{FF2B5EF4-FFF2-40B4-BE49-F238E27FC236}">
                <a16:creationId xmlns:a16="http://schemas.microsoft.com/office/drawing/2014/main" id="{B7E76238-5276-459C-874C-BAC1B8EF1B11}"/>
              </a:ext>
            </a:extLst>
          </p:cNvPr>
          <p:cNvSpPr/>
          <p:nvPr/>
        </p:nvSpPr>
        <p:spPr>
          <a:xfrm>
            <a:off x="2221524" y="2161904"/>
            <a:ext cx="295275" cy="173990"/>
          </a:xfrm>
          <a:custGeom>
            <a:avLst/>
            <a:gdLst/>
            <a:ahLst/>
            <a:cxnLst/>
            <a:rect l="l" t="t" r="r" b="b"/>
            <a:pathLst>
              <a:path w="295275" h="173989">
                <a:moveTo>
                  <a:pt x="0" y="0"/>
                </a:moveTo>
                <a:lnTo>
                  <a:pt x="295226" y="0"/>
                </a:lnTo>
                <a:lnTo>
                  <a:pt x="295226" y="173370"/>
                </a:lnTo>
                <a:lnTo>
                  <a:pt x="0" y="173370"/>
                </a:lnTo>
                <a:lnTo>
                  <a:pt x="0" y="0"/>
                </a:lnTo>
                <a:close/>
              </a:path>
            </a:pathLst>
          </a:custGeom>
          <a:solidFill>
            <a:srgbClr val="F7F7F7"/>
          </a:solidFill>
        </p:spPr>
        <p:txBody>
          <a:bodyPr wrap="square" lIns="0" tIns="0" rIns="0" bIns="0" rtlCol="0"/>
          <a:lstStyle/>
          <a:p>
            <a:endParaRPr/>
          </a:p>
        </p:txBody>
      </p:sp>
      <p:sp>
        <p:nvSpPr>
          <p:cNvPr id="59" name="object 19">
            <a:extLst>
              <a:ext uri="{FF2B5EF4-FFF2-40B4-BE49-F238E27FC236}">
                <a16:creationId xmlns:a16="http://schemas.microsoft.com/office/drawing/2014/main" id="{EBEEF162-362F-4567-8971-91737117E41B}"/>
              </a:ext>
            </a:extLst>
          </p:cNvPr>
          <p:cNvSpPr/>
          <p:nvPr/>
        </p:nvSpPr>
        <p:spPr>
          <a:xfrm>
            <a:off x="2516751" y="2104114"/>
            <a:ext cx="57785" cy="231775"/>
          </a:xfrm>
          <a:custGeom>
            <a:avLst/>
            <a:gdLst/>
            <a:ahLst/>
            <a:cxnLst/>
            <a:rect l="l" t="t" r="r" b="b"/>
            <a:pathLst>
              <a:path w="57785" h="231775">
                <a:moveTo>
                  <a:pt x="57790" y="0"/>
                </a:moveTo>
                <a:lnTo>
                  <a:pt x="0" y="57790"/>
                </a:lnTo>
                <a:lnTo>
                  <a:pt x="0" y="231160"/>
                </a:lnTo>
                <a:lnTo>
                  <a:pt x="57790" y="173370"/>
                </a:lnTo>
                <a:lnTo>
                  <a:pt x="57790" y="0"/>
                </a:lnTo>
                <a:close/>
              </a:path>
            </a:pathLst>
          </a:custGeom>
          <a:solidFill>
            <a:srgbClr val="D0D0D0"/>
          </a:solidFill>
        </p:spPr>
        <p:txBody>
          <a:bodyPr wrap="square" lIns="0" tIns="0" rIns="0" bIns="0" rtlCol="0"/>
          <a:lstStyle/>
          <a:p>
            <a:endParaRPr/>
          </a:p>
        </p:txBody>
      </p:sp>
      <p:sp>
        <p:nvSpPr>
          <p:cNvPr id="60" name="object 20">
            <a:extLst>
              <a:ext uri="{FF2B5EF4-FFF2-40B4-BE49-F238E27FC236}">
                <a16:creationId xmlns:a16="http://schemas.microsoft.com/office/drawing/2014/main" id="{DF0AF35E-FF4C-4AF2-98FA-D35C6F186484}"/>
              </a:ext>
            </a:extLst>
          </p:cNvPr>
          <p:cNvSpPr/>
          <p:nvPr/>
        </p:nvSpPr>
        <p:spPr>
          <a:xfrm>
            <a:off x="2221524" y="2104114"/>
            <a:ext cx="353060" cy="57785"/>
          </a:xfrm>
          <a:custGeom>
            <a:avLst/>
            <a:gdLst/>
            <a:ahLst/>
            <a:cxnLst/>
            <a:rect l="l" t="t" r="r" b="b"/>
            <a:pathLst>
              <a:path w="353060" h="57784">
                <a:moveTo>
                  <a:pt x="353016" y="0"/>
                </a:moveTo>
                <a:lnTo>
                  <a:pt x="57790" y="0"/>
                </a:lnTo>
                <a:lnTo>
                  <a:pt x="0" y="57790"/>
                </a:lnTo>
                <a:lnTo>
                  <a:pt x="295226" y="57790"/>
                </a:lnTo>
                <a:lnTo>
                  <a:pt x="353016" y="0"/>
                </a:lnTo>
                <a:close/>
              </a:path>
            </a:pathLst>
          </a:custGeom>
          <a:solidFill>
            <a:srgbClr val="F9F9F9"/>
          </a:solidFill>
        </p:spPr>
        <p:txBody>
          <a:bodyPr wrap="square" lIns="0" tIns="0" rIns="0" bIns="0" rtlCol="0"/>
          <a:lstStyle/>
          <a:p>
            <a:endParaRPr/>
          </a:p>
        </p:txBody>
      </p:sp>
      <p:sp>
        <p:nvSpPr>
          <p:cNvPr id="61" name="object 21">
            <a:extLst>
              <a:ext uri="{FF2B5EF4-FFF2-40B4-BE49-F238E27FC236}">
                <a16:creationId xmlns:a16="http://schemas.microsoft.com/office/drawing/2014/main" id="{5A2A4313-43B4-40AB-9AAF-8F8380992620}"/>
              </a:ext>
            </a:extLst>
          </p:cNvPr>
          <p:cNvSpPr/>
          <p:nvPr/>
        </p:nvSpPr>
        <p:spPr>
          <a:xfrm>
            <a:off x="2221524" y="2104114"/>
            <a:ext cx="358775" cy="234950"/>
          </a:xfrm>
          <a:custGeom>
            <a:avLst/>
            <a:gdLst/>
            <a:ahLst/>
            <a:cxnLst/>
            <a:rect l="l" t="t" r="r" b="b"/>
            <a:pathLst>
              <a:path w="358775" h="234950">
                <a:moveTo>
                  <a:pt x="0" y="58714"/>
                </a:moveTo>
                <a:lnTo>
                  <a:pt x="58714" y="0"/>
                </a:lnTo>
                <a:lnTo>
                  <a:pt x="358665" y="0"/>
                </a:lnTo>
                <a:lnTo>
                  <a:pt x="358665" y="176143"/>
                </a:lnTo>
                <a:lnTo>
                  <a:pt x="299950" y="234858"/>
                </a:lnTo>
                <a:lnTo>
                  <a:pt x="0" y="234858"/>
                </a:lnTo>
                <a:lnTo>
                  <a:pt x="0" y="58714"/>
                </a:lnTo>
                <a:close/>
              </a:path>
            </a:pathLst>
          </a:custGeom>
          <a:ln w="9677">
            <a:solidFill>
              <a:srgbClr val="000000"/>
            </a:solidFill>
          </a:ln>
        </p:spPr>
        <p:txBody>
          <a:bodyPr wrap="square" lIns="0" tIns="0" rIns="0" bIns="0" rtlCol="0"/>
          <a:lstStyle/>
          <a:p>
            <a:endParaRPr/>
          </a:p>
        </p:txBody>
      </p:sp>
      <p:sp>
        <p:nvSpPr>
          <p:cNvPr id="62" name="object 22">
            <a:extLst>
              <a:ext uri="{FF2B5EF4-FFF2-40B4-BE49-F238E27FC236}">
                <a16:creationId xmlns:a16="http://schemas.microsoft.com/office/drawing/2014/main" id="{90704BF2-DB49-4CA1-A9A0-34526ABC3F2A}"/>
              </a:ext>
            </a:extLst>
          </p:cNvPr>
          <p:cNvSpPr/>
          <p:nvPr/>
        </p:nvSpPr>
        <p:spPr>
          <a:xfrm>
            <a:off x="2221524" y="2104114"/>
            <a:ext cx="358775" cy="59055"/>
          </a:xfrm>
          <a:custGeom>
            <a:avLst/>
            <a:gdLst/>
            <a:ahLst/>
            <a:cxnLst/>
            <a:rect l="l" t="t" r="r" b="b"/>
            <a:pathLst>
              <a:path w="358775" h="59055">
                <a:moveTo>
                  <a:pt x="0" y="58714"/>
                </a:moveTo>
                <a:lnTo>
                  <a:pt x="299950" y="58714"/>
                </a:lnTo>
                <a:lnTo>
                  <a:pt x="358665" y="0"/>
                </a:lnTo>
              </a:path>
            </a:pathLst>
          </a:custGeom>
          <a:ln w="9677">
            <a:solidFill>
              <a:srgbClr val="000000"/>
            </a:solidFill>
          </a:ln>
        </p:spPr>
        <p:txBody>
          <a:bodyPr wrap="square" lIns="0" tIns="0" rIns="0" bIns="0" rtlCol="0"/>
          <a:lstStyle/>
          <a:p>
            <a:endParaRPr/>
          </a:p>
        </p:txBody>
      </p:sp>
      <p:sp>
        <p:nvSpPr>
          <p:cNvPr id="63" name="object 23">
            <a:extLst>
              <a:ext uri="{FF2B5EF4-FFF2-40B4-BE49-F238E27FC236}">
                <a16:creationId xmlns:a16="http://schemas.microsoft.com/office/drawing/2014/main" id="{8426AB75-40F8-4875-A7AA-FB31031CE2DD}"/>
              </a:ext>
            </a:extLst>
          </p:cNvPr>
          <p:cNvSpPr/>
          <p:nvPr/>
        </p:nvSpPr>
        <p:spPr>
          <a:xfrm>
            <a:off x="2521475" y="2162829"/>
            <a:ext cx="0" cy="176530"/>
          </a:xfrm>
          <a:custGeom>
            <a:avLst/>
            <a:gdLst/>
            <a:ahLst/>
            <a:cxnLst/>
            <a:rect l="l" t="t" r="r" b="b"/>
            <a:pathLst>
              <a:path h="176530">
                <a:moveTo>
                  <a:pt x="0" y="0"/>
                </a:moveTo>
                <a:lnTo>
                  <a:pt x="0" y="176143"/>
                </a:lnTo>
              </a:path>
            </a:pathLst>
          </a:custGeom>
          <a:ln w="9677">
            <a:solidFill>
              <a:srgbClr val="000000"/>
            </a:solidFill>
          </a:ln>
        </p:spPr>
        <p:txBody>
          <a:bodyPr wrap="square" lIns="0" tIns="0" rIns="0" bIns="0" rtlCol="0"/>
          <a:lstStyle/>
          <a:p>
            <a:endParaRPr/>
          </a:p>
        </p:txBody>
      </p:sp>
      <p:sp>
        <p:nvSpPr>
          <p:cNvPr id="64" name="object 24">
            <a:extLst>
              <a:ext uri="{FF2B5EF4-FFF2-40B4-BE49-F238E27FC236}">
                <a16:creationId xmlns:a16="http://schemas.microsoft.com/office/drawing/2014/main" id="{07BDCF2F-036F-41B3-952C-AE492D574A0A}"/>
              </a:ext>
            </a:extLst>
          </p:cNvPr>
          <p:cNvSpPr/>
          <p:nvPr/>
        </p:nvSpPr>
        <p:spPr>
          <a:xfrm>
            <a:off x="2172821" y="1974001"/>
            <a:ext cx="295275" cy="173990"/>
          </a:xfrm>
          <a:custGeom>
            <a:avLst/>
            <a:gdLst/>
            <a:ahLst/>
            <a:cxnLst/>
            <a:rect l="l" t="t" r="r" b="b"/>
            <a:pathLst>
              <a:path w="295275" h="173990">
                <a:moveTo>
                  <a:pt x="0" y="0"/>
                </a:moveTo>
                <a:lnTo>
                  <a:pt x="295226" y="0"/>
                </a:lnTo>
                <a:lnTo>
                  <a:pt x="295226" y="173371"/>
                </a:lnTo>
                <a:lnTo>
                  <a:pt x="0" y="173371"/>
                </a:lnTo>
                <a:lnTo>
                  <a:pt x="0" y="0"/>
                </a:lnTo>
                <a:close/>
              </a:path>
            </a:pathLst>
          </a:custGeom>
          <a:solidFill>
            <a:srgbClr val="F7F7F7"/>
          </a:solidFill>
        </p:spPr>
        <p:txBody>
          <a:bodyPr wrap="square" lIns="0" tIns="0" rIns="0" bIns="0" rtlCol="0"/>
          <a:lstStyle/>
          <a:p>
            <a:endParaRPr/>
          </a:p>
        </p:txBody>
      </p:sp>
      <p:sp>
        <p:nvSpPr>
          <p:cNvPr id="65" name="object 25">
            <a:extLst>
              <a:ext uri="{FF2B5EF4-FFF2-40B4-BE49-F238E27FC236}">
                <a16:creationId xmlns:a16="http://schemas.microsoft.com/office/drawing/2014/main" id="{9CDD90D0-51BD-41AA-8DD3-E22DB76CA0E5}"/>
              </a:ext>
            </a:extLst>
          </p:cNvPr>
          <p:cNvSpPr/>
          <p:nvPr/>
        </p:nvSpPr>
        <p:spPr>
          <a:xfrm>
            <a:off x="2468048" y="1916212"/>
            <a:ext cx="57785" cy="231775"/>
          </a:xfrm>
          <a:custGeom>
            <a:avLst/>
            <a:gdLst/>
            <a:ahLst/>
            <a:cxnLst/>
            <a:rect l="l" t="t" r="r" b="b"/>
            <a:pathLst>
              <a:path w="57785" h="231775">
                <a:moveTo>
                  <a:pt x="57790" y="0"/>
                </a:moveTo>
                <a:lnTo>
                  <a:pt x="0" y="57788"/>
                </a:lnTo>
                <a:lnTo>
                  <a:pt x="0" y="231160"/>
                </a:lnTo>
                <a:lnTo>
                  <a:pt x="57790" y="173370"/>
                </a:lnTo>
                <a:lnTo>
                  <a:pt x="57790" y="0"/>
                </a:lnTo>
                <a:close/>
              </a:path>
            </a:pathLst>
          </a:custGeom>
          <a:solidFill>
            <a:srgbClr val="D0D0D0"/>
          </a:solidFill>
        </p:spPr>
        <p:txBody>
          <a:bodyPr wrap="square" lIns="0" tIns="0" rIns="0" bIns="0" rtlCol="0"/>
          <a:lstStyle/>
          <a:p>
            <a:endParaRPr/>
          </a:p>
        </p:txBody>
      </p:sp>
      <p:sp>
        <p:nvSpPr>
          <p:cNvPr id="66" name="object 26">
            <a:extLst>
              <a:ext uri="{FF2B5EF4-FFF2-40B4-BE49-F238E27FC236}">
                <a16:creationId xmlns:a16="http://schemas.microsoft.com/office/drawing/2014/main" id="{F4C4A2FB-3FD3-4314-8F9C-66EAC567BD6C}"/>
              </a:ext>
            </a:extLst>
          </p:cNvPr>
          <p:cNvSpPr/>
          <p:nvPr/>
        </p:nvSpPr>
        <p:spPr>
          <a:xfrm>
            <a:off x="2172821" y="1916212"/>
            <a:ext cx="353060" cy="57785"/>
          </a:xfrm>
          <a:custGeom>
            <a:avLst/>
            <a:gdLst/>
            <a:ahLst/>
            <a:cxnLst/>
            <a:rect l="l" t="t" r="r" b="b"/>
            <a:pathLst>
              <a:path w="353060" h="57784">
                <a:moveTo>
                  <a:pt x="353016" y="0"/>
                </a:moveTo>
                <a:lnTo>
                  <a:pt x="57790" y="0"/>
                </a:lnTo>
                <a:lnTo>
                  <a:pt x="0" y="57788"/>
                </a:lnTo>
                <a:lnTo>
                  <a:pt x="295226" y="57788"/>
                </a:lnTo>
                <a:lnTo>
                  <a:pt x="353016" y="0"/>
                </a:lnTo>
                <a:close/>
              </a:path>
            </a:pathLst>
          </a:custGeom>
          <a:solidFill>
            <a:srgbClr val="F9F9F9"/>
          </a:solidFill>
        </p:spPr>
        <p:txBody>
          <a:bodyPr wrap="square" lIns="0" tIns="0" rIns="0" bIns="0" rtlCol="0"/>
          <a:lstStyle/>
          <a:p>
            <a:endParaRPr/>
          </a:p>
        </p:txBody>
      </p:sp>
      <p:sp>
        <p:nvSpPr>
          <p:cNvPr id="67" name="object 27">
            <a:extLst>
              <a:ext uri="{FF2B5EF4-FFF2-40B4-BE49-F238E27FC236}">
                <a16:creationId xmlns:a16="http://schemas.microsoft.com/office/drawing/2014/main" id="{79DB55D0-DB19-42D6-9D5A-41B0618C101F}"/>
              </a:ext>
            </a:extLst>
          </p:cNvPr>
          <p:cNvSpPr/>
          <p:nvPr/>
        </p:nvSpPr>
        <p:spPr>
          <a:xfrm>
            <a:off x="2172821" y="1916213"/>
            <a:ext cx="358775" cy="234950"/>
          </a:xfrm>
          <a:custGeom>
            <a:avLst/>
            <a:gdLst/>
            <a:ahLst/>
            <a:cxnLst/>
            <a:rect l="l" t="t" r="r" b="b"/>
            <a:pathLst>
              <a:path w="358775" h="234950">
                <a:moveTo>
                  <a:pt x="0" y="58714"/>
                </a:moveTo>
                <a:lnTo>
                  <a:pt x="58714" y="0"/>
                </a:lnTo>
                <a:lnTo>
                  <a:pt x="358665" y="0"/>
                </a:lnTo>
                <a:lnTo>
                  <a:pt x="358665" y="176144"/>
                </a:lnTo>
                <a:lnTo>
                  <a:pt x="299950" y="234859"/>
                </a:lnTo>
                <a:lnTo>
                  <a:pt x="0" y="234859"/>
                </a:lnTo>
                <a:lnTo>
                  <a:pt x="0" y="58714"/>
                </a:lnTo>
                <a:close/>
              </a:path>
            </a:pathLst>
          </a:custGeom>
          <a:ln w="9677">
            <a:solidFill>
              <a:srgbClr val="000000"/>
            </a:solidFill>
          </a:ln>
        </p:spPr>
        <p:txBody>
          <a:bodyPr wrap="square" lIns="0" tIns="0" rIns="0" bIns="0" rtlCol="0"/>
          <a:lstStyle/>
          <a:p>
            <a:endParaRPr/>
          </a:p>
        </p:txBody>
      </p:sp>
      <p:sp>
        <p:nvSpPr>
          <p:cNvPr id="68" name="object 28">
            <a:extLst>
              <a:ext uri="{FF2B5EF4-FFF2-40B4-BE49-F238E27FC236}">
                <a16:creationId xmlns:a16="http://schemas.microsoft.com/office/drawing/2014/main" id="{130E2ECE-CA62-4F9F-8FB7-69B4163EF5E3}"/>
              </a:ext>
            </a:extLst>
          </p:cNvPr>
          <p:cNvSpPr/>
          <p:nvPr/>
        </p:nvSpPr>
        <p:spPr>
          <a:xfrm>
            <a:off x="2172821" y="1916213"/>
            <a:ext cx="358775" cy="59055"/>
          </a:xfrm>
          <a:custGeom>
            <a:avLst/>
            <a:gdLst/>
            <a:ahLst/>
            <a:cxnLst/>
            <a:rect l="l" t="t" r="r" b="b"/>
            <a:pathLst>
              <a:path w="358775" h="59055">
                <a:moveTo>
                  <a:pt x="0" y="58714"/>
                </a:moveTo>
                <a:lnTo>
                  <a:pt x="299950" y="58714"/>
                </a:lnTo>
                <a:lnTo>
                  <a:pt x="358665" y="0"/>
                </a:lnTo>
              </a:path>
            </a:pathLst>
          </a:custGeom>
          <a:ln w="9677">
            <a:solidFill>
              <a:srgbClr val="000000"/>
            </a:solidFill>
          </a:ln>
        </p:spPr>
        <p:txBody>
          <a:bodyPr wrap="square" lIns="0" tIns="0" rIns="0" bIns="0" rtlCol="0"/>
          <a:lstStyle/>
          <a:p>
            <a:endParaRPr/>
          </a:p>
        </p:txBody>
      </p:sp>
      <p:sp>
        <p:nvSpPr>
          <p:cNvPr id="69" name="object 29">
            <a:extLst>
              <a:ext uri="{FF2B5EF4-FFF2-40B4-BE49-F238E27FC236}">
                <a16:creationId xmlns:a16="http://schemas.microsoft.com/office/drawing/2014/main" id="{E755F9CD-F665-4036-BA8E-09C4F6326ADA}"/>
              </a:ext>
            </a:extLst>
          </p:cNvPr>
          <p:cNvSpPr/>
          <p:nvPr/>
        </p:nvSpPr>
        <p:spPr>
          <a:xfrm>
            <a:off x="2472772" y="1974927"/>
            <a:ext cx="0" cy="176530"/>
          </a:xfrm>
          <a:custGeom>
            <a:avLst/>
            <a:gdLst/>
            <a:ahLst/>
            <a:cxnLst/>
            <a:rect l="l" t="t" r="r" b="b"/>
            <a:pathLst>
              <a:path h="176530">
                <a:moveTo>
                  <a:pt x="0" y="0"/>
                </a:moveTo>
                <a:lnTo>
                  <a:pt x="0" y="176145"/>
                </a:lnTo>
              </a:path>
            </a:pathLst>
          </a:custGeom>
          <a:ln w="9677">
            <a:solidFill>
              <a:srgbClr val="000000"/>
            </a:solidFill>
          </a:ln>
        </p:spPr>
        <p:txBody>
          <a:bodyPr wrap="square" lIns="0" tIns="0" rIns="0" bIns="0" rtlCol="0"/>
          <a:lstStyle/>
          <a:p>
            <a:endParaRPr/>
          </a:p>
        </p:txBody>
      </p:sp>
      <p:sp>
        <p:nvSpPr>
          <p:cNvPr id="70" name="object 31">
            <a:extLst>
              <a:ext uri="{FF2B5EF4-FFF2-40B4-BE49-F238E27FC236}">
                <a16:creationId xmlns:a16="http://schemas.microsoft.com/office/drawing/2014/main" id="{92A2AF34-6CB8-4E9F-BCAB-13852314E019}"/>
              </a:ext>
            </a:extLst>
          </p:cNvPr>
          <p:cNvSpPr/>
          <p:nvPr/>
        </p:nvSpPr>
        <p:spPr>
          <a:xfrm>
            <a:off x="1850601" y="3406527"/>
            <a:ext cx="1096645" cy="1096645"/>
          </a:xfrm>
          <a:custGeom>
            <a:avLst/>
            <a:gdLst/>
            <a:ahLst/>
            <a:cxnLst/>
            <a:rect l="l" t="t" r="r" b="b"/>
            <a:pathLst>
              <a:path w="1096645" h="1096645">
                <a:moveTo>
                  <a:pt x="0" y="548316"/>
                </a:moveTo>
                <a:lnTo>
                  <a:pt x="2012" y="501005"/>
                </a:lnTo>
                <a:lnTo>
                  <a:pt x="7940" y="454811"/>
                </a:lnTo>
                <a:lnTo>
                  <a:pt x="17620" y="409900"/>
                </a:lnTo>
                <a:lnTo>
                  <a:pt x="30885" y="366436"/>
                </a:lnTo>
                <a:lnTo>
                  <a:pt x="47573" y="324583"/>
                </a:lnTo>
                <a:lnTo>
                  <a:pt x="67517" y="284506"/>
                </a:lnTo>
                <a:lnTo>
                  <a:pt x="90554" y="246369"/>
                </a:lnTo>
                <a:lnTo>
                  <a:pt x="116520" y="210338"/>
                </a:lnTo>
                <a:lnTo>
                  <a:pt x="145248" y="176576"/>
                </a:lnTo>
                <a:lnTo>
                  <a:pt x="176576" y="145248"/>
                </a:lnTo>
                <a:lnTo>
                  <a:pt x="210338" y="116520"/>
                </a:lnTo>
                <a:lnTo>
                  <a:pt x="246369" y="90554"/>
                </a:lnTo>
                <a:lnTo>
                  <a:pt x="284506" y="67517"/>
                </a:lnTo>
                <a:lnTo>
                  <a:pt x="324583" y="47572"/>
                </a:lnTo>
                <a:lnTo>
                  <a:pt x="366436" y="30885"/>
                </a:lnTo>
                <a:lnTo>
                  <a:pt x="409900" y="17620"/>
                </a:lnTo>
                <a:lnTo>
                  <a:pt x="454811" y="7940"/>
                </a:lnTo>
                <a:lnTo>
                  <a:pt x="501005" y="2012"/>
                </a:lnTo>
                <a:lnTo>
                  <a:pt x="548315" y="0"/>
                </a:lnTo>
                <a:lnTo>
                  <a:pt x="595626" y="2012"/>
                </a:lnTo>
                <a:lnTo>
                  <a:pt x="641819" y="7940"/>
                </a:lnTo>
                <a:lnTo>
                  <a:pt x="686730" y="17620"/>
                </a:lnTo>
                <a:lnTo>
                  <a:pt x="730195" y="30885"/>
                </a:lnTo>
                <a:lnTo>
                  <a:pt x="772048" y="47572"/>
                </a:lnTo>
                <a:lnTo>
                  <a:pt x="812125" y="67517"/>
                </a:lnTo>
                <a:lnTo>
                  <a:pt x="850262" y="90554"/>
                </a:lnTo>
                <a:lnTo>
                  <a:pt x="886293" y="116520"/>
                </a:lnTo>
                <a:lnTo>
                  <a:pt x="920055" y="145248"/>
                </a:lnTo>
                <a:lnTo>
                  <a:pt x="951382" y="176576"/>
                </a:lnTo>
                <a:lnTo>
                  <a:pt x="980111" y="210338"/>
                </a:lnTo>
                <a:lnTo>
                  <a:pt x="1006076" y="246369"/>
                </a:lnTo>
                <a:lnTo>
                  <a:pt x="1029114" y="284506"/>
                </a:lnTo>
                <a:lnTo>
                  <a:pt x="1049058" y="324583"/>
                </a:lnTo>
                <a:lnTo>
                  <a:pt x="1065746" y="366436"/>
                </a:lnTo>
                <a:lnTo>
                  <a:pt x="1079011" y="409900"/>
                </a:lnTo>
                <a:lnTo>
                  <a:pt x="1088690" y="454811"/>
                </a:lnTo>
                <a:lnTo>
                  <a:pt x="1094619" y="501005"/>
                </a:lnTo>
                <a:lnTo>
                  <a:pt x="1096631" y="548316"/>
                </a:lnTo>
                <a:lnTo>
                  <a:pt x="1094619" y="595626"/>
                </a:lnTo>
                <a:lnTo>
                  <a:pt x="1088690" y="641819"/>
                </a:lnTo>
                <a:lnTo>
                  <a:pt x="1079011" y="686731"/>
                </a:lnTo>
                <a:lnTo>
                  <a:pt x="1065746" y="730195"/>
                </a:lnTo>
                <a:lnTo>
                  <a:pt x="1049058" y="772048"/>
                </a:lnTo>
                <a:lnTo>
                  <a:pt x="1029114" y="812125"/>
                </a:lnTo>
                <a:lnTo>
                  <a:pt x="1006076" y="850262"/>
                </a:lnTo>
                <a:lnTo>
                  <a:pt x="980111" y="886293"/>
                </a:lnTo>
                <a:lnTo>
                  <a:pt x="951382" y="920055"/>
                </a:lnTo>
                <a:lnTo>
                  <a:pt x="920055" y="951382"/>
                </a:lnTo>
                <a:lnTo>
                  <a:pt x="886293" y="980111"/>
                </a:lnTo>
                <a:lnTo>
                  <a:pt x="850262" y="1006076"/>
                </a:lnTo>
                <a:lnTo>
                  <a:pt x="812125" y="1029114"/>
                </a:lnTo>
                <a:lnTo>
                  <a:pt x="772048" y="1049058"/>
                </a:lnTo>
                <a:lnTo>
                  <a:pt x="730195" y="1065746"/>
                </a:lnTo>
                <a:lnTo>
                  <a:pt x="686730" y="1079011"/>
                </a:lnTo>
                <a:lnTo>
                  <a:pt x="641819" y="1088690"/>
                </a:lnTo>
                <a:lnTo>
                  <a:pt x="595626" y="1094619"/>
                </a:lnTo>
                <a:lnTo>
                  <a:pt x="548315" y="1096631"/>
                </a:lnTo>
                <a:lnTo>
                  <a:pt x="501005" y="1094619"/>
                </a:lnTo>
                <a:lnTo>
                  <a:pt x="454811" y="1088690"/>
                </a:lnTo>
                <a:lnTo>
                  <a:pt x="409900" y="1079011"/>
                </a:lnTo>
                <a:lnTo>
                  <a:pt x="366436" y="1065746"/>
                </a:lnTo>
                <a:lnTo>
                  <a:pt x="324583" y="1049058"/>
                </a:lnTo>
                <a:lnTo>
                  <a:pt x="284506" y="1029114"/>
                </a:lnTo>
                <a:lnTo>
                  <a:pt x="246369" y="1006076"/>
                </a:lnTo>
                <a:lnTo>
                  <a:pt x="210338" y="980111"/>
                </a:lnTo>
                <a:lnTo>
                  <a:pt x="176576" y="951382"/>
                </a:lnTo>
                <a:lnTo>
                  <a:pt x="145248" y="920055"/>
                </a:lnTo>
                <a:lnTo>
                  <a:pt x="116520" y="886293"/>
                </a:lnTo>
                <a:lnTo>
                  <a:pt x="90554" y="850262"/>
                </a:lnTo>
                <a:lnTo>
                  <a:pt x="67517" y="812125"/>
                </a:lnTo>
                <a:lnTo>
                  <a:pt x="47573" y="772048"/>
                </a:lnTo>
                <a:lnTo>
                  <a:pt x="30885" y="730195"/>
                </a:lnTo>
                <a:lnTo>
                  <a:pt x="17620" y="686731"/>
                </a:lnTo>
                <a:lnTo>
                  <a:pt x="7940" y="641819"/>
                </a:lnTo>
                <a:lnTo>
                  <a:pt x="2012" y="595626"/>
                </a:lnTo>
                <a:lnTo>
                  <a:pt x="0" y="548316"/>
                </a:lnTo>
                <a:close/>
              </a:path>
            </a:pathLst>
          </a:custGeom>
          <a:ln w="29032">
            <a:solidFill>
              <a:srgbClr val="3DACFF"/>
            </a:solidFill>
          </a:ln>
        </p:spPr>
        <p:txBody>
          <a:bodyPr wrap="square" lIns="0" tIns="0" rIns="0" bIns="0" rtlCol="0"/>
          <a:lstStyle/>
          <a:p>
            <a:endParaRPr/>
          </a:p>
        </p:txBody>
      </p:sp>
      <p:sp>
        <p:nvSpPr>
          <p:cNvPr id="71" name="object 32">
            <a:extLst>
              <a:ext uri="{FF2B5EF4-FFF2-40B4-BE49-F238E27FC236}">
                <a16:creationId xmlns:a16="http://schemas.microsoft.com/office/drawing/2014/main" id="{7321780B-0A13-4C4B-A3ED-A3270054D348}"/>
              </a:ext>
            </a:extLst>
          </p:cNvPr>
          <p:cNvSpPr/>
          <p:nvPr/>
        </p:nvSpPr>
        <p:spPr>
          <a:xfrm>
            <a:off x="1981257" y="4142136"/>
            <a:ext cx="457834" cy="0"/>
          </a:xfrm>
          <a:custGeom>
            <a:avLst/>
            <a:gdLst/>
            <a:ahLst/>
            <a:cxnLst/>
            <a:rect l="l" t="t" r="r" b="b"/>
            <a:pathLst>
              <a:path w="457835">
                <a:moveTo>
                  <a:pt x="0" y="0"/>
                </a:moveTo>
                <a:lnTo>
                  <a:pt x="457272" y="0"/>
                </a:lnTo>
              </a:path>
            </a:pathLst>
          </a:custGeom>
          <a:ln w="44679">
            <a:solidFill>
              <a:srgbClr val="6CACDD"/>
            </a:solidFill>
          </a:ln>
        </p:spPr>
        <p:txBody>
          <a:bodyPr wrap="square" lIns="0" tIns="0" rIns="0" bIns="0" rtlCol="0"/>
          <a:lstStyle/>
          <a:p>
            <a:endParaRPr/>
          </a:p>
        </p:txBody>
      </p:sp>
      <p:sp>
        <p:nvSpPr>
          <p:cNvPr id="72" name="object 33">
            <a:extLst>
              <a:ext uri="{FF2B5EF4-FFF2-40B4-BE49-F238E27FC236}">
                <a16:creationId xmlns:a16="http://schemas.microsoft.com/office/drawing/2014/main" id="{33761728-A26E-43E0-8408-A9736792875E}"/>
              </a:ext>
            </a:extLst>
          </p:cNvPr>
          <p:cNvSpPr/>
          <p:nvPr/>
        </p:nvSpPr>
        <p:spPr>
          <a:xfrm>
            <a:off x="2438529" y="3844694"/>
            <a:ext cx="275590" cy="320040"/>
          </a:xfrm>
          <a:custGeom>
            <a:avLst/>
            <a:gdLst/>
            <a:ahLst/>
            <a:cxnLst/>
            <a:rect l="l" t="t" r="r" b="b"/>
            <a:pathLst>
              <a:path w="275589" h="320039">
                <a:moveTo>
                  <a:pt x="275103" y="0"/>
                </a:moveTo>
                <a:lnTo>
                  <a:pt x="0" y="275102"/>
                </a:lnTo>
                <a:lnTo>
                  <a:pt x="0" y="319782"/>
                </a:lnTo>
                <a:lnTo>
                  <a:pt x="275103" y="44679"/>
                </a:lnTo>
                <a:lnTo>
                  <a:pt x="275103" y="0"/>
                </a:lnTo>
                <a:close/>
              </a:path>
            </a:pathLst>
          </a:custGeom>
          <a:solidFill>
            <a:srgbClr val="5A90B9"/>
          </a:solidFill>
        </p:spPr>
        <p:txBody>
          <a:bodyPr wrap="square" lIns="0" tIns="0" rIns="0" bIns="0" rtlCol="0"/>
          <a:lstStyle/>
          <a:p>
            <a:endParaRPr/>
          </a:p>
        </p:txBody>
      </p:sp>
      <p:sp>
        <p:nvSpPr>
          <p:cNvPr id="73" name="object 34">
            <a:extLst>
              <a:ext uri="{FF2B5EF4-FFF2-40B4-BE49-F238E27FC236}">
                <a16:creationId xmlns:a16="http://schemas.microsoft.com/office/drawing/2014/main" id="{98F76760-F936-4C59-8E0A-8F4FE93E3618}"/>
              </a:ext>
            </a:extLst>
          </p:cNvPr>
          <p:cNvSpPr/>
          <p:nvPr/>
        </p:nvSpPr>
        <p:spPr>
          <a:xfrm>
            <a:off x="1981257" y="3844694"/>
            <a:ext cx="732790" cy="275590"/>
          </a:xfrm>
          <a:custGeom>
            <a:avLst/>
            <a:gdLst/>
            <a:ahLst/>
            <a:cxnLst/>
            <a:rect l="l" t="t" r="r" b="b"/>
            <a:pathLst>
              <a:path w="732789" h="275589">
                <a:moveTo>
                  <a:pt x="732375" y="0"/>
                </a:moveTo>
                <a:lnTo>
                  <a:pt x="275103" y="0"/>
                </a:lnTo>
                <a:lnTo>
                  <a:pt x="0" y="275102"/>
                </a:lnTo>
                <a:lnTo>
                  <a:pt x="457272" y="275102"/>
                </a:lnTo>
                <a:lnTo>
                  <a:pt x="732375" y="0"/>
                </a:lnTo>
                <a:close/>
              </a:path>
            </a:pathLst>
          </a:custGeom>
          <a:solidFill>
            <a:srgbClr val="8CBDE4"/>
          </a:solidFill>
        </p:spPr>
        <p:txBody>
          <a:bodyPr wrap="square" lIns="0" tIns="0" rIns="0" bIns="0" rtlCol="0"/>
          <a:lstStyle/>
          <a:p>
            <a:endParaRPr/>
          </a:p>
        </p:txBody>
      </p:sp>
      <p:sp>
        <p:nvSpPr>
          <p:cNvPr id="74" name="object 35">
            <a:extLst>
              <a:ext uri="{FF2B5EF4-FFF2-40B4-BE49-F238E27FC236}">
                <a16:creationId xmlns:a16="http://schemas.microsoft.com/office/drawing/2014/main" id="{63294B80-90EB-4CCC-9670-A8DD0A2C4F89}"/>
              </a:ext>
            </a:extLst>
          </p:cNvPr>
          <p:cNvSpPr/>
          <p:nvPr/>
        </p:nvSpPr>
        <p:spPr>
          <a:xfrm>
            <a:off x="1981257" y="3844694"/>
            <a:ext cx="744220" cy="325120"/>
          </a:xfrm>
          <a:custGeom>
            <a:avLst/>
            <a:gdLst/>
            <a:ahLst/>
            <a:cxnLst/>
            <a:rect l="l" t="t" r="r" b="b"/>
            <a:pathLst>
              <a:path w="744219" h="325120">
                <a:moveTo>
                  <a:pt x="0" y="279504"/>
                </a:moveTo>
                <a:lnTo>
                  <a:pt x="279504" y="0"/>
                </a:lnTo>
                <a:lnTo>
                  <a:pt x="744093" y="0"/>
                </a:lnTo>
                <a:lnTo>
                  <a:pt x="744093" y="45394"/>
                </a:lnTo>
                <a:lnTo>
                  <a:pt x="464588" y="324899"/>
                </a:lnTo>
                <a:lnTo>
                  <a:pt x="0" y="324899"/>
                </a:lnTo>
                <a:lnTo>
                  <a:pt x="0" y="279504"/>
                </a:lnTo>
                <a:close/>
              </a:path>
            </a:pathLst>
          </a:custGeom>
          <a:ln w="9677">
            <a:solidFill>
              <a:srgbClr val="000000"/>
            </a:solidFill>
          </a:ln>
        </p:spPr>
        <p:txBody>
          <a:bodyPr wrap="square" lIns="0" tIns="0" rIns="0" bIns="0" rtlCol="0"/>
          <a:lstStyle/>
          <a:p>
            <a:endParaRPr/>
          </a:p>
        </p:txBody>
      </p:sp>
      <p:sp>
        <p:nvSpPr>
          <p:cNvPr id="75" name="object 36">
            <a:extLst>
              <a:ext uri="{FF2B5EF4-FFF2-40B4-BE49-F238E27FC236}">
                <a16:creationId xmlns:a16="http://schemas.microsoft.com/office/drawing/2014/main" id="{64175A32-8631-4CC9-9B00-FDDEFAADDD48}"/>
              </a:ext>
            </a:extLst>
          </p:cNvPr>
          <p:cNvSpPr/>
          <p:nvPr/>
        </p:nvSpPr>
        <p:spPr>
          <a:xfrm>
            <a:off x="1981257" y="3844694"/>
            <a:ext cx="744220" cy="280035"/>
          </a:xfrm>
          <a:custGeom>
            <a:avLst/>
            <a:gdLst/>
            <a:ahLst/>
            <a:cxnLst/>
            <a:rect l="l" t="t" r="r" b="b"/>
            <a:pathLst>
              <a:path w="744219" h="280035">
                <a:moveTo>
                  <a:pt x="0" y="279504"/>
                </a:moveTo>
                <a:lnTo>
                  <a:pt x="464588" y="279504"/>
                </a:lnTo>
                <a:lnTo>
                  <a:pt x="744093" y="0"/>
                </a:lnTo>
              </a:path>
            </a:pathLst>
          </a:custGeom>
          <a:ln w="9677">
            <a:solidFill>
              <a:srgbClr val="000000"/>
            </a:solidFill>
          </a:ln>
        </p:spPr>
        <p:txBody>
          <a:bodyPr wrap="square" lIns="0" tIns="0" rIns="0" bIns="0" rtlCol="0"/>
          <a:lstStyle/>
          <a:p>
            <a:endParaRPr/>
          </a:p>
        </p:txBody>
      </p:sp>
      <p:sp>
        <p:nvSpPr>
          <p:cNvPr id="76" name="object 37">
            <a:extLst>
              <a:ext uri="{FF2B5EF4-FFF2-40B4-BE49-F238E27FC236}">
                <a16:creationId xmlns:a16="http://schemas.microsoft.com/office/drawing/2014/main" id="{9590D2F8-4D47-496C-A066-42A4925475A6}"/>
              </a:ext>
            </a:extLst>
          </p:cNvPr>
          <p:cNvSpPr/>
          <p:nvPr/>
        </p:nvSpPr>
        <p:spPr>
          <a:xfrm>
            <a:off x="2445845" y="4124198"/>
            <a:ext cx="0" cy="45720"/>
          </a:xfrm>
          <a:custGeom>
            <a:avLst/>
            <a:gdLst/>
            <a:ahLst/>
            <a:cxnLst/>
            <a:rect l="l" t="t" r="r" b="b"/>
            <a:pathLst>
              <a:path h="45720">
                <a:moveTo>
                  <a:pt x="0" y="0"/>
                </a:moveTo>
                <a:lnTo>
                  <a:pt x="0" y="45394"/>
                </a:lnTo>
              </a:path>
            </a:pathLst>
          </a:custGeom>
          <a:ln w="9677">
            <a:solidFill>
              <a:srgbClr val="000000"/>
            </a:solidFill>
          </a:ln>
        </p:spPr>
        <p:txBody>
          <a:bodyPr wrap="square" lIns="0" tIns="0" rIns="0" bIns="0" rtlCol="0"/>
          <a:lstStyle/>
          <a:p>
            <a:endParaRPr/>
          </a:p>
        </p:txBody>
      </p:sp>
      <p:sp>
        <p:nvSpPr>
          <p:cNvPr id="77" name="object 38">
            <a:extLst>
              <a:ext uri="{FF2B5EF4-FFF2-40B4-BE49-F238E27FC236}">
                <a16:creationId xmlns:a16="http://schemas.microsoft.com/office/drawing/2014/main" id="{6119D5FD-18B9-49AA-BA1D-CE079718AE06}"/>
              </a:ext>
            </a:extLst>
          </p:cNvPr>
          <p:cNvSpPr/>
          <p:nvPr/>
        </p:nvSpPr>
        <p:spPr>
          <a:xfrm>
            <a:off x="2027661" y="4095732"/>
            <a:ext cx="457834" cy="0"/>
          </a:xfrm>
          <a:custGeom>
            <a:avLst/>
            <a:gdLst/>
            <a:ahLst/>
            <a:cxnLst/>
            <a:rect l="l" t="t" r="r" b="b"/>
            <a:pathLst>
              <a:path w="457835">
                <a:moveTo>
                  <a:pt x="0" y="0"/>
                </a:moveTo>
                <a:lnTo>
                  <a:pt x="457272" y="0"/>
                </a:lnTo>
              </a:path>
            </a:pathLst>
          </a:custGeom>
          <a:ln w="44679">
            <a:solidFill>
              <a:srgbClr val="6CACDD"/>
            </a:solidFill>
          </a:ln>
        </p:spPr>
        <p:txBody>
          <a:bodyPr wrap="square" lIns="0" tIns="0" rIns="0" bIns="0" rtlCol="0"/>
          <a:lstStyle/>
          <a:p>
            <a:endParaRPr/>
          </a:p>
        </p:txBody>
      </p:sp>
      <p:sp>
        <p:nvSpPr>
          <p:cNvPr id="78" name="object 39">
            <a:extLst>
              <a:ext uri="{FF2B5EF4-FFF2-40B4-BE49-F238E27FC236}">
                <a16:creationId xmlns:a16="http://schemas.microsoft.com/office/drawing/2014/main" id="{A43340FC-ED2C-4E46-9908-B2CFBFFE8504}"/>
              </a:ext>
            </a:extLst>
          </p:cNvPr>
          <p:cNvSpPr/>
          <p:nvPr/>
        </p:nvSpPr>
        <p:spPr>
          <a:xfrm>
            <a:off x="2484934" y="3798290"/>
            <a:ext cx="275590" cy="320040"/>
          </a:xfrm>
          <a:custGeom>
            <a:avLst/>
            <a:gdLst/>
            <a:ahLst/>
            <a:cxnLst/>
            <a:rect l="l" t="t" r="r" b="b"/>
            <a:pathLst>
              <a:path w="275589" h="320039">
                <a:moveTo>
                  <a:pt x="275102" y="0"/>
                </a:moveTo>
                <a:lnTo>
                  <a:pt x="0" y="275102"/>
                </a:lnTo>
                <a:lnTo>
                  <a:pt x="0" y="319782"/>
                </a:lnTo>
                <a:lnTo>
                  <a:pt x="275102" y="44679"/>
                </a:lnTo>
                <a:lnTo>
                  <a:pt x="275102" y="0"/>
                </a:lnTo>
                <a:close/>
              </a:path>
            </a:pathLst>
          </a:custGeom>
          <a:solidFill>
            <a:srgbClr val="5A90B9"/>
          </a:solidFill>
        </p:spPr>
        <p:txBody>
          <a:bodyPr wrap="square" lIns="0" tIns="0" rIns="0" bIns="0" rtlCol="0"/>
          <a:lstStyle/>
          <a:p>
            <a:endParaRPr/>
          </a:p>
        </p:txBody>
      </p:sp>
      <p:sp>
        <p:nvSpPr>
          <p:cNvPr id="79" name="object 40">
            <a:extLst>
              <a:ext uri="{FF2B5EF4-FFF2-40B4-BE49-F238E27FC236}">
                <a16:creationId xmlns:a16="http://schemas.microsoft.com/office/drawing/2014/main" id="{C531D842-B8C2-46D5-8F08-04CF52B1F1FE}"/>
              </a:ext>
            </a:extLst>
          </p:cNvPr>
          <p:cNvSpPr/>
          <p:nvPr/>
        </p:nvSpPr>
        <p:spPr>
          <a:xfrm>
            <a:off x="2027661" y="3798290"/>
            <a:ext cx="732790" cy="275590"/>
          </a:xfrm>
          <a:custGeom>
            <a:avLst/>
            <a:gdLst/>
            <a:ahLst/>
            <a:cxnLst/>
            <a:rect l="l" t="t" r="r" b="b"/>
            <a:pathLst>
              <a:path w="732789" h="275589">
                <a:moveTo>
                  <a:pt x="732374" y="0"/>
                </a:moveTo>
                <a:lnTo>
                  <a:pt x="275102" y="0"/>
                </a:lnTo>
                <a:lnTo>
                  <a:pt x="0" y="275102"/>
                </a:lnTo>
                <a:lnTo>
                  <a:pt x="457272" y="275102"/>
                </a:lnTo>
                <a:lnTo>
                  <a:pt x="732374" y="0"/>
                </a:lnTo>
                <a:close/>
              </a:path>
            </a:pathLst>
          </a:custGeom>
          <a:solidFill>
            <a:srgbClr val="8CBDE4"/>
          </a:solidFill>
        </p:spPr>
        <p:txBody>
          <a:bodyPr wrap="square" lIns="0" tIns="0" rIns="0" bIns="0" rtlCol="0"/>
          <a:lstStyle/>
          <a:p>
            <a:endParaRPr/>
          </a:p>
        </p:txBody>
      </p:sp>
      <p:sp>
        <p:nvSpPr>
          <p:cNvPr id="80" name="object 41">
            <a:extLst>
              <a:ext uri="{FF2B5EF4-FFF2-40B4-BE49-F238E27FC236}">
                <a16:creationId xmlns:a16="http://schemas.microsoft.com/office/drawing/2014/main" id="{BF8C273C-27B8-4B90-8483-257BF8DE6875}"/>
              </a:ext>
            </a:extLst>
          </p:cNvPr>
          <p:cNvSpPr/>
          <p:nvPr/>
        </p:nvSpPr>
        <p:spPr>
          <a:xfrm>
            <a:off x="2027661" y="3798290"/>
            <a:ext cx="744220" cy="325120"/>
          </a:xfrm>
          <a:custGeom>
            <a:avLst/>
            <a:gdLst/>
            <a:ahLst/>
            <a:cxnLst/>
            <a:rect l="l" t="t" r="r" b="b"/>
            <a:pathLst>
              <a:path w="744219" h="325120">
                <a:moveTo>
                  <a:pt x="0" y="279504"/>
                </a:moveTo>
                <a:lnTo>
                  <a:pt x="279504" y="0"/>
                </a:lnTo>
                <a:lnTo>
                  <a:pt x="744093" y="0"/>
                </a:lnTo>
                <a:lnTo>
                  <a:pt x="744093" y="45394"/>
                </a:lnTo>
                <a:lnTo>
                  <a:pt x="464588" y="324899"/>
                </a:lnTo>
                <a:lnTo>
                  <a:pt x="0" y="324899"/>
                </a:lnTo>
                <a:lnTo>
                  <a:pt x="0" y="279504"/>
                </a:lnTo>
                <a:close/>
              </a:path>
            </a:pathLst>
          </a:custGeom>
          <a:ln w="9677">
            <a:solidFill>
              <a:srgbClr val="000000"/>
            </a:solidFill>
          </a:ln>
        </p:spPr>
        <p:txBody>
          <a:bodyPr wrap="square" lIns="0" tIns="0" rIns="0" bIns="0" rtlCol="0"/>
          <a:lstStyle/>
          <a:p>
            <a:endParaRPr/>
          </a:p>
        </p:txBody>
      </p:sp>
      <p:sp>
        <p:nvSpPr>
          <p:cNvPr id="81" name="object 42">
            <a:extLst>
              <a:ext uri="{FF2B5EF4-FFF2-40B4-BE49-F238E27FC236}">
                <a16:creationId xmlns:a16="http://schemas.microsoft.com/office/drawing/2014/main" id="{8490FDA9-FD72-4429-8D85-29EED8510A05}"/>
              </a:ext>
            </a:extLst>
          </p:cNvPr>
          <p:cNvSpPr/>
          <p:nvPr/>
        </p:nvSpPr>
        <p:spPr>
          <a:xfrm>
            <a:off x="2027661" y="3798290"/>
            <a:ext cx="744220" cy="280035"/>
          </a:xfrm>
          <a:custGeom>
            <a:avLst/>
            <a:gdLst/>
            <a:ahLst/>
            <a:cxnLst/>
            <a:rect l="l" t="t" r="r" b="b"/>
            <a:pathLst>
              <a:path w="744219" h="280035">
                <a:moveTo>
                  <a:pt x="0" y="279504"/>
                </a:moveTo>
                <a:lnTo>
                  <a:pt x="464588" y="279504"/>
                </a:lnTo>
                <a:lnTo>
                  <a:pt x="744093" y="0"/>
                </a:lnTo>
              </a:path>
            </a:pathLst>
          </a:custGeom>
          <a:ln w="9677">
            <a:solidFill>
              <a:srgbClr val="000000"/>
            </a:solidFill>
          </a:ln>
        </p:spPr>
        <p:txBody>
          <a:bodyPr wrap="square" lIns="0" tIns="0" rIns="0" bIns="0" rtlCol="0"/>
          <a:lstStyle/>
          <a:p>
            <a:endParaRPr/>
          </a:p>
        </p:txBody>
      </p:sp>
      <p:sp>
        <p:nvSpPr>
          <p:cNvPr id="82" name="object 43">
            <a:extLst>
              <a:ext uri="{FF2B5EF4-FFF2-40B4-BE49-F238E27FC236}">
                <a16:creationId xmlns:a16="http://schemas.microsoft.com/office/drawing/2014/main" id="{49766BE8-011E-4DE7-84B6-262529811F4C}"/>
              </a:ext>
            </a:extLst>
          </p:cNvPr>
          <p:cNvSpPr/>
          <p:nvPr/>
        </p:nvSpPr>
        <p:spPr>
          <a:xfrm>
            <a:off x="2492250" y="4077795"/>
            <a:ext cx="0" cy="45720"/>
          </a:xfrm>
          <a:custGeom>
            <a:avLst/>
            <a:gdLst/>
            <a:ahLst/>
            <a:cxnLst/>
            <a:rect l="l" t="t" r="r" b="b"/>
            <a:pathLst>
              <a:path h="45720">
                <a:moveTo>
                  <a:pt x="0" y="0"/>
                </a:moveTo>
                <a:lnTo>
                  <a:pt x="0" y="45394"/>
                </a:lnTo>
              </a:path>
            </a:pathLst>
          </a:custGeom>
          <a:ln w="9677">
            <a:solidFill>
              <a:srgbClr val="000000"/>
            </a:solidFill>
          </a:ln>
        </p:spPr>
        <p:txBody>
          <a:bodyPr wrap="square" lIns="0" tIns="0" rIns="0" bIns="0" rtlCol="0"/>
          <a:lstStyle/>
          <a:p>
            <a:endParaRPr/>
          </a:p>
        </p:txBody>
      </p:sp>
      <p:sp>
        <p:nvSpPr>
          <p:cNvPr id="83" name="object 44">
            <a:extLst>
              <a:ext uri="{FF2B5EF4-FFF2-40B4-BE49-F238E27FC236}">
                <a16:creationId xmlns:a16="http://schemas.microsoft.com/office/drawing/2014/main" id="{E1179F27-AC79-422E-80BA-D4D06936ABBC}"/>
              </a:ext>
            </a:extLst>
          </p:cNvPr>
          <p:cNvSpPr/>
          <p:nvPr/>
        </p:nvSpPr>
        <p:spPr>
          <a:xfrm>
            <a:off x="1935862" y="4050338"/>
            <a:ext cx="457834" cy="0"/>
          </a:xfrm>
          <a:custGeom>
            <a:avLst/>
            <a:gdLst/>
            <a:ahLst/>
            <a:cxnLst/>
            <a:rect l="l" t="t" r="r" b="b"/>
            <a:pathLst>
              <a:path w="457835">
                <a:moveTo>
                  <a:pt x="0" y="0"/>
                </a:moveTo>
                <a:lnTo>
                  <a:pt x="457272" y="0"/>
                </a:lnTo>
              </a:path>
            </a:pathLst>
          </a:custGeom>
          <a:ln w="44679">
            <a:solidFill>
              <a:srgbClr val="6CACDD"/>
            </a:solidFill>
          </a:ln>
        </p:spPr>
        <p:txBody>
          <a:bodyPr wrap="square" lIns="0" tIns="0" rIns="0" bIns="0" rtlCol="0"/>
          <a:lstStyle/>
          <a:p>
            <a:endParaRPr/>
          </a:p>
        </p:txBody>
      </p:sp>
      <p:sp>
        <p:nvSpPr>
          <p:cNvPr id="84" name="object 45">
            <a:extLst>
              <a:ext uri="{FF2B5EF4-FFF2-40B4-BE49-F238E27FC236}">
                <a16:creationId xmlns:a16="http://schemas.microsoft.com/office/drawing/2014/main" id="{9B217C33-F95E-48E9-89A3-196226D72F84}"/>
              </a:ext>
            </a:extLst>
          </p:cNvPr>
          <p:cNvSpPr/>
          <p:nvPr/>
        </p:nvSpPr>
        <p:spPr>
          <a:xfrm>
            <a:off x="2393134" y="3752895"/>
            <a:ext cx="275590" cy="320040"/>
          </a:xfrm>
          <a:custGeom>
            <a:avLst/>
            <a:gdLst/>
            <a:ahLst/>
            <a:cxnLst/>
            <a:rect l="l" t="t" r="r" b="b"/>
            <a:pathLst>
              <a:path w="275589" h="320039">
                <a:moveTo>
                  <a:pt x="275102" y="0"/>
                </a:moveTo>
                <a:lnTo>
                  <a:pt x="0" y="275102"/>
                </a:lnTo>
                <a:lnTo>
                  <a:pt x="0" y="319782"/>
                </a:lnTo>
                <a:lnTo>
                  <a:pt x="275102" y="44679"/>
                </a:lnTo>
                <a:lnTo>
                  <a:pt x="275102" y="0"/>
                </a:lnTo>
                <a:close/>
              </a:path>
            </a:pathLst>
          </a:custGeom>
          <a:solidFill>
            <a:srgbClr val="5A90B9"/>
          </a:solidFill>
        </p:spPr>
        <p:txBody>
          <a:bodyPr wrap="square" lIns="0" tIns="0" rIns="0" bIns="0" rtlCol="0"/>
          <a:lstStyle/>
          <a:p>
            <a:endParaRPr/>
          </a:p>
        </p:txBody>
      </p:sp>
      <p:sp>
        <p:nvSpPr>
          <p:cNvPr id="85" name="object 46">
            <a:extLst>
              <a:ext uri="{FF2B5EF4-FFF2-40B4-BE49-F238E27FC236}">
                <a16:creationId xmlns:a16="http://schemas.microsoft.com/office/drawing/2014/main" id="{5DC67DFE-B247-4D81-8473-49053B9E46F7}"/>
              </a:ext>
            </a:extLst>
          </p:cNvPr>
          <p:cNvSpPr/>
          <p:nvPr/>
        </p:nvSpPr>
        <p:spPr>
          <a:xfrm>
            <a:off x="1935862" y="3752895"/>
            <a:ext cx="732790" cy="275590"/>
          </a:xfrm>
          <a:custGeom>
            <a:avLst/>
            <a:gdLst/>
            <a:ahLst/>
            <a:cxnLst/>
            <a:rect l="l" t="t" r="r" b="b"/>
            <a:pathLst>
              <a:path w="732789" h="275589">
                <a:moveTo>
                  <a:pt x="732374" y="0"/>
                </a:moveTo>
                <a:lnTo>
                  <a:pt x="275103" y="0"/>
                </a:lnTo>
                <a:lnTo>
                  <a:pt x="0" y="275102"/>
                </a:lnTo>
                <a:lnTo>
                  <a:pt x="457272" y="275102"/>
                </a:lnTo>
                <a:lnTo>
                  <a:pt x="732374" y="0"/>
                </a:lnTo>
                <a:close/>
              </a:path>
            </a:pathLst>
          </a:custGeom>
          <a:solidFill>
            <a:srgbClr val="8CBDE4"/>
          </a:solidFill>
        </p:spPr>
        <p:txBody>
          <a:bodyPr wrap="square" lIns="0" tIns="0" rIns="0" bIns="0" rtlCol="0"/>
          <a:lstStyle/>
          <a:p>
            <a:endParaRPr/>
          </a:p>
        </p:txBody>
      </p:sp>
      <p:sp>
        <p:nvSpPr>
          <p:cNvPr id="86" name="object 47">
            <a:extLst>
              <a:ext uri="{FF2B5EF4-FFF2-40B4-BE49-F238E27FC236}">
                <a16:creationId xmlns:a16="http://schemas.microsoft.com/office/drawing/2014/main" id="{1879EA74-62A5-4224-B2E4-8D90F0AC01D9}"/>
              </a:ext>
            </a:extLst>
          </p:cNvPr>
          <p:cNvSpPr/>
          <p:nvPr/>
        </p:nvSpPr>
        <p:spPr>
          <a:xfrm>
            <a:off x="1935862" y="3752895"/>
            <a:ext cx="744220" cy="325120"/>
          </a:xfrm>
          <a:custGeom>
            <a:avLst/>
            <a:gdLst/>
            <a:ahLst/>
            <a:cxnLst/>
            <a:rect l="l" t="t" r="r" b="b"/>
            <a:pathLst>
              <a:path w="744219" h="325120">
                <a:moveTo>
                  <a:pt x="0" y="279504"/>
                </a:moveTo>
                <a:lnTo>
                  <a:pt x="279504" y="0"/>
                </a:lnTo>
                <a:lnTo>
                  <a:pt x="744092" y="0"/>
                </a:lnTo>
                <a:lnTo>
                  <a:pt x="744092" y="45394"/>
                </a:lnTo>
                <a:lnTo>
                  <a:pt x="464588" y="324899"/>
                </a:lnTo>
                <a:lnTo>
                  <a:pt x="0" y="324899"/>
                </a:lnTo>
                <a:lnTo>
                  <a:pt x="0" y="279504"/>
                </a:lnTo>
                <a:close/>
              </a:path>
            </a:pathLst>
          </a:custGeom>
          <a:ln w="9677">
            <a:solidFill>
              <a:srgbClr val="000000"/>
            </a:solidFill>
          </a:ln>
        </p:spPr>
        <p:txBody>
          <a:bodyPr wrap="square" lIns="0" tIns="0" rIns="0" bIns="0" rtlCol="0"/>
          <a:lstStyle/>
          <a:p>
            <a:endParaRPr/>
          </a:p>
        </p:txBody>
      </p:sp>
      <p:sp>
        <p:nvSpPr>
          <p:cNvPr id="87" name="object 48">
            <a:extLst>
              <a:ext uri="{FF2B5EF4-FFF2-40B4-BE49-F238E27FC236}">
                <a16:creationId xmlns:a16="http://schemas.microsoft.com/office/drawing/2014/main" id="{E757FB61-9C14-4EB1-9953-8D1D760C5CEF}"/>
              </a:ext>
            </a:extLst>
          </p:cNvPr>
          <p:cNvSpPr/>
          <p:nvPr/>
        </p:nvSpPr>
        <p:spPr>
          <a:xfrm>
            <a:off x="1935862" y="3752895"/>
            <a:ext cx="744220" cy="280035"/>
          </a:xfrm>
          <a:custGeom>
            <a:avLst/>
            <a:gdLst/>
            <a:ahLst/>
            <a:cxnLst/>
            <a:rect l="l" t="t" r="r" b="b"/>
            <a:pathLst>
              <a:path w="744219" h="280035">
                <a:moveTo>
                  <a:pt x="0" y="279504"/>
                </a:moveTo>
                <a:lnTo>
                  <a:pt x="464588" y="279504"/>
                </a:lnTo>
                <a:lnTo>
                  <a:pt x="744092" y="0"/>
                </a:lnTo>
              </a:path>
            </a:pathLst>
          </a:custGeom>
          <a:ln w="9677">
            <a:solidFill>
              <a:srgbClr val="000000"/>
            </a:solidFill>
          </a:ln>
        </p:spPr>
        <p:txBody>
          <a:bodyPr wrap="square" lIns="0" tIns="0" rIns="0" bIns="0" rtlCol="0"/>
          <a:lstStyle/>
          <a:p>
            <a:endParaRPr/>
          </a:p>
        </p:txBody>
      </p:sp>
      <p:sp>
        <p:nvSpPr>
          <p:cNvPr id="88" name="object 49">
            <a:extLst>
              <a:ext uri="{FF2B5EF4-FFF2-40B4-BE49-F238E27FC236}">
                <a16:creationId xmlns:a16="http://schemas.microsoft.com/office/drawing/2014/main" id="{FA631319-E9E7-4684-A56B-2DAEC9F2C4EE}"/>
              </a:ext>
            </a:extLst>
          </p:cNvPr>
          <p:cNvSpPr/>
          <p:nvPr/>
        </p:nvSpPr>
        <p:spPr>
          <a:xfrm>
            <a:off x="2400450" y="4032400"/>
            <a:ext cx="0" cy="45720"/>
          </a:xfrm>
          <a:custGeom>
            <a:avLst/>
            <a:gdLst/>
            <a:ahLst/>
            <a:cxnLst/>
            <a:rect l="l" t="t" r="r" b="b"/>
            <a:pathLst>
              <a:path h="45720">
                <a:moveTo>
                  <a:pt x="0" y="0"/>
                </a:moveTo>
                <a:lnTo>
                  <a:pt x="0" y="45394"/>
                </a:lnTo>
              </a:path>
            </a:pathLst>
          </a:custGeom>
          <a:ln w="9677">
            <a:solidFill>
              <a:srgbClr val="000000"/>
            </a:solidFill>
          </a:ln>
        </p:spPr>
        <p:txBody>
          <a:bodyPr wrap="square" lIns="0" tIns="0" rIns="0" bIns="0" rtlCol="0"/>
          <a:lstStyle/>
          <a:p>
            <a:endParaRPr/>
          </a:p>
        </p:txBody>
      </p:sp>
      <p:sp>
        <p:nvSpPr>
          <p:cNvPr id="89" name="object 50">
            <a:extLst>
              <a:ext uri="{FF2B5EF4-FFF2-40B4-BE49-F238E27FC236}">
                <a16:creationId xmlns:a16="http://schemas.microsoft.com/office/drawing/2014/main" id="{189724EB-E8B7-4085-A77E-31F7A86D5543}"/>
              </a:ext>
            </a:extLst>
          </p:cNvPr>
          <p:cNvSpPr/>
          <p:nvPr/>
        </p:nvSpPr>
        <p:spPr>
          <a:xfrm>
            <a:off x="1981257" y="4004941"/>
            <a:ext cx="457834" cy="0"/>
          </a:xfrm>
          <a:custGeom>
            <a:avLst/>
            <a:gdLst/>
            <a:ahLst/>
            <a:cxnLst/>
            <a:rect l="l" t="t" r="r" b="b"/>
            <a:pathLst>
              <a:path w="457835">
                <a:moveTo>
                  <a:pt x="0" y="0"/>
                </a:moveTo>
                <a:lnTo>
                  <a:pt x="457272" y="0"/>
                </a:lnTo>
              </a:path>
            </a:pathLst>
          </a:custGeom>
          <a:ln w="44679">
            <a:solidFill>
              <a:srgbClr val="6CACDD"/>
            </a:solidFill>
          </a:ln>
        </p:spPr>
        <p:txBody>
          <a:bodyPr wrap="square" lIns="0" tIns="0" rIns="0" bIns="0" rtlCol="0"/>
          <a:lstStyle/>
          <a:p>
            <a:endParaRPr/>
          </a:p>
        </p:txBody>
      </p:sp>
      <p:sp>
        <p:nvSpPr>
          <p:cNvPr id="90" name="object 51">
            <a:extLst>
              <a:ext uri="{FF2B5EF4-FFF2-40B4-BE49-F238E27FC236}">
                <a16:creationId xmlns:a16="http://schemas.microsoft.com/office/drawing/2014/main" id="{D88F7E2C-4779-4AEB-8723-E4CDFDB1ADF1}"/>
              </a:ext>
            </a:extLst>
          </p:cNvPr>
          <p:cNvSpPr/>
          <p:nvPr/>
        </p:nvSpPr>
        <p:spPr>
          <a:xfrm>
            <a:off x="2438529" y="3707499"/>
            <a:ext cx="275590" cy="320040"/>
          </a:xfrm>
          <a:custGeom>
            <a:avLst/>
            <a:gdLst/>
            <a:ahLst/>
            <a:cxnLst/>
            <a:rect l="l" t="t" r="r" b="b"/>
            <a:pathLst>
              <a:path w="275589" h="320039">
                <a:moveTo>
                  <a:pt x="275103" y="0"/>
                </a:moveTo>
                <a:lnTo>
                  <a:pt x="0" y="275102"/>
                </a:lnTo>
                <a:lnTo>
                  <a:pt x="0" y="319782"/>
                </a:lnTo>
                <a:lnTo>
                  <a:pt x="275103" y="44679"/>
                </a:lnTo>
                <a:lnTo>
                  <a:pt x="275103" y="0"/>
                </a:lnTo>
                <a:close/>
              </a:path>
            </a:pathLst>
          </a:custGeom>
          <a:solidFill>
            <a:srgbClr val="5A90B9"/>
          </a:solidFill>
        </p:spPr>
        <p:txBody>
          <a:bodyPr wrap="square" lIns="0" tIns="0" rIns="0" bIns="0" rtlCol="0"/>
          <a:lstStyle/>
          <a:p>
            <a:endParaRPr/>
          </a:p>
        </p:txBody>
      </p:sp>
      <p:sp>
        <p:nvSpPr>
          <p:cNvPr id="91" name="object 52">
            <a:extLst>
              <a:ext uri="{FF2B5EF4-FFF2-40B4-BE49-F238E27FC236}">
                <a16:creationId xmlns:a16="http://schemas.microsoft.com/office/drawing/2014/main" id="{8FD34BEF-83EB-499F-BF1E-55E0467FC376}"/>
              </a:ext>
            </a:extLst>
          </p:cNvPr>
          <p:cNvSpPr/>
          <p:nvPr/>
        </p:nvSpPr>
        <p:spPr>
          <a:xfrm>
            <a:off x="1981257" y="3707499"/>
            <a:ext cx="732790" cy="275590"/>
          </a:xfrm>
          <a:custGeom>
            <a:avLst/>
            <a:gdLst/>
            <a:ahLst/>
            <a:cxnLst/>
            <a:rect l="l" t="t" r="r" b="b"/>
            <a:pathLst>
              <a:path w="732789" h="275589">
                <a:moveTo>
                  <a:pt x="732375" y="0"/>
                </a:moveTo>
                <a:lnTo>
                  <a:pt x="275103" y="0"/>
                </a:lnTo>
                <a:lnTo>
                  <a:pt x="0" y="275102"/>
                </a:lnTo>
                <a:lnTo>
                  <a:pt x="457272" y="275102"/>
                </a:lnTo>
                <a:lnTo>
                  <a:pt x="732375" y="0"/>
                </a:lnTo>
                <a:close/>
              </a:path>
            </a:pathLst>
          </a:custGeom>
          <a:solidFill>
            <a:srgbClr val="8CBDE4"/>
          </a:solidFill>
        </p:spPr>
        <p:txBody>
          <a:bodyPr wrap="square" lIns="0" tIns="0" rIns="0" bIns="0" rtlCol="0"/>
          <a:lstStyle/>
          <a:p>
            <a:endParaRPr/>
          </a:p>
        </p:txBody>
      </p:sp>
      <p:sp>
        <p:nvSpPr>
          <p:cNvPr id="92" name="object 53">
            <a:extLst>
              <a:ext uri="{FF2B5EF4-FFF2-40B4-BE49-F238E27FC236}">
                <a16:creationId xmlns:a16="http://schemas.microsoft.com/office/drawing/2014/main" id="{17CD2B6A-9E44-447F-8D60-94704462744E}"/>
              </a:ext>
            </a:extLst>
          </p:cNvPr>
          <p:cNvSpPr/>
          <p:nvPr/>
        </p:nvSpPr>
        <p:spPr>
          <a:xfrm>
            <a:off x="1981257" y="3707499"/>
            <a:ext cx="744220" cy="325120"/>
          </a:xfrm>
          <a:custGeom>
            <a:avLst/>
            <a:gdLst/>
            <a:ahLst/>
            <a:cxnLst/>
            <a:rect l="l" t="t" r="r" b="b"/>
            <a:pathLst>
              <a:path w="744219" h="325120">
                <a:moveTo>
                  <a:pt x="0" y="279504"/>
                </a:moveTo>
                <a:lnTo>
                  <a:pt x="279504" y="0"/>
                </a:lnTo>
                <a:lnTo>
                  <a:pt x="744093" y="0"/>
                </a:lnTo>
                <a:lnTo>
                  <a:pt x="744093" y="45394"/>
                </a:lnTo>
                <a:lnTo>
                  <a:pt x="464588" y="324899"/>
                </a:lnTo>
                <a:lnTo>
                  <a:pt x="0" y="324899"/>
                </a:lnTo>
                <a:lnTo>
                  <a:pt x="0" y="279504"/>
                </a:lnTo>
                <a:close/>
              </a:path>
            </a:pathLst>
          </a:custGeom>
          <a:ln w="9677">
            <a:solidFill>
              <a:srgbClr val="000000"/>
            </a:solidFill>
          </a:ln>
        </p:spPr>
        <p:txBody>
          <a:bodyPr wrap="square" lIns="0" tIns="0" rIns="0" bIns="0" rtlCol="0"/>
          <a:lstStyle/>
          <a:p>
            <a:endParaRPr/>
          </a:p>
        </p:txBody>
      </p:sp>
      <p:sp>
        <p:nvSpPr>
          <p:cNvPr id="93" name="object 54">
            <a:extLst>
              <a:ext uri="{FF2B5EF4-FFF2-40B4-BE49-F238E27FC236}">
                <a16:creationId xmlns:a16="http://schemas.microsoft.com/office/drawing/2014/main" id="{CD70DF5A-742F-4A6D-93D6-1A977E2AC764}"/>
              </a:ext>
            </a:extLst>
          </p:cNvPr>
          <p:cNvSpPr/>
          <p:nvPr/>
        </p:nvSpPr>
        <p:spPr>
          <a:xfrm>
            <a:off x="1981257" y="3707499"/>
            <a:ext cx="744220" cy="280035"/>
          </a:xfrm>
          <a:custGeom>
            <a:avLst/>
            <a:gdLst/>
            <a:ahLst/>
            <a:cxnLst/>
            <a:rect l="l" t="t" r="r" b="b"/>
            <a:pathLst>
              <a:path w="744219" h="280035">
                <a:moveTo>
                  <a:pt x="0" y="279504"/>
                </a:moveTo>
                <a:lnTo>
                  <a:pt x="464588" y="279504"/>
                </a:lnTo>
                <a:lnTo>
                  <a:pt x="744093" y="0"/>
                </a:lnTo>
              </a:path>
            </a:pathLst>
          </a:custGeom>
          <a:ln w="9677">
            <a:solidFill>
              <a:srgbClr val="000000"/>
            </a:solidFill>
          </a:ln>
        </p:spPr>
        <p:txBody>
          <a:bodyPr wrap="square" lIns="0" tIns="0" rIns="0" bIns="0" rtlCol="0"/>
          <a:lstStyle/>
          <a:p>
            <a:endParaRPr/>
          </a:p>
        </p:txBody>
      </p:sp>
      <p:sp>
        <p:nvSpPr>
          <p:cNvPr id="94" name="object 55">
            <a:extLst>
              <a:ext uri="{FF2B5EF4-FFF2-40B4-BE49-F238E27FC236}">
                <a16:creationId xmlns:a16="http://schemas.microsoft.com/office/drawing/2014/main" id="{1563CB1E-F428-4414-940B-ACDA5AB47B14}"/>
              </a:ext>
            </a:extLst>
          </p:cNvPr>
          <p:cNvSpPr/>
          <p:nvPr/>
        </p:nvSpPr>
        <p:spPr>
          <a:xfrm>
            <a:off x="2445845" y="3987004"/>
            <a:ext cx="0" cy="45720"/>
          </a:xfrm>
          <a:custGeom>
            <a:avLst/>
            <a:gdLst/>
            <a:ahLst/>
            <a:cxnLst/>
            <a:rect l="l" t="t" r="r" b="b"/>
            <a:pathLst>
              <a:path h="45720">
                <a:moveTo>
                  <a:pt x="0" y="0"/>
                </a:moveTo>
                <a:lnTo>
                  <a:pt x="0" y="45394"/>
                </a:lnTo>
              </a:path>
            </a:pathLst>
          </a:custGeom>
          <a:ln w="9677">
            <a:solidFill>
              <a:srgbClr val="000000"/>
            </a:solidFill>
          </a:ln>
        </p:spPr>
        <p:txBody>
          <a:bodyPr wrap="square" lIns="0" tIns="0" rIns="0" bIns="0" rtlCol="0"/>
          <a:lstStyle/>
          <a:p>
            <a:endParaRPr/>
          </a:p>
        </p:txBody>
      </p:sp>
      <p:sp>
        <p:nvSpPr>
          <p:cNvPr id="95" name="object 56">
            <a:extLst>
              <a:ext uri="{FF2B5EF4-FFF2-40B4-BE49-F238E27FC236}">
                <a16:creationId xmlns:a16="http://schemas.microsoft.com/office/drawing/2014/main" id="{65ADE38D-D767-44E2-9794-23C00C2426D9}"/>
              </a:ext>
            </a:extLst>
          </p:cNvPr>
          <p:cNvSpPr txBox="1"/>
          <p:nvPr/>
        </p:nvSpPr>
        <p:spPr>
          <a:xfrm>
            <a:off x="1828763" y="4539450"/>
            <a:ext cx="2014449" cy="289823"/>
          </a:xfrm>
          <a:prstGeom prst="rect">
            <a:avLst/>
          </a:prstGeom>
        </p:spPr>
        <p:txBody>
          <a:bodyPr vert="horz" wrap="square" lIns="0" tIns="12700" rIns="0" bIns="0" rtlCol="0">
            <a:spAutoFit/>
          </a:bodyPr>
          <a:lstStyle/>
          <a:p>
            <a:pPr marL="12700">
              <a:lnSpc>
                <a:spcPct val="100000"/>
              </a:lnSpc>
              <a:spcBef>
                <a:spcPts val="100"/>
              </a:spcBef>
            </a:pPr>
            <a:r>
              <a:rPr sz="1600" dirty="0">
                <a:latin typeface="Arial" panose="020B0604020202020204"/>
                <a:cs typeface="Arial" panose="020B0604020202020204"/>
              </a:rPr>
              <a:t>Sprint</a:t>
            </a:r>
            <a:r>
              <a:rPr sz="1600" spc="-90" dirty="0">
                <a:latin typeface="Arial" panose="020B0604020202020204"/>
                <a:cs typeface="Arial" panose="020B0604020202020204"/>
              </a:rPr>
              <a:t> </a:t>
            </a:r>
            <a:r>
              <a:rPr dirty="0">
                <a:latin typeface="Arial" panose="020B0604020202020204"/>
                <a:cs typeface="Arial" panose="020B0604020202020204"/>
              </a:rPr>
              <a:t>Backlog</a:t>
            </a:r>
          </a:p>
        </p:txBody>
      </p:sp>
      <p:sp>
        <p:nvSpPr>
          <p:cNvPr id="96" name="object 57">
            <a:extLst>
              <a:ext uri="{FF2B5EF4-FFF2-40B4-BE49-F238E27FC236}">
                <a16:creationId xmlns:a16="http://schemas.microsoft.com/office/drawing/2014/main" id="{EF756383-EA5F-44D4-B9EA-C5189625A1C6}"/>
              </a:ext>
            </a:extLst>
          </p:cNvPr>
          <p:cNvSpPr/>
          <p:nvPr/>
        </p:nvSpPr>
        <p:spPr>
          <a:xfrm>
            <a:off x="1870355" y="5086314"/>
            <a:ext cx="1096645" cy="1096645"/>
          </a:xfrm>
          <a:custGeom>
            <a:avLst/>
            <a:gdLst/>
            <a:ahLst/>
            <a:cxnLst/>
            <a:rect l="l" t="t" r="r" b="b"/>
            <a:pathLst>
              <a:path w="1096645" h="1096645">
                <a:moveTo>
                  <a:pt x="0" y="548315"/>
                </a:moveTo>
                <a:lnTo>
                  <a:pt x="2012" y="501004"/>
                </a:lnTo>
                <a:lnTo>
                  <a:pt x="7940" y="454811"/>
                </a:lnTo>
                <a:lnTo>
                  <a:pt x="17620" y="409900"/>
                </a:lnTo>
                <a:lnTo>
                  <a:pt x="30885" y="366436"/>
                </a:lnTo>
                <a:lnTo>
                  <a:pt x="47573" y="324583"/>
                </a:lnTo>
                <a:lnTo>
                  <a:pt x="67517" y="284506"/>
                </a:lnTo>
                <a:lnTo>
                  <a:pt x="90554" y="246369"/>
                </a:lnTo>
                <a:lnTo>
                  <a:pt x="116520" y="210338"/>
                </a:lnTo>
                <a:lnTo>
                  <a:pt x="145248" y="176576"/>
                </a:lnTo>
                <a:lnTo>
                  <a:pt x="176576" y="145248"/>
                </a:lnTo>
                <a:lnTo>
                  <a:pt x="210338" y="116520"/>
                </a:lnTo>
                <a:lnTo>
                  <a:pt x="246369" y="90554"/>
                </a:lnTo>
                <a:lnTo>
                  <a:pt x="284506" y="67517"/>
                </a:lnTo>
                <a:lnTo>
                  <a:pt x="324583" y="47573"/>
                </a:lnTo>
                <a:lnTo>
                  <a:pt x="366436" y="30885"/>
                </a:lnTo>
                <a:lnTo>
                  <a:pt x="409900" y="17620"/>
                </a:lnTo>
                <a:lnTo>
                  <a:pt x="454811" y="7940"/>
                </a:lnTo>
                <a:lnTo>
                  <a:pt x="501005" y="2012"/>
                </a:lnTo>
                <a:lnTo>
                  <a:pt x="548315" y="0"/>
                </a:lnTo>
                <a:lnTo>
                  <a:pt x="595626" y="2012"/>
                </a:lnTo>
                <a:lnTo>
                  <a:pt x="641819" y="7940"/>
                </a:lnTo>
                <a:lnTo>
                  <a:pt x="686730" y="17620"/>
                </a:lnTo>
                <a:lnTo>
                  <a:pt x="730195" y="30885"/>
                </a:lnTo>
                <a:lnTo>
                  <a:pt x="772048" y="47573"/>
                </a:lnTo>
                <a:lnTo>
                  <a:pt x="812125" y="67517"/>
                </a:lnTo>
                <a:lnTo>
                  <a:pt x="850262" y="90554"/>
                </a:lnTo>
                <a:lnTo>
                  <a:pt x="886293" y="116520"/>
                </a:lnTo>
                <a:lnTo>
                  <a:pt x="920055" y="145248"/>
                </a:lnTo>
                <a:lnTo>
                  <a:pt x="951382" y="176576"/>
                </a:lnTo>
                <a:lnTo>
                  <a:pt x="980111" y="210338"/>
                </a:lnTo>
                <a:lnTo>
                  <a:pt x="1006076" y="246369"/>
                </a:lnTo>
                <a:lnTo>
                  <a:pt x="1029114" y="284506"/>
                </a:lnTo>
                <a:lnTo>
                  <a:pt x="1049058" y="324583"/>
                </a:lnTo>
                <a:lnTo>
                  <a:pt x="1065746" y="366436"/>
                </a:lnTo>
                <a:lnTo>
                  <a:pt x="1079011" y="409900"/>
                </a:lnTo>
                <a:lnTo>
                  <a:pt x="1088690" y="454811"/>
                </a:lnTo>
                <a:lnTo>
                  <a:pt x="1094619" y="501004"/>
                </a:lnTo>
                <a:lnTo>
                  <a:pt x="1096631" y="548315"/>
                </a:lnTo>
                <a:lnTo>
                  <a:pt x="1094619" y="595626"/>
                </a:lnTo>
                <a:lnTo>
                  <a:pt x="1088690" y="641819"/>
                </a:lnTo>
                <a:lnTo>
                  <a:pt x="1079011" y="686730"/>
                </a:lnTo>
                <a:lnTo>
                  <a:pt x="1065746" y="730195"/>
                </a:lnTo>
                <a:lnTo>
                  <a:pt x="1049058" y="772048"/>
                </a:lnTo>
                <a:lnTo>
                  <a:pt x="1029114" y="812125"/>
                </a:lnTo>
                <a:lnTo>
                  <a:pt x="1006076" y="850262"/>
                </a:lnTo>
                <a:lnTo>
                  <a:pt x="980111" y="886293"/>
                </a:lnTo>
                <a:lnTo>
                  <a:pt x="951382" y="920055"/>
                </a:lnTo>
                <a:lnTo>
                  <a:pt x="920055" y="951382"/>
                </a:lnTo>
                <a:lnTo>
                  <a:pt x="886293" y="980111"/>
                </a:lnTo>
                <a:lnTo>
                  <a:pt x="850262" y="1006076"/>
                </a:lnTo>
                <a:lnTo>
                  <a:pt x="812125" y="1029114"/>
                </a:lnTo>
                <a:lnTo>
                  <a:pt x="772048" y="1049058"/>
                </a:lnTo>
                <a:lnTo>
                  <a:pt x="730195" y="1065746"/>
                </a:lnTo>
                <a:lnTo>
                  <a:pt x="686730" y="1079011"/>
                </a:lnTo>
                <a:lnTo>
                  <a:pt x="641819" y="1088690"/>
                </a:lnTo>
                <a:lnTo>
                  <a:pt x="595626" y="1094619"/>
                </a:lnTo>
                <a:lnTo>
                  <a:pt x="548315" y="1096631"/>
                </a:lnTo>
                <a:lnTo>
                  <a:pt x="501005" y="1094619"/>
                </a:lnTo>
                <a:lnTo>
                  <a:pt x="454811" y="1088690"/>
                </a:lnTo>
                <a:lnTo>
                  <a:pt x="409900" y="1079011"/>
                </a:lnTo>
                <a:lnTo>
                  <a:pt x="366436" y="1065746"/>
                </a:lnTo>
                <a:lnTo>
                  <a:pt x="324583" y="1049058"/>
                </a:lnTo>
                <a:lnTo>
                  <a:pt x="284506" y="1029114"/>
                </a:lnTo>
                <a:lnTo>
                  <a:pt x="246369" y="1006076"/>
                </a:lnTo>
                <a:lnTo>
                  <a:pt x="210338" y="980111"/>
                </a:lnTo>
                <a:lnTo>
                  <a:pt x="176576" y="951382"/>
                </a:lnTo>
                <a:lnTo>
                  <a:pt x="145248" y="920055"/>
                </a:lnTo>
                <a:lnTo>
                  <a:pt x="116520" y="886293"/>
                </a:lnTo>
                <a:lnTo>
                  <a:pt x="90554" y="850262"/>
                </a:lnTo>
                <a:lnTo>
                  <a:pt x="67517" y="812125"/>
                </a:lnTo>
                <a:lnTo>
                  <a:pt x="47573" y="772048"/>
                </a:lnTo>
                <a:lnTo>
                  <a:pt x="30885" y="730195"/>
                </a:lnTo>
                <a:lnTo>
                  <a:pt x="17620" y="686730"/>
                </a:lnTo>
                <a:lnTo>
                  <a:pt x="7940" y="641819"/>
                </a:lnTo>
                <a:lnTo>
                  <a:pt x="2012" y="595626"/>
                </a:lnTo>
                <a:lnTo>
                  <a:pt x="0" y="548315"/>
                </a:lnTo>
                <a:close/>
              </a:path>
            </a:pathLst>
          </a:custGeom>
          <a:ln w="29032">
            <a:solidFill>
              <a:srgbClr val="37D142"/>
            </a:solidFill>
          </a:ln>
        </p:spPr>
        <p:txBody>
          <a:bodyPr wrap="square" lIns="0" tIns="0" rIns="0" bIns="0" rtlCol="0"/>
          <a:lstStyle/>
          <a:p>
            <a:endParaRPr/>
          </a:p>
        </p:txBody>
      </p:sp>
      <p:sp>
        <p:nvSpPr>
          <p:cNvPr id="97" name="object 58">
            <a:extLst>
              <a:ext uri="{FF2B5EF4-FFF2-40B4-BE49-F238E27FC236}">
                <a16:creationId xmlns:a16="http://schemas.microsoft.com/office/drawing/2014/main" id="{B2640235-55DA-4BBE-9AF5-49567D13CD11}"/>
              </a:ext>
            </a:extLst>
          </p:cNvPr>
          <p:cNvSpPr/>
          <p:nvPr/>
        </p:nvSpPr>
        <p:spPr>
          <a:xfrm>
            <a:off x="2027735" y="5534999"/>
            <a:ext cx="673100" cy="252729"/>
          </a:xfrm>
          <a:custGeom>
            <a:avLst/>
            <a:gdLst/>
            <a:ahLst/>
            <a:cxnLst/>
            <a:rect l="l" t="t" r="r" b="b"/>
            <a:pathLst>
              <a:path w="673100" h="252729">
                <a:moveTo>
                  <a:pt x="0" y="0"/>
                </a:moveTo>
                <a:lnTo>
                  <a:pt x="672665" y="0"/>
                </a:lnTo>
                <a:lnTo>
                  <a:pt x="672665" y="252510"/>
                </a:lnTo>
                <a:lnTo>
                  <a:pt x="0" y="252510"/>
                </a:lnTo>
                <a:lnTo>
                  <a:pt x="0" y="0"/>
                </a:lnTo>
                <a:close/>
              </a:path>
            </a:pathLst>
          </a:custGeom>
          <a:solidFill>
            <a:srgbClr val="CFE5C1"/>
          </a:solidFill>
        </p:spPr>
        <p:txBody>
          <a:bodyPr wrap="square" lIns="0" tIns="0" rIns="0" bIns="0" rtlCol="0"/>
          <a:lstStyle/>
          <a:p>
            <a:endParaRPr/>
          </a:p>
        </p:txBody>
      </p:sp>
      <p:sp>
        <p:nvSpPr>
          <p:cNvPr id="98" name="object 59">
            <a:extLst>
              <a:ext uri="{FF2B5EF4-FFF2-40B4-BE49-F238E27FC236}">
                <a16:creationId xmlns:a16="http://schemas.microsoft.com/office/drawing/2014/main" id="{98C3529A-06E0-4DA9-8E32-F1A3C96EF6E0}"/>
              </a:ext>
            </a:extLst>
          </p:cNvPr>
          <p:cNvSpPr/>
          <p:nvPr/>
        </p:nvSpPr>
        <p:spPr>
          <a:xfrm>
            <a:off x="2700401" y="5450827"/>
            <a:ext cx="84455" cy="337185"/>
          </a:xfrm>
          <a:custGeom>
            <a:avLst/>
            <a:gdLst/>
            <a:ahLst/>
            <a:cxnLst/>
            <a:rect l="l" t="t" r="r" b="b"/>
            <a:pathLst>
              <a:path w="84455" h="337185">
                <a:moveTo>
                  <a:pt x="84169" y="0"/>
                </a:moveTo>
                <a:lnTo>
                  <a:pt x="0" y="84171"/>
                </a:lnTo>
                <a:lnTo>
                  <a:pt x="0" y="336682"/>
                </a:lnTo>
                <a:lnTo>
                  <a:pt x="84169" y="252512"/>
                </a:lnTo>
                <a:lnTo>
                  <a:pt x="84169" y="0"/>
                </a:lnTo>
                <a:close/>
              </a:path>
            </a:pathLst>
          </a:custGeom>
          <a:solidFill>
            <a:srgbClr val="ADC0A2"/>
          </a:solidFill>
        </p:spPr>
        <p:txBody>
          <a:bodyPr wrap="square" lIns="0" tIns="0" rIns="0" bIns="0" rtlCol="0"/>
          <a:lstStyle/>
          <a:p>
            <a:endParaRPr/>
          </a:p>
        </p:txBody>
      </p:sp>
      <p:sp>
        <p:nvSpPr>
          <p:cNvPr id="99" name="object 60">
            <a:extLst>
              <a:ext uri="{FF2B5EF4-FFF2-40B4-BE49-F238E27FC236}">
                <a16:creationId xmlns:a16="http://schemas.microsoft.com/office/drawing/2014/main" id="{F09FA086-9302-4FC0-9E41-1B2CDC29E3F4}"/>
              </a:ext>
            </a:extLst>
          </p:cNvPr>
          <p:cNvSpPr/>
          <p:nvPr/>
        </p:nvSpPr>
        <p:spPr>
          <a:xfrm>
            <a:off x="2027735" y="5450827"/>
            <a:ext cx="756920" cy="84455"/>
          </a:xfrm>
          <a:custGeom>
            <a:avLst/>
            <a:gdLst/>
            <a:ahLst/>
            <a:cxnLst/>
            <a:rect l="l" t="t" r="r" b="b"/>
            <a:pathLst>
              <a:path w="756919" h="84454">
                <a:moveTo>
                  <a:pt x="756834" y="0"/>
                </a:moveTo>
                <a:lnTo>
                  <a:pt x="84170" y="0"/>
                </a:lnTo>
                <a:lnTo>
                  <a:pt x="0" y="84171"/>
                </a:lnTo>
                <a:lnTo>
                  <a:pt x="672665" y="84171"/>
                </a:lnTo>
                <a:lnTo>
                  <a:pt x="756834" y="0"/>
                </a:lnTo>
                <a:close/>
              </a:path>
            </a:pathLst>
          </a:custGeom>
          <a:solidFill>
            <a:srgbClr val="D8EACE"/>
          </a:solidFill>
        </p:spPr>
        <p:txBody>
          <a:bodyPr wrap="square" lIns="0" tIns="0" rIns="0" bIns="0" rtlCol="0"/>
          <a:lstStyle/>
          <a:p>
            <a:endParaRPr/>
          </a:p>
        </p:txBody>
      </p:sp>
      <p:sp>
        <p:nvSpPr>
          <p:cNvPr id="100" name="object 61">
            <a:extLst>
              <a:ext uri="{FF2B5EF4-FFF2-40B4-BE49-F238E27FC236}">
                <a16:creationId xmlns:a16="http://schemas.microsoft.com/office/drawing/2014/main" id="{4D9ACE91-DF7F-45BE-9B39-27FC889180B7}"/>
              </a:ext>
            </a:extLst>
          </p:cNvPr>
          <p:cNvSpPr/>
          <p:nvPr/>
        </p:nvSpPr>
        <p:spPr>
          <a:xfrm>
            <a:off x="2027735" y="5450827"/>
            <a:ext cx="768985" cy="342265"/>
          </a:xfrm>
          <a:custGeom>
            <a:avLst/>
            <a:gdLst/>
            <a:ahLst/>
            <a:cxnLst/>
            <a:rect l="l" t="t" r="r" b="b"/>
            <a:pathLst>
              <a:path w="768985" h="342264">
                <a:moveTo>
                  <a:pt x="0" y="85517"/>
                </a:moveTo>
                <a:lnTo>
                  <a:pt x="85517" y="0"/>
                </a:lnTo>
                <a:lnTo>
                  <a:pt x="768944" y="0"/>
                </a:lnTo>
                <a:lnTo>
                  <a:pt x="768944" y="256552"/>
                </a:lnTo>
                <a:lnTo>
                  <a:pt x="683427" y="342068"/>
                </a:lnTo>
                <a:lnTo>
                  <a:pt x="0" y="342068"/>
                </a:lnTo>
                <a:lnTo>
                  <a:pt x="0" y="85517"/>
                </a:lnTo>
                <a:close/>
              </a:path>
            </a:pathLst>
          </a:custGeom>
          <a:ln w="9677">
            <a:solidFill>
              <a:srgbClr val="000000"/>
            </a:solidFill>
          </a:ln>
        </p:spPr>
        <p:txBody>
          <a:bodyPr wrap="square" lIns="0" tIns="0" rIns="0" bIns="0" rtlCol="0"/>
          <a:lstStyle/>
          <a:p>
            <a:endParaRPr/>
          </a:p>
        </p:txBody>
      </p:sp>
      <p:sp>
        <p:nvSpPr>
          <p:cNvPr id="101" name="object 62">
            <a:extLst>
              <a:ext uri="{FF2B5EF4-FFF2-40B4-BE49-F238E27FC236}">
                <a16:creationId xmlns:a16="http://schemas.microsoft.com/office/drawing/2014/main" id="{9154F8B4-5421-4505-90F4-935D46F76116}"/>
              </a:ext>
            </a:extLst>
          </p:cNvPr>
          <p:cNvSpPr/>
          <p:nvPr/>
        </p:nvSpPr>
        <p:spPr>
          <a:xfrm>
            <a:off x="2027735" y="5450827"/>
            <a:ext cx="768985" cy="85725"/>
          </a:xfrm>
          <a:custGeom>
            <a:avLst/>
            <a:gdLst/>
            <a:ahLst/>
            <a:cxnLst/>
            <a:rect l="l" t="t" r="r" b="b"/>
            <a:pathLst>
              <a:path w="768985" h="85725">
                <a:moveTo>
                  <a:pt x="0" y="85517"/>
                </a:moveTo>
                <a:lnTo>
                  <a:pt x="683427" y="85517"/>
                </a:lnTo>
                <a:lnTo>
                  <a:pt x="768944" y="0"/>
                </a:lnTo>
              </a:path>
            </a:pathLst>
          </a:custGeom>
          <a:ln w="9677">
            <a:solidFill>
              <a:srgbClr val="000000"/>
            </a:solidFill>
          </a:ln>
        </p:spPr>
        <p:txBody>
          <a:bodyPr wrap="square" lIns="0" tIns="0" rIns="0" bIns="0" rtlCol="0"/>
          <a:lstStyle/>
          <a:p>
            <a:endParaRPr/>
          </a:p>
        </p:txBody>
      </p:sp>
      <p:sp>
        <p:nvSpPr>
          <p:cNvPr id="102" name="object 63">
            <a:extLst>
              <a:ext uri="{FF2B5EF4-FFF2-40B4-BE49-F238E27FC236}">
                <a16:creationId xmlns:a16="http://schemas.microsoft.com/office/drawing/2014/main" id="{B6A41E63-CDAB-4924-93DF-4BE371B51181}"/>
              </a:ext>
            </a:extLst>
          </p:cNvPr>
          <p:cNvSpPr/>
          <p:nvPr/>
        </p:nvSpPr>
        <p:spPr>
          <a:xfrm>
            <a:off x="2711163" y="5536345"/>
            <a:ext cx="0" cy="257175"/>
          </a:xfrm>
          <a:custGeom>
            <a:avLst/>
            <a:gdLst/>
            <a:ahLst/>
            <a:cxnLst/>
            <a:rect l="l" t="t" r="r" b="b"/>
            <a:pathLst>
              <a:path h="257175">
                <a:moveTo>
                  <a:pt x="0" y="0"/>
                </a:moveTo>
                <a:lnTo>
                  <a:pt x="0" y="256551"/>
                </a:lnTo>
              </a:path>
            </a:pathLst>
          </a:custGeom>
          <a:ln w="9677">
            <a:solidFill>
              <a:srgbClr val="000000"/>
            </a:solidFill>
          </a:ln>
        </p:spPr>
        <p:txBody>
          <a:bodyPr wrap="square" lIns="0" tIns="0" rIns="0" bIns="0" rtlCol="0"/>
          <a:lstStyle/>
          <a:p>
            <a:endParaRPr/>
          </a:p>
        </p:txBody>
      </p:sp>
      <p:sp>
        <p:nvSpPr>
          <p:cNvPr id="103" name="object 64">
            <a:extLst>
              <a:ext uri="{FF2B5EF4-FFF2-40B4-BE49-F238E27FC236}">
                <a16:creationId xmlns:a16="http://schemas.microsoft.com/office/drawing/2014/main" id="{A0ED2830-0776-4795-BD85-B799A6FA0D9F}"/>
              </a:ext>
            </a:extLst>
          </p:cNvPr>
          <p:cNvSpPr txBox="1"/>
          <p:nvPr/>
        </p:nvSpPr>
        <p:spPr>
          <a:xfrm>
            <a:off x="1565010" y="6270878"/>
            <a:ext cx="2320934" cy="289823"/>
          </a:xfrm>
          <a:prstGeom prst="rect">
            <a:avLst/>
          </a:prstGeom>
        </p:spPr>
        <p:txBody>
          <a:bodyPr vert="horz" wrap="square" lIns="0" tIns="12700" rIns="0" bIns="0" rtlCol="0">
            <a:spAutoFit/>
          </a:bodyPr>
          <a:lstStyle/>
          <a:p>
            <a:pPr marL="12700">
              <a:lnSpc>
                <a:spcPct val="100000"/>
              </a:lnSpc>
              <a:spcBef>
                <a:spcPts val="100"/>
              </a:spcBef>
            </a:pPr>
            <a:r>
              <a:rPr sz="1600" spc="-5" dirty="0">
                <a:latin typeface="Arial" panose="020B0604020202020204"/>
                <a:cs typeface="Arial" panose="020B0604020202020204"/>
              </a:rPr>
              <a:t>Working</a:t>
            </a:r>
            <a:r>
              <a:rPr sz="1600" spc="-55" dirty="0">
                <a:latin typeface="Arial" panose="020B0604020202020204"/>
                <a:cs typeface="Arial" panose="020B0604020202020204"/>
              </a:rPr>
              <a:t> </a:t>
            </a:r>
            <a:r>
              <a:rPr dirty="0">
                <a:latin typeface="Arial" panose="020B0604020202020204"/>
                <a:cs typeface="Arial" panose="020B0604020202020204"/>
              </a:rPr>
              <a:t>Software</a:t>
            </a:r>
          </a:p>
        </p:txBody>
      </p:sp>
      <p:sp>
        <p:nvSpPr>
          <p:cNvPr id="104" name="文本框 103">
            <a:extLst>
              <a:ext uri="{FF2B5EF4-FFF2-40B4-BE49-F238E27FC236}">
                <a16:creationId xmlns:a16="http://schemas.microsoft.com/office/drawing/2014/main" id="{ABB03BE1-7A71-4FC3-BA38-A0E6EBCC5740}"/>
              </a:ext>
            </a:extLst>
          </p:cNvPr>
          <p:cNvSpPr txBox="1"/>
          <p:nvPr/>
        </p:nvSpPr>
        <p:spPr>
          <a:xfrm>
            <a:off x="1544071" y="3032543"/>
            <a:ext cx="2094480" cy="335989"/>
          </a:xfrm>
          <a:prstGeom prst="rect">
            <a:avLst/>
          </a:prstGeom>
          <a:noFill/>
        </p:spPr>
        <p:txBody>
          <a:bodyPr wrap="square">
            <a:spAutoFit/>
          </a:bodyPr>
          <a:lstStyle/>
          <a:p>
            <a:pPr marL="12700">
              <a:lnSpc>
                <a:spcPts val="1910"/>
              </a:lnSpc>
            </a:pPr>
            <a:r>
              <a:rPr lang="en-US" altLang="zh-CN" sz="1800" dirty="0">
                <a:latin typeface="Arial" panose="020B0604020202020204"/>
                <a:cs typeface="Arial" panose="020B0604020202020204"/>
              </a:rPr>
              <a:t>Product</a:t>
            </a:r>
            <a:r>
              <a:rPr lang="en-US" altLang="zh-CN" sz="1800" spc="-10" dirty="0">
                <a:latin typeface="Arial" panose="020B0604020202020204"/>
                <a:cs typeface="Arial" panose="020B0604020202020204"/>
              </a:rPr>
              <a:t> </a:t>
            </a:r>
            <a:r>
              <a:rPr lang="en-US" altLang="zh-CN" sz="1800" dirty="0">
                <a:latin typeface="Arial" panose="020B0604020202020204"/>
                <a:cs typeface="Arial" panose="020B0604020202020204"/>
              </a:rPr>
              <a:t>Backlog</a:t>
            </a:r>
          </a:p>
        </p:txBody>
      </p:sp>
      <p:sp>
        <p:nvSpPr>
          <p:cNvPr id="105" name="文本框 104">
            <a:extLst>
              <a:ext uri="{FF2B5EF4-FFF2-40B4-BE49-F238E27FC236}">
                <a16:creationId xmlns:a16="http://schemas.microsoft.com/office/drawing/2014/main" id="{853C0E75-6D33-4AA6-968A-8492F6D6C88C}"/>
              </a:ext>
            </a:extLst>
          </p:cNvPr>
          <p:cNvSpPr txBox="1"/>
          <p:nvPr/>
        </p:nvSpPr>
        <p:spPr>
          <a:xfrm>
            <a:off x="3751193" y="1691442"/>
            <a:ext cx="6324600" cy="1220847"/>
          </a:xfrm>
          <a:prstGeom prst="rect">
            <a:avLst/>
          </a:prstGeom>
          <a:noFill/>
        </p:spPr>
        <p:txBody>
          <a:bodyPr wrap="square">
            <a:spAutoFit/>
          </a:bodyPr>
          <a:lstStyle/>
          <a:p>
            <a:pPr marL="471170" marR="5080" indent="-342900">
              <a:spcBef>
                <a:spcPts val="840"/>
              </a:spcBef>
              <a:buClr>
                <a:srgbClr val="0070C0"/>
              </a:buClr>
              <a:buFont typeface="Wingdings" panose="05000000000000000000" pitchFamily="2" charset="2"/>
              <a:buChar char="p"/>
              <a:tabLst>
                <a:tab pos="391795" algn="l"/>
                <a:tab pos="392430" algn="l"/>
              </a:tabLst>
            </a:pPr>
            <a:r>
              <a:rPr lang="zh-CN" altLang="en-US" sz="2000" spc="95" dirty="0">
                <a:cs typeface="+mn-ea"/>
              </a:rPr>
              <a:t>产品订单是从客户价值角度理解的产品功能列表。</a:t>
            </a:r>
          </a:p>
          <a:p>
            <a:pPr marL="928370" marR="5080" lvl="1" indent="-342900">
              <a:spcBef>
                <a:spcPts val="840"/>
              </a:spcBef>
              <a:buClr>
                <a:srgbClr val="0070C0"/>
              </a:buClr>
              <a:buFont typeface="Wingdings" panose="05000000000000000000" pitchFamily="2" charset="2"/>
              <a:buChar char="p"/>
              <a:tabLst>
                <a:tab pos="391795" algn="l"/>
                <a:tab pos="392430" algn="l"/>
              </a:tabLst>
            </a:pPr>
            <a:r>
              <a:rPr lang="zh-CN" altLang="en-US" sz="2000" spc="95" dirty="0">
                <a:cs typeface="+mn-ea"/>
              </a:rPr>
              <a:t>功能、缺陷、增强等都可以是产品订单项。</a:t>
            </a:r>
          </a:p>
          <a:p>
            <a:pPr marL="928370" marR="5080" lvl="1" indent="-342900">
              <a:spcBef>
                <a:spcPts val="840"/>
              </a:spcBef>
              <a:buClr>
                <a:srgbClr val="0070C0"/>
              </a:buClr>
              <a:buFont typeface="Wingdings" panose="05000000000000000000" pitchFamily="2" charset="2"/>
              <a:buChar char="p"/>
              <a:tabLst>
                <a:tab pos="391795" algn="l"/>
                <a:tab pos="392430" algn="l"/>
              </a:tabLst>
            </a:pPr>
            <a:r>
              <a:rPr lang="zh-CN" altLang="en-US" sz="2000" spc="95" dirty="0">
                <a:cs typeface="+mn-ea"/>
              </a:rPr>
              <a:t>整体上从客户价值进行优先级排序。</a:t>
            </a:r>
          </a:p>
        </p:txBody>
      </p:sp>
      <p:sp>
        <p:nvSpPr>
          <p:cNvPr id="106" name="TextBox 6">
            <a:extLst>
              <a:ext uri="{FF2B5EF4-FFF2-40B4-BE49-F238E27FC236}">
                <a16:creationId xmlns:a16="http://schemas.microsoft.com/office/drawing/2014/main" id="{4D29C3B1-90CD-4B12-8631-0EE20DB7824A}"/>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107" name="矩形 4">
            <a:extLst>
              <a:ext uri="{FF2B5EF4-FFF2-40B4-BE49-F238E27FC236}">
                <a16:creationId xmlns:a16="http://schemas.microsoft.com/office/drawing/2014/main" id="{FD62B9B2-30A0-49E3-8202-7D79BA83098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108" name="直接连接符 107">
            <a:extLst>
              <a:ext uri="{FF2B5EF4-FFF2-40B4-BE49-F238E27FC236}">
                <a16:creationId xmlns:a16="http://schemas.microsoft.com/office/drawing/2014/main" id="{B6E96690-A16C-468F-A75C-E18A906D0067}"/>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E814FD1F-3A04-4D86-B56E-952FC851167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10" name="TextBox 6">
            <a:extLst>
              <a:ext uri="{FF2B5EF4-FFF2-40B4-BE49-F238E27FC236}">
                <a16:creationId xmlns:a16="http://schemas.microsoft.com/office/drawing/2014/main" id="{349F0BD4-7096-4EFE-BCA3-F0E102C41532}"/>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111" name="TextBox 7">
            <a:extLst>
              <a:ext uri="{FF2B5EF4-FFF2-40B4-BE49-F238E27FC236}">
                <a16:creationId xmlns:a16="http://schemas.microsoft.com/office/drawing/2014/main" id="{8CB5153B-53D8-4224-9384-19A9324DCD28}"/>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112" name="TextBox 9">
            <a:extLst>
              <a:ext uri="{FF2B5EF4-FFF2-40B4-BE49-F238E27FC236}">
                <a16:creationId xmlns:a16="http://schemas.microsoft.com/office/drawing/2014/main" id="{18FBE6FA-D71A-4931-B19A-3AF7EACDFFA9}"/>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113" name="TextBox 10">
            <a:extLst>
              <a:ext uri="{FF2B5EF4-FFF2-40B4-BE49-F238E27FC236}">
                <a16:creationId xmlns:a16="http://schemas.microsoft.com/office/drawing/2014/main" id="{8C6453C8-0D93-4D8C-AF10-140A53B86490}"/>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114" name="直接连接符 113">
            <a:extLst>
              <a:ext uri="{FF2B5EF4-FFF2-40B4-BE49-F238E27FC236}">
                <a16:creationId xmlns:a16="http://schemas.microsoft.com/office/drawing/2014/main" id="{22D1EAB1-FC03-49EE-84B2-689C617BFFF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278204D6-310F-4C23-879F-004A919CDFCB}"/>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6" name="图片 115">
            <a:extLst>
              <a:ext uri="{FF2B5EF4-FFF2-40B4-BE49-F238E27FC236}">
                <a16:creationId xmlns:a16="http://schemas.microsoft.com/office/drawing/2014/main" id="{5B4CEA39-B0CC-4C3C-8C8C-B687103D242C}"/>
              </a:ext>
            </a:extLst>
          </p:cNvPr>
          <p:cNvPicPr>
            <a:picLocks noChangeAspect="1"/>
          </p:cNvPicPr>
          <p:nvPr/>
        </p:nvPicPr>
        <p:blipFill>
          <a:blip r:embed="rId3"/>
          <a:stretch>
            <a:fillRect/>
          </a:stretch>
        </p:blipFill>
        <p:spPr>
          <a:xfrm>
            <a:off x="0" y="19050"/>
            <a:ext cx="791210" cy="715645"/>
          </a:xfrm>
          <a:prstGeom prst="rect">
            <a:avLst/>
          </a:prstGeom>
        </p:spPr>
      </p:pic>
      <p:sp>
        <p:nvSpPr>
          <p:cNvPr id="117" name="TextBox 7">
            <a:extLst>
              <a:ext uri="{FF2B5EF4-FFF2-40B4-BE49-F238E27FC236}">
                <a16:creationId xmlns:a16="http://schemas.microsoft.com/office/drawing/2014/main" id="{83DEF0C3-6D2F-45B5-8BC9-A8D1309848B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468655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FD0C7DAE-689E-4FCF-B893-D24C3F4144E0}"/>
              </a:ext>
            </a:extLst>
          </p:cNvPr>
          <p:cNvSpPr txBox="1"/>
          <p:nvPr/>
        </p:nvSpPr>
        <p:spPr>
          <a:xfrm>
            <a:off x="1562260" y="2133536"/>
            <a:ext cx="10343515" cy="3329758"/>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latin typeface="+mn-ea"/>
              </a:rPr>
              <a:t>敏捷开发的</a:t>
            </a:r>
            <a:r>
              <a:rPr lang="zh-CN" altLang="en-US" sz="2400" kern="100" dirty="0">
                <a:solidFill>
                  <a:srgbClr val="C00000"/>
                </a:solidFill>
                <a:latin typeface="+mn-ea"/>
              </a:rPr>
              <a:t>重要原则</a:t>
            </a:r>
            <a:r>
              <a:rPr lang="zh-CN" altLang="en-US" sz="2400" kern="100" dirty="0">
                <a:latin typeface="+mn-ea"/>
              </a:rPr>
              <a:t>可以总结为以下几点：</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快速迭代       </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以人为本       </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持续交付       </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面向客户</a:t>
            </a:r>
            <a:endParaRPr lang="en-US" altLang="zh-CN" sz="2400" kern="100" dirty="0">
              <a:latin typeface="+mn-ea"/>
            </a:endParaRPr>
          </a:p>
          <a:p>
            <a:pPr lvl="1">
              <a:lnSpc>
                <a:spcPct val="150000"/>
              </a:lnSpc>
              <a:buClr>
                <a:srgbClr val="0054A3"/>
              </a:buClr>
            </a:pPr>
            <a:endParaRPr lang="en-US" altLang="zh-CN" sz="2400" kern="100" dirty="0">
              <a:latin typeface="+mn-ea"/>
            </a:endParaRPr>
          </a:p>
        </p:txBody>
      </p:sp>
      <p:sp>
        <p:nvSpPr>
          <p:cNvPr id="43" name="TextBox 6">
            <a:extLst>
              <a:ext uri="{FF2B5EF4-FFF2-40B4-BE49-F238E27FC236}">
                <a16:creationId xmlns:a16="http://schemas.microsoft.com/office/drawing/2014/main" id="{BE151C63-86A1-4F76-ADE9-D701AE3FD4F2}"/>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35" name="矩形 4">
            <a:extLst>
              <a:ext uri="{FF2B5EF4-FFF2-40B4-BE49-F238E27FC236}">
                <a16:creationId xmlns:a16="http://schemas.microsoft.com/office/drawing/2014/main" id="{F960E7B8-E042-424A-8EE4-406CA7C7CC9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4" name="直接连接符 43">
            <a:extLst>
              <a:ext uri="{FF2B5EF4-FFF2-40B4-BE49-F238E27FC236}">
                <a16:creationId xmlns:a16="http://schemas.microsoft.com/office/drawing/2014/main" id="{C6009388-DDA1-4ADE-A230-CDD1C93128D6}"/>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3C074A3-9626-4DAF-A637-57E795681B09}"/>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6" name="TextBox 6">
            <a:extLst>
              <a:ext uri="{FF2B5EF4-FFF2-40B4-BE49-F238E27FC236}">
                <a16:creationId xmlns:a16="http://schemas.microsoft.com/office/drawing/2014/main" id="{FDE8508E-5710-429F-9143-C1FF1BC19ED0}"/>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7" name="TextBox 7">
            <a:extLst>
              <a:ext uri="{FF2B5EF4-FFF2-40B4-BE49-F238E27FC236}">
                <a16:creationId xmlns:a16="http://schemas.microsoft.com/office/drawing/2014/main" id="{10270662-4120-41D5-8F9D-8AD4F6590BED}"/>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8" name="TextBox 9">
            <a:extLst>
              <a:ext uri="{FF2B5EF4-FFF2-40B4-BE49-F238E27FC236}">
                <a16:creationId xmlns:a16="http://schemas.microsoft.com/office/drawing/2014/main" id="{7E68BEF8-EC14-4171-A89B-F02AC8615AA0}"/>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9" name="TextBox 10">
            <a:extLst>
              <a:ext uri="{FF2B5EF4-FFF2-40B4-BE49-F238E27FC236}">
                <a16:creationId xmlns:a16="http://schemas.microsoft.com/office/drawing/2014/main" id="{F399F508-9F62-4838-AC61-F0A20315BC26}"/>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0" name="直接连接符 49">
            <a:extLst>
              <a:ext uri="{FF2B5EF4-FFF2-40B4-BE49-F238E27FC236}">
                <a16:creationId xmlns:a16="http://schemas.microsoft.com/office/drawing/2014/main" id="{B7B3A8D2-7F21-4B92-855D-FD093F862216}"/>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73FFE16-7B83-41FF-A42A-747AF267A32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0F23A084-F62C-4DE1-8547-9DF66A8862C4}"/>
              </a:ext>
            </a:extLst>
          </p:cNvPr>
          <p:cNvPicPr>
            <a:picLocks noChangeAspect="1"/>
          </p:cNvPicPr>
          <p:nvPr/>
        </p:nvPicPr>
        <p:blipFill>
          <a:blip r:embed="rId3"/>
          <a:stretch>
            <a:fillRect/>
          </a:stretch>
        </p:blipFill>
        <p:spPr>
          <a:xfrm>
            <a:off x="0" y="19050"/>
            <a:ext cx="791210" cy="715645"/>
          </a:xfrm>
          <a:prstGeom prst="rect">
            <a:avLst/>
          </a:prstGeom>
        </p:spPr>
      </p:pic>
      <p:sp>
        <p:nvSpPr>
          <p:cNvPr id="53" name="TextBox 7">
            <a:extLst>
              <a:ext uri="{FF2B5EF4-FFF2-40B4-BE49-F238E27FC236}">
                <a16:creationId xmlns:a16="http://schemas.microsoft.com/office/drawing/2014/main" id="{37AF228B-A6EC-4718-BBCC-AEE98A30FA42}"/>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
        <p:nvSpPr>
          <p:cNvPr id="54" name="文本框 53">
            <a:extLst>
              <a:ext uri="{FF2B5EF4-FFF2-40B4-BE49-F238E27FC236}">
                <a16:creationId xmlns:a16="http://schemas.microsoft.com/office/drawing/2014/main" id="{F8BF7A48-8DE2-42AF-8C24-CFA186C35E9B}"/>
              </a:ext>
            </a:extLst>
          </p:cNvPr>
          <p:cNvSpPr txBox="1"/>
          <p:nvPr/>
        </p:nvSpPr>
        <p:spPr>
          <a:xfrm>
            <a:off x="4504603" y="2668688"/>
            <a:ext cx="3381937" cy="1667764"/>
          </a:xfrm>
          <a:prstGeom prst="rect">
            <a:avLst/>
          </a:prstGeom>
          <a:noFill/>
        </p:spPr>
        <p:txBody>
          <a:bodyPr wrap="square" rtlCol="0">
            <a:spAutoFit/>
          </a:bodyPr>
          <a:lstStyle/>
          <a:p>
            <a:pPr marL="800100" lvl="1" indent="-342900">
              <a:lnSpc>
                <a:spcPct val="150000"/>
              </a:lnSpc>
              <a:buClr>
                <a:srgbClr val="0054A3"/>
              </a:buClr>
              <a:buFont typeface="Wingdings" panose="05000000000000000000" pitchFamily="2" charset="2"/>
              <a:buChar char="p"/>
            </a:pPr>
            <a:r>
              <a:rPr lang="zh-CN" altLang="en-US" sz="2400" kern="100" dirty="0">
                <a:latin typeface="+mn-ea"/>
              </a:rPr>
              <a:t>响应变化</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注重质量</a:t>
            </a:r>
            <a:endParaRPr lang="en-US" altLang="zh-CN" sz="2400" kern="100" dirty="0">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latin typeface="+mn-ea"/>
              </a:rPr>
              <a:t>常思常新</a:t>
            </a:r>
            <a:endParaRPr lang="en-US" altLang="zh-CN" sz="2400" kern="100" dirty="0">
              <a:latin typeface="+mn-ea"/>
            </a:endParaRPr>
          </a:p>
        </p:txBody>
      </p:sp>
    </p:spTree>
    <p:extLst>
      <p:ext uri="{BB962C8B-B14F-4D97-AF65-F5344CB8AC3E}">
        <p14:creationId xmlns:p14="http://schemas.microsoft.com/office/powerpoint/2010/main" val="1832792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06B48B4B-EDD7-4847-AF68-C121598D10DF}"/>
              </a:ext>
            </a:extLst>
          </p:cNvPr>
          <p:cNvGrpSpPr/>
          <p:nvPr/>
        </p:nvGrpSpPr>
        <p:grpSpPr>
          <a:xfrm>
            <a:off x="847197" y="2372038"/>
            <a:ext cx="7743503" cy="4200870"/>
            <a:chOff x="637675" y="2156543"/>
            <a:chExt cx="9394182" cy="4200870"/>
          </a:xfrm>
        </p:grpSpPr>
        <p:sp>
          <p:nvSpPr>
            <p:cNvPr id="44" name="矩形 43">
              <a:extLst>
                <a:ext uri="{FF2B5EF4-FFF2-40B4-BE49-F238E27FC236}">
                  <a16:creationId xmlns:a16="http://schemas.microsoft.com/office/drawing/2014/main" id="{DA7746B1-707F-402D-AA3F-D38D06536281}"/>
                </a:ext>
              </a:extLst>
            </p:cNvPr>
            <p:cNvSpPr/>
            <p:nvPr/>
          </p:nvSpPr>
          <p:spPr>
            <a:xfrm>
              <a:off x="637675" y="215654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项目需求</a:t>
              </a:r>
            </a:p>
          </p:txBody>
        </p:sp>
        <p:sp>
          <p:nvSpPr>
            <p:cNvPr id="45" name="矩形 44">
              <a:extLst>
                <a:ext uri="{FF2B5EF4-FFF2-40B4-BE49-F238E27FC236}">
                  <a16:creationId xmlns:a16="http://schemas.microsoft.com/office/drawing/2014/main" id="{0F94D583-FEF1-45CF-95A9-F420E5E2D518}"/>
                </a:ext>
              </a:extLst>
            </p:cNvPr>
            <p:cNvSpPr/>
            <p:nvPr/>
          </p:nvSpPr>
          <p:spPr>
            <a:xfrm>
              <a:off x="2815389" y="215654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项目需求具有较高的不确定性和变化性。</a:t>
              </a:r>
            </a:p>
          </p:txBody>
        </p:sp>
        <p:sp>
          <p:nvSpPr>
            <p:cNvPr id="46" name="矩形 45">
              <a:extLst>
                <a:ext uri="{FF2B5EF4-FFF2-40B4-BE49-F238E27FC236}">
                  <a16:creationId xmlns:a16="http://schemas.microsoft.com/office/drawing/2014/main" id="{F788B67E-AFEF-4C5F-8E9E-1C02C9D88147}"/>
                </a:ext>
              </a:extLst>
            </p:cNvPr>
            <p:cNvSpPr/>
            <p:nvPr/>
          </p:nvSpPr>
          <p:spPr>
            <a:xfrm>
              <a:off x="2815388" y="3075785"/>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团队有足够的敏捷开发经验和技能。</a:t>
              </a:r>
            </a:p>
          </p:txBody>
        </p:sp>
        <p:sp>
          <p:nvSpPr>
            <p:cNvPr id="47" name="矩形 46">
              <a:extLst>
                <a:ext uri="{FF2B5EF4-FFF2-40B4-BE49-F238E27FC236}">
                  <a16:creationId xmlns:a16="http://schemas.microsoft.com/office/drawing/2014/main" id="{6C7BA716-06C2-4131-8C83-75F07E128ABB}"/>
                </a:ext>
              </a:extLst>
            </p:cNvPr>
            <p:cNvSpPr/>
            <p:nvPr/>
          </p:nvSpPr>
          <p:spPr>
            <a:xfrm>
              <a:off x="2836972" y="3995027"/>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项目规模和复杂度较小。</a:t>
              </a:r>
            </a:p>
          </p:txBody>
        </p:sp>
        <p:sp>
          <p:nvSpPr>
            <p:cNvPr id="48" name="矩形 47">
              <a:extLst>
                <a:ext uri="{FF2B5EF4-FFF2-40B4-BE49-F238E27FC236}">
                  <a16:creationId xmlns:a16="http://schemas.microsoft.com/office/drawing/2014/main" id="{BB28C76F-4011-4182-975B-752D66E19F56}"/>
                </a:ext>
              </a:extLst>
            </p:cNvPr>
            <p:cNvSpPr/>
            <p:nvPr/>
          </p:nvSpPr>
          <p:spPr>
            <a:xfrm>
              <a:off x="2836971" y="4914269"/>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客户需要快速响应和及时交付。</a:t>
              </a:r>
            </a:p>
          </p:txBody>
        </p:sp>
        <p:sp>
          <p:nvSpPr>
            <p:cNvPr id="49" name="矩形 48">
              <a:extLst>
                <a:ext uri="{FF2B5EF4-FFF2-40B4-BE49-F238E27FC236}">
                  <a16:creationId xmlns:a16="http://schemas.microsoft.com/office/drawing/2014/main" id="{A294C658-DBCC-4C78-BDC4-9CDC5AD9555E}"/>
                </a:ext>
              </a:extLst>
            </p:cNvPr>
            <p:cNvSpPr/>
            <p:nvPr/>
          </p:nvSpPr>
          <p:spPr>
            <a:xfrm>
              <a:off x="2836971" y="583163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项目不涉及到较高的风险和安全性问题。</a:t>
              </a:r>
            </a:p>
          </p:txBody>
        </p:sp>
        <p:sp>
          <p:nvSpPr>
            <p:cNvPr id="50" name="矩形 49">
              <a:extLst>
                <a:ext uri="{FF2B5EF4-FFF2-40B4-BE49-F238E27FC236}">
                  <a16:creationId xmlns:a16="http://schemas.microsoft.com/office/drawing/2014/main" id="{7FF840D9-BEF7-48DE-B9C4-1B14E1912F99}"/>
                </a:ext>
              </a:extLst>
            </p:cNvPr>
            <p:cNvSpPr/>
            <p:nvPr/>
          </p:nvSpPr>
          <p:spPr>
            <a:xfrm>
              <a:off x="637675" y="3075785"/>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团队经验</a:t>
              </a:r>
            </a:p>
          </p:txBody>
        </p:sp>
        <p:sp>
          <p:nvSpPr>
            <p:cNvPr id="51" name="矩形 50">
              <a:extLst>
                <a:ext uri="{FF2B5EF4-FFF2-40B4-BE49-F238E27FC236}">
                  <a16:creationId xmlns:a16="http://schemas.microsoft.com/office/drawing/2014/main" id="{D8074826-7B44-4FD7-BA6B-7407D8AC1374}"/>
                </a:ext>
              </a:extLst>
            </p:cNvPr>
            <p:cNvSpPr/>
            <p:nvPr/>
          </p:nvSpPr>
          <p:spPr>
            <a:xfrm>
              <a:off x="637675" y="3995027"/>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项目规模</a:t>
              </a:r>
            </a:p>
          </p:txBody>
        </p:sp>
        <p:sp>
          <p:nvSpPr>
            <p:cNvPr id="52" name="矩形 51">
              <a:extLst>
                <a:ext uri="{FF2B5EF4-FFF2-40B4-BE49-F238E27FC236}">
                  <a16:creationId xmlns:a16="http://schemas.microsoft.com/office/drawing/2014/main" id="{CDCD6877-7F40-4546-8071-4A3DB0E9DD2D}"/>
                </a:ext>
              </a:extLst>
            </p:cNvPr>
            <p:cNvSpPr/>
            <p:nvPr/>
          </p:nvSpPr>
          <p:spPr>
            <a:xfrm>
              <a:off x="637675" y="4914269"/>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客户</a:t>
              </a:r>
            </a:p>
          </p:txBody>
        </p:sp>
        <p:sp>
          <p:nvSpPr>
            <p:cNvPr id="53" name="矩形 52">
              <a:extLst>
                <a:ext uri="{FF2B5EF4-FFF2-40B4-BE49-F238E27FC236}">
                  <a16:creationId xmlns:a16="http://schemas.microsoft.com/office/drawing/2014/main" id="{DD931006-2F2F-4FD8-9467-E672DD193063}"/>
                </a:ext>
              </a:extLst>
            </p:cNvPr>
            <p:cNvSpPr/>
            <p:nvPr/>
          </p:nvSpPr>
          <p:spPr>
            <a:xfrm>
              <a:off x="637675" y="583163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安全性</a:t>
              </a:r>
            </a:p>
          </p:txBody>
        </p:sp>
      </p:grpSp>
      <p:sp>
        <p:nvSpPr>
          <p:cNvPr id="54" name="文本框 53">
            <a:extLst>
              <a:ext uri="{FF2B5EF4-FFF2-40B4-BE49-F238E27FC236}">
                <a16:creationId xmlns:a16="http://schemas.microsoft.com/office/drawing/2014/main" id="{1844DC4A-D76E-4A2D-B2B7-EFDA79E7C33C}"/>
              </a:ext>
            </a:extLst>
          </p:cNvPr>
          <p:cNvSpPr txBox="1"/>
          <p:nvPr/>
        </p:nvSpPr>
        <p:spPr>
          <a:xfrm>
            <a:off x="2269448" y="1677858"/>
            <a:ext cx="4899002" cy="584775"/>
          </a:xfrm>
          <a:prstGeom prst="rect">
            <a:avLst/>
          </a:prstGeom>
          <a:noFill/>
        </p:spPr>
        <p:txBody>
          <a:bodyPr wrap="square" rtlCol="0">
            <a:spAutoFit/>
          </a:bodyPr>
          <a:lstStyle/>
          <a:p>
            <a:r>
              <a:rPr lang="zh-CN" altLang="en-US" sz="3200" b="1" dirty="0">
                <a:solidFill>
                  <a:srgbClr val="FF0000"/>
                </a:solidFill>
              </a:rPr>
              <a:t>适应敏捷开发考虑的情况</a:t>
            </a:r>
          </a:p>
        </p:txBody>
      </p:sp>
      <p:sp>
        <p:nvSpPr>
          <p:cNvPr id="55" name="文本框 54">
            <a:extLst>
              <a:ext uri="{FF2B5EF4-FFF2-40B4-BE49-F238E27FC236}">
                <a16:creationId xmlns:a16="http://schemas.microsoft.com/office/drawing/2014/main" id="{73CB45A7-5BB9-4DE7-8C7D-6C79BEB581FB}"/>
              </a:ext>
            </a:extLst>
          </p:cNvPr>
          <p:cNvSpPr txBox="1"/>
          <p:nvPr/>
        </p:nvSpPr>
        <p:spPr>
          <a:xfrm>
            <a:off x="8861299" y="2502362"/>
            <a:ext cx="2641703" cy="3416320"/>
          </a:xfrm>
          <a:prstGeom prst="rect">
            <a:avLst/>
          </a:prstGeom>
          <a:noFill/>
        </p:spPr>
        <p:txBody>
          <a:bodyPr wrap="square" rtlCol="0">
            <a:spAutoFit/>
          </a:bodyPr>
          <a:lstStyle/>
          <a:p>
            <a:r>
              <a:rPr lang="zh-CN" altLang="en-US" sz="2400" b="1" dirty="0">
                <a:solidFill>
                  <a:srgbClr val="FF0000"/>
                </a:solidFill>
                <a:highlight>
                  <a:srgbClr val="FFFF00"/>
                </a:highlight>
              </a:rPr>
              <a:t>项目通常需要具有不确定性较高的需求、团队有足够的敏捷开发经验和技能、项目规模和复杂度较小、客户需要快速响应和及时交付，那么就可以考虑采用</a:t>
            </a:r>
            <a:r>
              <a:rPr lang="zh-CN" altLang="en-US" sz="2400" b="1" dirty="0">
                <a:highlight>
                  <a:srgbClr val="FFFF00"/>
                </a:highlight>
              </a:rPr>
              <a:t>敏捷开发</a:t>
            </a:r>
            <a:r>
              <a:rPr lang="zh-CN" altLang="en-US" sz="2400" b="1" dirty="0">
                <a:solidFill>
                  <a:srgbClr val="FF0000"/>
                </a:solidFill>
                <a:highlight>
                  <a:srgbClr val="FFFF00"/>
                </a:highlight>
              </a:rPr>
              <a:t>。</a:t>
            </a:r>
            <a:endParaRPr lang="en-US" altLang="zh-CN" sz="2400" b="1" dirty="0">
              <a:solidFill>
                <a:srgbClr val="FF0000"/>
              </a:solidFill>
              <a:highlight>
                <a:srgbClr val="FFFF00"/>
              </a:highlight>
            </a:endParaRPr>
          </a:p>
        </p:txBody>
      </p:sp>
      <p:sp>
        <p:nvSpPr>
          <p:cNvPr id="56" name="TextBox 6">
            <a:extLst>
              <a:ext uri="{FF2B5EF4-FFF2-40B4-BE49-F238E27FC236}">
                <a16:creationId xmlns:a16="http://schemas.microsoft.com/office/drawing/2014/main" id="{D850B9D8-3C5F-4499-8985-C631BDDEDA29}"/>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57" name="矩形 4">
            <a:extLst>
              <a:ext uri="{FF2B5EF4-FFF2-40B4-BE49-F238E27FC236}">
                <a16:creationId xmlns:a16="http://schemas.microsoft.com/office/drawing/2014/main" id="{360A53F1-60C1-4EDA-8773-C5B661D17B17}"/>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8" name="直接连接符 57">
            <a:extLst>
              <a:ext uri="{FF2B5EF4-FFF2-40B4-BE49-F238E27FC236}">
                <a16:creationId xmlns:a16="http://schemas.microsoft.com/office/drawing/2014/main" id="{828320E9-FC9F-4E15-A56A-23C71886DEF4}"/>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936BD5EA-A098-4645-9D64-EC2DEF3952D9}"/>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0" name="TextBox 6">
            <a:extLst>
              <a:ext uri="{FF2B5EF4-FFF2-40B4-BE49-F238E27FC236}">
                <a16:creationId xmlns:a16="http://schemas.microsoft.com/office/drawing/2014/main" id="{9FBA85F5-5015-4E01-936B-986F38CC1F8D}"/>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1" name="TextBox 7">
            <a:extLst>
              <a:ext uri="{FF2B5EF4-FFF2-40B4-BE49-F238E27FC236}">
                <a16:creationId xmlns:a16="http://schemas.microsoft.com/office/drawing/2014/main" id="{5A45BD61-168E-4038-8030-65D70C4DC913}"/>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2" name="TextBox 9">
            <a:extLst>
              <a:ext uri="{FF2B5EF4-FFF2-40B4-BE49-F238E27FC236}">
                <a16:creationId xmlns:a16="http://schemas.microsoft.com/office/drawing/2014/main" id="{7EE518B9-BD30-471E-856C-15E0ADAA7690}"/>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3" name="TextBox 10">
            <a:extLst>
              <a:ext uri="{FF2B5EF4-FFF2-40B4-BE49-F238E27FC236}">
                <a16:creationId xmlns:a16="http://schemas.microsoft.com/office/drawing/2014/main" id="{5323B543-B809-4D0E-8F9D-6F490575D5A2}"/>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4" name="直接连接符 63">
            <a:extLst>
              <a:ext uri="{FF2B5EF4-FFF2-40B4-BE49-F238E27FC236}">
                <a16:creationId xmlns:a16="http://schemas.microsoft.com/office/drawing/2014/main" id="{9F4FF35D-D4C3-4AA2-8D79-6BB344783905}"/>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B106AE5-4302-4666-8E38-0DDAF82B8FDF}"/>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FA78550E-C6E5-403B-9C3F-1ECBCA20235C}"/>
              </a:ext>
            </a:extLst>
          </p:cNvPr>
          <p:cNvPicPr>
            <a:picLocks noChangeAspect="1"/>
          </p:cNvPicPr>
          <p:nvPr/>
        </p:nvPicPr>
        <p:blipFill>
          <a:blip r:embed="rId3"/>
          <a:stretch>
            <a:fillRect/>
          </a:stretch>
        </p:blipFill>
        <p:spPr>
          <a:xfrm>
            <a:off x="0" y="19050"/>
            <a:ext cx="791210" cy="715645"/>
          </a:xfrm>
          <a:prstGeom prst="rect">
            <a:avLst/>
          </a:prstGeom>
        </p:spPr>
      </p:pic>
      <p:sp>
        <p:nvSpPr>
          <p:cNvPr id="67" name="TextBox 7">
            <a:extLst>
              <a:ext uri="{FF2B5EF4-FFF2-40B4-BE49-F238E27FC236}">
                <a16:creationId xmlns:a16="http://schemas.microsoft.com/office/drawing/2014/main" id="{F60AFB86-B9A3-445E-A744-D169493C59D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729412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72A8F8B-7FE6-4D12-BF4C-EC77BCD9679F}"/>
              </a:ext>
            </a:extLst>
          </p:cNvPr>
          <p:cNvSpPr/>
          <p:nvPr/>
        </p:nvSpPr>
        <p:spPr>
          <a:xfrm flipH="1">
            <a:off x="3490464" y="1185291"/>
            <a:ext cx="35544"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68" name="文本框 67">
            <a:extLst>
              <a:ext uri="{FF2B5EF4-FFF2-40B4-BE49-F238E27FC236}">
                <a16:creationId xmlns:a16="http://schemas.microsoft.com/office/drawing/2014/main" id="{E4766175-066A-4F84-ACBB-AA1E07D269FB}"/>
              </a:ext>
            </a:extLst>
          </p:cNvPr>
          <p:cNvSpPr txBox="1"/>
          <p:nvPr/>
        </p:nvSpPr>
        <p:spPr>
          <a:xfrm>
            <a:off x="194423" y="1761236"/>
            <a:ext cx="7333113" cy="1667764"/>
          </a:xfrm>
          <a:prstGeom prst="rect">
            <a:avLst/>
          </a:prstGeom>
          <a:noFill/>
        </p:spPr>
        <p:txBody>
          <a:bodyPr wrap="square">
            <a:spAutoFit/>
          </a:bodyPr>
          <a:lstStyle/>
          <a:p>
            <a:pPr lvl="1">
              <a:lnSpc>
                <a:spcPct val="150000"/>
              </a:lnSpc>
              <a:buClr>
                <a:srgbClr val="0054A3"/>
              </a:buClr>
            </a:pPr>
            <a:r>
              <a:rPr lang="en-US" altLang="zh-CN" sz="2400" kern="100" dirty="0">
                <a:latin typeface="+mn-ea"/>
              </a:rPr>
              <a:t>	</a:t>
            </a:r>
            <a:r>
              <a:rPr lang="zh-CN" altLang="en-US" sz="2400" kern="100" dirty="0">
                <a:solidFill>
                  <a:srgbClr val="C00000"/>
                </a:solidFill>
                <a:highlight>
                  <a:srgbClr val="FFFF00"/>
                </a:highlight>
                <a:latin typeface="+mn-ea"/>
              </a:rPr>
              <a:t>极限编程</a:t>
            </a:r>
            <a:r>
              <a:rPr lang="zh-CN" altLang="en-US" sz="2400" kern="100" dirty="0">
                <a:latin typeface="+mn-ea"/>
              </a:rPr>
              <a:t>具有</a:t>
            </a:r>
            <a:r>
              <a:rPr lang="zh-CN" altLang="en-US" sz="2400" kern="100" dirty="0">
                <a:solidFill>
                  <a:srgbClr val="C00000"/>
                </a:solidFill>
                <a:latin typeface="+mn-ea"/>
              </a:rPr>
              <a:t>强沟通、简化设计迅速反馈</a:t>
            </a:r>
            <a:r>
              <a:rPr lang="zh-CN" altLang="en-US" sz="2400" kern="100" dirty="0">
                <a:latin typeface="+mn-ea"/>
              </a:rPr>
              <a:t>等特点，一般只适合于</a:t>
            </a:r>
            <a:r>
              <a:rPr lang="zh-CN" altLang="en-US" sz="2400" kern="100" dirty="0">
                <a:solidFill>
                  <a:srgbClr val="C00000"/>
                </a:solidFill>
                <a:latin typeface="+mn-ea"/>
              </a:rPr>
              <a:t>规模小、进度紧、需求不稳定、开发小项目的小团队</a:t>
            </a:r>
            <a:r>
              <a:rPr lang="zh-CN" altLang="en-US" sz="2400" kern="100" dirty="0">
                <a:latin typeface="+mn-ea"/>
              </a:rPr>
              <a:t>。</a:t>
            </a:r>
            <a:endParaRPr lang="en-US" altLang="zh-CN" sz="2400" kern="100" dirty="0">
              <a:latin typeface="+mn-ea"/>
            </a:endParaRPr>
          </a:p>
        </p:txBody>
      </p:sp>
      <p:sp>
        <p:nvSpPr>
          <p:cNvPr id="69" name="object 26">
            <a:extLst>
              <a:ext uri="{FF2B5EF4-FFF2-40B4-BE49-F238E27FC236}">
                <a16:creationId xmlns:a16="http://schemas.microsoft.com/office/drawing/2014/main" id="{37647BB2-CDD5-4A58-AD08-39C56FCECE53}"/>
              </a:ext>
            </a:extLst>
          </p:cNvPr>
          <p:cNvSpPr txBox="1"/>
          <p:nvPr/>
        </p:nvSpPr>
        <p:spPr>
          <a:xfrm>
            <a:off x="1709505" y="3915507"/>
            <a:ext cx="3914953" cy="2567434"/>
          </a:xfrm>
          <a:prstGeom prst="rect">
            <a:avLst/>
          </a:prstGeom>
        </p:spPr>
        <p:txBody>
          <a:bodyPr vert="horz" wrap="square" lIns="0" tIns="114300" rIns="0" bIns="0" rtlCol="0">
            <a:spAutoFit/>
          </a:bodyPr>
          <a:lstStyle/>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快速反馈</a:t>
            </a: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简单性</a:t>
            </a: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持续改进</a:t>
            </a: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测试驱动开发</a:t>
            </a:r>
          </a:p>
        </p:txBody>
      </p:sp>
      <p:sp>
        <p:nvSpPr>
          <p:cNvPr id="71" name="object 26">
            <a:extLst>
              <a:ext uri="{FF2B5EF4-FFF2-40B4-BE49-F238E27FC236}">
                <a16:creationId xmlns:a16="http://schemas.microsoft.com/office/drawing/2014/main" id="{C6F78DF3-4D0D-487A-AFEE-B43615135D49}"/>
              </a:ext>
            </a:extLst>
          </p:cNvPr>
          <p:cNvSpPr txBox="1"/>
          <p:nvPr/>
        </p:nvSpPr>
        <p:spPr>
          <a:xfrm>
            <a:off x="4400673" y="3964828"/>
            <a:ext cx="3190487" cy="2567434"/>
          </a:xfrm>
          <a:prstGeom prst="rect">
            <a:avLst/>
          </a:prstGeom>
        </p:spPr>
        <p:txBody>
          <a:bodyPr vert="horz" wrap="square" lIns="0" tIns="114300" rIns="0" bIns="0" rtlCol="0">
            <a:spAutoFit/>
          </a:bodyPr>
          <a:lstStyle/>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集体代码所有权</a:t>
            </a:r>
            <a:endParaRPr lang="en-US" altLang="zh-CN" sz="2400" dirty="0">
              <a:cs typeface="+mn-ea"/>
              <a:sym typeface="+mn-lt"/>
            </a:endParaRP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程序员的舒适度</a:t>
            </a:r>
            <a:endParaRPr lang="en-US" altLang="zh-CN" sz="2400" dirty="0">
              <a:cs typeface="+mn-ea"/>
              <a:sym typeface="+mn-lt"/>
            </a:endParaRP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可持续性</a:t>
            </a:r>
            <a:endParaRPr lang="en-US" altLang="zh-CN" sz="2400" dirty="0">
              <a:cs typeface="+mn-ea"/>
              <a:sym typeface="+mn-lt"/>
            </a:endParaRPr>
          </a:p>
          <a:p>
            <a:pPr marL="355600" indent="-342900">
              <a:lnSpc>
                <a:spcPct val="150000"/>
              </a:lnSpc>
              <a:spcBef>
                <a:spcPts val="800"/>
              </a:spcBef>
              <a:buClr>
                <a:srgbClr val="0070C0"/>
              </a:buClr>
              <a:buFont typeface="Wingdings" panose="05000000000000000000" pitchFamily="2" charset="2"/>
              <a:buChar char="p"/>
              <a:tabLst>
                <a:tab pos="275590" algn="l"/>
                <a:tab pos="276225" algn="l"/>
              </a:tabLst>
            </a:pPr>
            <a:r>
              <a:rPr lang="zh-CN" altLang="en-US" sz="2400" dirty="0">
                <a:cs typeface="+mn-ea"/>
                <a:sym typeface="+mn-lt"/>
              </a:rPr>
              <a:t>小团队</a:t>
            </a:r>
          </a:p>
        </p:txBody>
      </p:sp>
      <p:sp>
        <p:nvSpPr>
          <p:cNvPr id="72" name="文本框 71">
            <a:extLst>
              <a:ext uri="{FF2B5EF4-FFF2-40B4-BE49-F238E27FC236}">
                <a16:creationId xmlns:a16="http://schemas.microsoft.com/office/drawing/2014/main" id="{77E48C0B-37EE-4785-9711-A716C4808B10}"/>
              </a:ext>
            </a:extLst>
          </p:cNvPr>
          <p:cNvSpPr txBox="1"/>
          <p:nvPr/>
        </p:nvSpPr>
        <p:spPr>
          <a:xfrm>
            <a:off x="2899701" y="3501560"/>
            <a:ext cx="2097904" cy="559769"/>
          </a:xfrm>
          <a:prstGeom prst="rect">
            <a:avLst/>
          </a:prstGeom>
          <a:noFill/>
        </p:spPr>
        <p:txBody>
          <a:bodyPr wrap="square">
            <a:spAutoFit/>
          </a:bodyPr>
          <a:lstStyle/>
          <a:p>
            <a:pPr lvl="1">
              <a:lnSpc>
                <a:spcPct val="150000"/>
              </a:lnSpc>
              <a:buClr>
                <a:srgbClr val="0054A3"/>
              </a:buClr>
            </a:pPr>
            <a:r>
              <a:rPr lang="zh-CN" altLang="en-US" sz="2400" kern="100" dirty="0">
                <a:solidFill>
                  <a:srgbClr val="C00000"/>
                </a:solidFill>
                <a:latin typeface="+mn-ea"/>
              </a:rPr>
              <a:t>核心理念</a:t>
            </a:r>
            <a:endParaRPr lang="en-US" altLang="zh-CN" sz="2400" kern="100" dirty="0">
              <a:solidFill>
                <a:srgbClr val="C00000"/>
              </a:solidFill>
              <a:latin typeface="+mn-ea"/>
            </a:endParaRPr>
          </a:p>
        </p:txBody>
      </p:sp>
      <p:sp>
        <p:nvSpPr>
          <p:cNvPr id="73" name="TextBox 6">
            <a:extLst>
              <a:ext uri="{FF2B5EF4-FFF2-40B4-BE49-F238E27FC236}">
                <a16:creationId xmlns:a16="http://schemas.microsoft.com/office/drawing/2014/main" id="{26E3423A-2AD3-450B-9C4B-931B0779B9DF}"/>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pic>
        <p:nvPicPr>
          <p:cNvPr id="74" name="图片 73">
            <a:extLst>
              <a:ext uri="{FF2B5EF4-FFF2-40B4-BE49-F238E27FC236}">
                <a16:creationId xmlns:a16="http://schemas.microsoft.com/office/drawing/2014/main" id="{0CE1B950-A2B0-49E5-BED8-198B1604AB9C}"/>
              </a:ext>
            </a:extLst>
          </p:cNvPr>
          <p:cNvPicPr>
            <a:picLocks noChangeAspect="1"/>
          </p:cNvPicPr>
          <p:nvPr/>
        </p:nvPicPr>
        <p:blipFill>
          <a:blip r:embed="rId3"/>
          <a:stretch>
            <a:fillRect/>
          </a:stretch>
        </p:blipFill>
        <p:spPr>
          <a:xfrm>
            <a:off x="8133728" y="2277199"/>
            <a:ext cx="3108011" cy="2124865"/>
          </a:xfrm>
          <a:prstGeom prst="rect">
            <a:avLst/>
          </a:prstGeom>
        </p:spPr>
      </p:pic>
      <p:sp>
        <p:nvSpPr>
          <p:cNvPr id="75" name="object 26">
            <a:extLst>
              <a:ext uri="{FF2B5EF4-FFF2-40B4-BE49-F238E27FC236}">
                <a16:creationId xmlns:a16="http://schemas.microsoft.com/office/drawing/2014/main" id="{0BB3E25F-D100-4759-8A57-C5F95AC63F4B}"/>
              </a:ext>
            </a:extLst>
          </p:cNvPr>
          <p:cNvSpPr txBox="1"/>
          <p:nvPr/>
        </p:nvSpPr>
        <p:spPr>
          <a:xfrm>
            <a:off x="8133728" y="4392978"/>
            <a:ext cx="3190487" cy="908839"/>
          </a:xfrm>
          <a:prstGeom prst="rect">
            <a:avLst/>
          </a:prstGeom>
        </p:spPr>
        <p:txBody>
          <a:bodyPr vert="horz" wrap="square" lIns="0" tIns="114300" rIns="0" bIns="0" rtlCol="0">
            <a:spAutoFit/>
          </a:bodyPr>
          <a:lstStyle/>
          <a:p>
            <a:pPr marL="12700" algn="ctr">
              <a:lnSpc>
                <a:spcPct val="150000"/>
              </a:lnSpc>
              <a:spcBef>
                <a:spcPts val="800"/>
              </a:spcBef>
              <a:buClr>
                <a:srgbClr val="0070C0"/>
              </a:buClr>
              <a:tabLst>
                <a:tab pos="275590" algn="l"/>
                <a:tab pos="276225" algn="l"/>
              </a:tabLst>
            </a:pPr>
            <a:r>
              <a:rPr lang="en-US" altLang="zh-CN" sz="1600" dirty="0">
                <a:cs typeface="+mn-ea"/>
                <a:sym typeface="+mn-lt"/>
              </a:rPr>
              <a:t>1996</a:t>
            </a:r>
            <a:r>
              <a:rPr lang="zh-CN" altLang="en-US" sz="1600" dirty="0">
                <a:cs typeface="+mn-ea"/>
                <a:sym typeface="+mn-lt"/>
              </a:rPr>
              <a:t>年，贝壳（</a:t>
            </a:r>
            <a:r>
              <a:rPr lang="en-US" altLang="zh-CN" sz="1600" dirty="0">
                <a:cs typeface="+mn-ea"/>
                <a:sym typeface="+mn-lt"/>
              </a:rPr>
              <a:t>Kent Beck</a:t>
            </a:r>
            <a:r>
              <a:rPr lang="zh-CN" altLang="en-US" sz="1600" dirty="0">
                <a:cs typeface="+mn-ea"/>
                <a:sym typeface="+mn-lt"/>
              </a:rPr>
              <a:t>）</a:t>
            </a:r>
            <a:endParaRPr lang="en-US" altLang="zh-CN" sz="1600" dirty="0">
              <a:cs typeface="+mn-ea"/>
              <a:sym typeface="+mn-lt"/>
            </a:endParaRPr>
          </a:p>
          <a:p>
            <a:pPr marL="12700" algn="ctr">
              <a:lnSpc>
                <a:spcPct val="150000"/>
              </a:lnSpc>
              <a:spcBef>
                <a:spcPts val="800"/>
              </a:spcBef>
              <a:buClr>
                <a:srgbClr val="0070C0"/>
              </a:buClr>
              <a:tabLst>
                <a:tab pos="275590" algn="l"/>
                <a:tab pos="276225" algn="l"/>
              </a:tabLst>
            </a:pPr>
            <a:r>
              <a:rPr lang="zh-CN" altLang="en-US" sz="1600" dirty="0">
                <a:cs typeface="+mn-ea"/>
                <a:sym typeface="+mn-lt"/>
              </a:rPr>
              <a:t>提出了极限编程（</a:t>
            </a:r>
            <a:r>
              <a:rPr lang="en-US" altLang="zh-CN" sz="1600" dirty="0">
                <a:cs typeface="+mn-ea"/>
                <a:sym typeface="+mn-lt"/>
              </a:rPr>
              <a:t>XP</a:t>
            </a:r>
            <a:r>
              <a:rPr lang="zh-CN" altLang="en-US" sz="1600" dirty="0">
                <a:cs typeface="+mn-ea"/>
                <a:sym typeface="+mn-lt"/>
              </a:rPr>
              <a:t>）</a:t>
            </a:r>
          </a:p>
        </p:txBody>
      </p:sp>
      <p:sp>
        <p:nvSpPr>
          <p:cNvPr id="35" name="矩形 4">
            <a:extLst>
              <a:ext uri="{FF2B5EF4-FFF2-40B4-BE49-F238E27FC236}">
                <a16:creationId xmlns:a16="http://schemas.microsoft.com/office/drawing/2014/main" id="{9B7D0C9A-4B44-46C4-9B49-F63C94F2A12F}"/>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3" name="直接连接符 42">
            <a:extLst>
              <a:ext uri="{FF2B5EF4-FFF2-40B4-BE49-F238E27FC236}">
                <a16:creationId xmlns:a16="http://schemas.microsoft.com/office/drawing/2014/main" id="{FA60CBA1-AA90-49F1-A740-C1073165C271}"/>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0C9572F-BD52-4EAB-AB1B-96DC7AC4C004}"/>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5" name="TextBox 6">
            <a:extLst>
              <a:ext uri="{FF2B5EF4-FFF2-40B4-BE49-F238E27FC236}">
                <a16:creationId xmlns:a16="http://schemas.microsoft.com/office/drawing/2014/main" id="{317AA5FB-31F3-47DD-82A6-A6E645F422C9}"/>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6" name="TextBox 7">
            <a:extLst>
              <a:ext uri="{FF2B5EF4-FFF2-40B4-BE49-F238E27FC236}">
                <a16:creationId xmlns:a16="http://schemas.microsoft.com/office/drawing/2014/main" id="{67E5EEE3-4AB2-4281-A62C-0E55AEE92E33}"/>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7" name="TextBox 9">
            <a:extLst>
              <a:ext uri="{FF2B5EF4-FFF2-40B4-BE49-F238E27FC236}">
                <a16:creationId xmlns:a16="http://schemas.microsoft.com/office/drawing/2014/main" id="{777D3471-924C-45C7-9910-2A1C866695E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8" name="TextBox 10">
            <a:extLst>
              <a:ext uri="{FF2B5EF4-FFF2-40B4-BE49-F238E27FC236}">
                <a16:creationId xmlns:a16="http://schemas.microsoft.com/office/drawing/2014/main" id="{06FAF18F-1FF2-40C7-837D-E3CB2E71BDC3}"/>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49" name="直接连接符 48">
            <a:extLst>
              <a:ext uri="{FF2B5EF4-FFF2-40B4-BE49-F238E27FC236}">
                <a16:creationId xmlns:a16="http://schemas.microsoft.com/office/drawing/2014/main" id="{22FD23A1-BB22-4EA5-9B71-29E086534CCD}"/>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DA3C878-8883-472E-911F-F7A97E8FEE47}"/>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872E4BD4-5720-457E-8C60-8379D867332A}"/>
              </a:ext>
            </a:extLst>
          </p:cNvPr>
          <p:cNvPicPr>
            <a:picLocks noChangeAspect="1"/>
          </p:cNvPicPr>
          <p:nvPr/>
        </p:nvPicPr>
        <p:blipFill>
          <a:blip r:embed="rId4"/>
          <a:stretch>
            <a:fillRect/>
          </a:stretch>
        </p:blipFill>
        <p:spPr>
          <a:xfrm>
            <a:off x="0" y="19050"/>
            <a:ext cx="791210" cy="715645"/>
          </a:xfrm>
          <a:prstGeom prst="rect">
            <a:avLst/>
          </a:prstGeom>
        </p:spPr>
      </p:pic>
      <p:sp>
        <p:nvSpPr>
          <p:cNvPr id="52" name="TextBox 7">
            <a:extLst>
              <a:ext uri="{FF2B5EF4-FFF2-40B4-BE49-F238E27FC236}">
                <a16:creationId xmlns:a16="http://schemas.microsoft.com/office/drawing/2014/main" id="{04B5EB7C-96FD-49DD-AB52-631B2163639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067036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对象 42">
            <a:extLst>
              <a:ext uri="{FF2B5EF4-FFF2-40B4-BE49-F238E27FC236}">
                <a16:creationId xmlns:a16="http://schemas.microsoft.com/office/drawing/2014/main" id="{E73FD486-8030-4E00-86B0-AB04E907AD74}"/>
              </a:ext>
            </a:extLst>
          </p:cNvPr>
          <p:cNvGraphicFramePr>
            <a:graphicFrameLocks noChangeAspect="1"/>
          </p:cNvGraphicFramePr>
          <p:nvPr>
            <p:extLst>
              <p:ext uri="{D42A27DB-BD31-4B8C-83A1-F6EECF244321}">
                <p14:modId xmlns:p14="http://schemas.microsoft.com/office/powerpoint/2010/main" val="3200132299"/>
              </p:ext>
            </p:extLst>
          </p:nvPr>
        </p:nvGraphicFramePr>
        <p:xfrm>
          <a:off x="5589999" y="2012743"/>
          <a:ext cx="6393597" cy="3329758"/>
        </p:xfrm>
        <a:graphic>
          <a:graphicData uri="http://schemas.openxmlformats.org/presentationml/2006/ole">
            <mc:AlternateContent xmlns:mc="http://schemas.openxmlformats.org/markup-compatibility/2006">
              <mc:Choice xmlns:v="urn:schemas-microsoft-com:vml" Requires="v">
                <p:oleObj name="Visio" r:id="rId3" imgW="9212474" imgH="4792783" progId="Visio.Drawing.15">
                  <p:embed/>
                </p:oleObj>
              </mc:Choice>
              <mc:Fallback>
                <p:oleObj name="Visio" r:id="rId3" imgW="9212474" imgH="4792783" progId="Visio.Drawing.15">
                  <p:embed/>
                  <p:pic>
                    <p:nvPicPr>
                      <p:cNvPr id="43" name="对象 42">
                        <a:extLst>
                          <a:ext uri="{FF2B5EF4-FFF2-40B4-BE49-F238E27FC236}">
                            <a16:creationId xmlns:a16="http://schemas.microsoft.com/office/drawing/2014/main" id="{D797F4A1-C3EF-4D0B-92D7-0DF7D8180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999" y="2012743"/>
                        <a:ext cx="6393597" cy="3329758"/>
                      </a:xfrm>
                      <a:prstGeom prst="rect">
                        <a:avLst/>
                      </a:prstGeom>
                      <a:noFill/>
                    </p:spPr>
                  </p:pic>
                </p:oleObj>
              </mc:Fallback>
            </mc:AlternateContent>
          </a:graphicData>
        </a:graphic>
      </p:graphicFrame>
      <p:sp>
        <p:nvSpPr>
          <p:cNvPr id="44" name="TextBox 6">
            <a:extLst>
              <a:ext uri="{FF2B5EF4-FFF2-40B4-BE49-F238E27FC236}">
                <a16:creationId xmlns:a16="http://schemas.microsoft.com/office/drawing/2014/main" id="{E0B6B4B8-D41E-496B-9132-8D48416DC16D}"/>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46" name="Rectangle 3">
            <a:extLst>
              <a:ext uri="{FF2B5EF4-FFF2-40B4-BE49-F238E27FC236}">
                <a16:creationId xmlns:a16="http://schemas.microsoft.com/office/drawing/2014/main" id="{C726C3E7-6969-4EE3-942E-A50ECDDFE3A4}"/>
              </a:ext>
            </a:extLst>
          </p:cNvPr>
          <p:cNvSpPr>
            <a:spLocks noGrp="1"/>
          </p:cNvSpPr>
          <p:nvPr/>
        </p:nvSpPr>
        <p:spPr>
          <a:xfrm>
            <a:off x="391936" y="2305873"/>
            <a:ext cx="5010381" cy="3303462"/>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lvl="0" eaLnBrk="1" hangingPunct="1">
              <a:lnSpc>
                <a:spcPct val="150000"/>
              </a:lnSpc>
              <a:spcBef>
                <a:spcPts val="0"/>
              </a:spcBef>
              <a:buClr>
                <a:srgbClr val="0070C0"/>
              </a:buClr>
              <a:buFont typeface="Wingdings" panose="05000000000000000000" pitchFamily="2" charset="2"/>
              <a:buChar char="p"/>
            </a:pPr>
            <a:r>
              <a:rPr lang="zh-CN" altLang="en-US" sz="2400" dirty="0">
                <a:solidFill>
                  <a:srgbClr val="0000CC"/>
                </a:solidFill>
                <a:cs typeface="+mn-ea"/>
                <a:sym typeface="+mn-lt"/>
              </a:rPr>
              <a:t>极限编程的整体流程：</a:t>
            </a:r>
          </a:p>
          <a:p>
            <a:pPr lvl="1" eaLnBrk="1" hangingPunct="1">
              <a:lnSpc>
                <a:spcPct val="150000"/>
              </a:lnSpc>
              <a:spcBef>
                <a:spcPts val="0"/>
              </a:spcBef>
              <a:buClr>
                <a:srgbClr val="0070C0"/>
              </a:buClr>
              <a:buFont typeface="Wingdings" panose="05000000000000000000" pitchFamily="2" charset="2"/>
              <a:buChar char="p"/>
            </a:pPr>
            <a:r>
              <a:rPr lang="zh-CN" altLang="en-US" sz="2400" dirty="0">
                <a:solidFill>
                  <a:srgbClr val="0000CC"/>
                </a:solidFill>
                <a:cs typeface="+mn-ea"/>
                <a:sym typeface="+mn-lt"/>
              </a:rPr>
              <a:t>讨论需求，提出试探方案。</a:t>
            </a:r>
          </a:p>
          <a:p>
            <a:pPr lvl="1" eaLnBrk="1" hangingPunct="1">
              <a:lnSpc>
                <a:spcPct val="150000"/>
              </a:lnSpc>
              <a:spcBef>
                <a:spcPts val="0"/>
              </a:spcBef>
              <a:buClr>
                <a:srgbClr val="0070C0"/>
              </a:buClr>
              <a:buFont typeface="Wingdings" panose="05000000000000000000" pitchFamily="2" charset="2"/>
              <a:buChar char="p"/>
            </a:pPr>
            <a:r>
              <a:rPr lang="zh-CN" altLang="en-US" sz="2400" dirty="0">
                <a:solidFill>
                  <a:srgbClr val="0000CC"/>
                </a:solidFill>
                <a:cs typeface="+mn-ea"/>
                <a:sym typeface="+mn-lt"/>
              </a:rPr>
              <a:t>按</a:t>
            </a:r>
            <a:r>
              <a:rPr lang="zh-CN" altLang="en-US" sz="2400" dirty="0">
                <a:solidFill>
                  <a:srgbClr val="0000CC"/>
                </a:solidFill>
                <a:highlight>
                  <a:srgbClr val="FFFF00"/>
                </a:highlight>
                <a:cs typeface="+mn-ea"/>
                <a:sym typeface="+mn-lt"/>
              </a:rPr>
              <a:t>优先级</a:t>
            </a:r>
            <a:r>
              <a:rPr lang="zh-CN" altLang="en-US" sz="2400" dirty="0">
                <a:solidFill>
                  <a:srgbClr val="0000CC"/>
                </a:solidFill>
                <a:cs typeface="+mn-ea"/>
                <a:sym typeface="+mn-lt"/>
              </a:rPr>
              <a:t>制定交付计划。</a:t>
            </a:r>
          </a:p>
          <a:p>
            <a:pPr lvl="1" eaLnBrk="1" hangingPunct="1">
              <a:lnSpc>
                <a:spcPct val="150000"/>
              </a:lnSpc>
              <a:spcBef>
                <a:spcPts val="0"/>
              </a:spcBef>
              <a:buClr>
                <a:srgbClr val="0070C0"/>
              </a:buClr>
              <a:buFont typeface="Wingdings" panose="05000000000000000000" pitchFamily="2" charset="2"/>
              <a:buChar char="p"/>
            </a:pPr>
            <a:r>
              <a:rPr lang="zh-CN" altLang="en-US" sz="2400" dirty="0">
                <a:solidFill>
                  <a:srgbClr val="0000CC"/>
                </a:solidFill>
                <a:highlight>
                  <a:srgbClr val="FFFF00"/>
                </a:highlight>
                <a:cs typeface="+mn-ea"/>
                <a:sym typeface="+mn-lt"/>
              </a:rPr>
              <a:t>迭代开发，新故事不干扰档次迭代</a:t>
            </a:r>
            <a:r>
              <a:rPr lang="zh-CN" altLang="en-US" sz="2400" dirty="0">
                <a:solidFill>
                  <a:srgbClr val="0000CC"/>
                </a:solidFill>
                <a:cs typeface="+mn-ea"/>
                <a:sym typeface="+mn-lt"/>
              </a:rPr>
              <a:t>。</a:t>
            </a:r>
          </a:p>
          <a:p>
            <a:pPr lvl="1" eaLnBrk="1" hangingPunct="1">
              <a:lnSpc>
                <a:spcPct val="150000"/>
              </a:lnSpc>
              <a:spcBef>
                <a:spcPts val="0"/>
              </a:spcBef>
              <a:buClr>
                <a:srgbClr val="0070C0"/>
              </a:buClr>
              <a:buFont typeface="Wingdings" panose="05000000000000000000" pitchFamily="2" charset="2"/>
              <a:buChar char="p"/>
            </a:pPr>
            <a:r>
              <a:rPr lang="zh-CN" altLang="en-US" sz="2400" dirty="0">
                <a:solidFill>
                  <a:srgbClr val="0000CC"/>
                </a:solidFill>
                <a:cs typeface="+mn-ea"/>
                <a:sym typeface="+mn-lt"/>
              </a:rPr>
              <a:t>通过验收测试后交付。</a:t>
            </a:r>
          </a:p>
        </p:txBody>
      </p:sp>
      <p:sp>
        <p:nvSpPr>
          <p:cNvPr id="3" name="文本框 2">
            <a:extLst>
              <a:ext uri="{FF2B5EF4-FFF2-40B4-BE49-F238E27FC236}">
                <a16:creationId xmlns:a16="http://schemas.microsoft.com/office/drawing/2014/main" id="{FA0E0BBA-9006-473D-9175-8DEF8AE7ABB8}"/>
              </a:ext>
            </a:extLst>
          </p:cNvPr>
          <p:cNvSpPr txBox="1"/>
          <p:nvPr/>
        </p:nvSpPr>
        <p:spPr>
          <a:xfrm>
            <a:off x="7593128" y="5440058"/>
            <a:ext cx="2627586" cy="338554"/>
          </a:xfrm>
          <a:prstGeom prst="rect">
            <a:avLst/>
          </a:prstGeom>
          <a:noFill/>
        </p:spPr>
        <p:txBody>
          <a:bodyPr wrap="square" rtlCol="0">
            <a:spAutoFit/>
          </a:bodyPr>
          <a:lstStyle/>
          <a:p>
            <a:r>
              <a:rPr lang="zh-CN" altLang="en-US" sz="1600" dirty="0"/>
              <a:t>极限编程开发过程</a:t>
            </a:r>
          </a:p>
        </p:txBody>
      </p:sp>
      <p:sp>
        <p:nvSpPr>
          <p:cNvPr id="35" name="矩形 4">
            <a:extLst>
              <a:ext uri="{FF2B5EF4-FFF2-40B4-BE49-F238E27FC236}">
                <a16:creationId xmlns:a16="http://schemas.microsoft.com/office/drawing/2014/main" id="{038570E7-9950-4BA7-8C06-885647F0C17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5" name="直接连接符 44">
            <a:extLst>
              <a:ext uri="{FF2B5EF4-FFF2-40B4-BE49-F238E27FC236}">
                <a16:creationId xmlns:a16="http://schemas.microsoft.com/office/drawing/2014/main" id="{6C4207B0-5153-4AAA-92F6-027055915872}"/>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65326EB6-792F-4131-A0EB-D2E8DE45F215}"/>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8" name="TextBox 6">
            <a:extLst>
              <a:ext uri="{FF2B5EF4-FFF2-40B4-BE49-F238E27FC236}">
                <a16:creationId xmlns:a16="http://schemas.microsoft.com/office/drawing/2014/main" id="{A4792195-3DFB-46E2-B66E-36504DBD4B7C}"/>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9" name="TextBox 7">
            <a:extLst>
              <a:ext uri="{FF2B5EF4-FFF2-40B4-BE49-F238E27FC236}">
                <a16:creationId xmlns:a16="http://schemas.microsoft.com/office/drawing/2014/main" id="{01C4C1DF-3AFC-471E-9D46-70BCEC76D44E}"/>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0" name="TextBox 9">
            <a:extLst>
              <a:ext uri="{FF2B5EF4-FFF2-40B4-BE49-F238E27FC236}">
                <a16:creationId xmlns:a16="http://schemas.microsoft.com/office/drawing/2014/main" id="{FB4990F7-50BC-4770-9E6B-D38D0C02FF32}"/>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1" name="TextBox 10">
            <a:extLst>
              <a:ext uri="{FF2B5EF4-FFF2-40B4-BE49-F238E27FC236}">
                <a16:creationId xmlns:a16="http://schemas.microsoft.com/office/drawing/2014/main" id="{5CA9F1A8-679F-4B04-A366-E32536F16B11}"/>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2" name="直接连接符 51">
            <a:extLst>
              <a:ext uri="{FF2B5EF4-FFF2-40B4-BE49-F238E27FC236}">
                <a16:creationId xmlns:a16="http://schemas.microsoft.com/office/drawing/2014/main" id="{5486A5E1-9D4D-47C1-AF50-4DF2190FB350}"/>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C52AF4B-9D48-4777-B900-AB7F46C0C7D9}"/>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264E2CA2-9580-43C4-839E-8039971ED5E6}"/>
              </a:ext>
            </a:extLst>
          </p:cNvPr>
          <p:cNvPicPr>
            <a:picLocks noChangeAspect="1"/>
          </p:cNvPicPr>
          <p:nvPr/>
        </p:nvPicPr>
        <p:blipFill>
          <a:blip r:embed="rId5"/>
          <a:stretch>
            <a:fillRect/>
          </a:stretch>
        </p:blipFill>
        <p:spPr>
          <a:xfrm>
            <a:off x="0" y="19050"/>
            <a:ext cx="791210" cy="715645"/>
          </a:xfrm>
          <a:prstGeom prst="rect">
            <a:avLst/>
          </a:prstGeom>
        </p:spPr>
      </p:pic>
      <p:sp>
        <p:nvSpPr>
          <p:cNvPr id="55" name="TextBox 7">
            <a:extLst>
              <a:ext uri="{FF2B5EF4-FFF2-40B4-BE49-F238E27FC236}">
                <a16:creationId xmlns:a16="http://schemas.microsoft.com/office/drawing/2014/main" id="{FD1CFA05-4C78-40E6-BECD-2309A5FAC36B}"/>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446363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06B48B4B-EDD7-4847-AF68-C121598D10DF}"/>
              </a:ext>
            </a:extLst>
          </p:cNvPr>
          <p:cNvGrpSpPr/>
          <p:nvPr/>
        </p:nvGrpSpPr>
        <p:grpSpPr>
          <a:xfrm>
            <a:off x="834317" y="2354374"/>
            <a:ext cx="7963360" cy="4200870"/>
            <a:chOff x="637675" y="2156543"/>
            <a:chExt cx="9394182" cy="4200870"/>
          </a:xfrm>
        </p:grpSpPr>
        <p:sp>
          <p:nvSpPr>
            <p:cNvPr id="44" name="矩形 43">
              <a:extLst>
                <a:ext uri="{FF2B5EF4-FFF2-40B4-BE49-F238E27FC236}">
                  <a16:creationId xmlns:a16="http://schemas.microsoft.com/office/drawing/2014/main" id="{DA7746B1-707F-402D-AA3F-D38D06536281}"/>
                </a:ext>
              </a:extLst>
            </p:cNvPr>
            <p:cNvSpPr/>
            <p:nvPr/>
          </p:nvSpPr>
          <p:spPr>
            <a:xfrm>
              <a:off x="637675" y="215654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项目需求</a:t>
              </a:r>
            </a:p>
          </p:txBody>
        </p:sp>
        <p:sp>
          <p:nvSpPr>
            <p:cNvPr id="45" name="矩形 44">
              <a:extLst>
                <a:ext uri="{FF2B5EF4-FFF2-40B4-BE49-F238E27FC236}">
                  <a16:creationId xmlns:a16="http://schemas.microsoft.com/office/drawing/2014/main" id="{0F94D583-FEF1-45CF-95A9-F420E5E2D518}"/>
                </a:ext>
              </a:extLst>
            </p:cNvPr>
            <p:cNvSpPr/>
            <p:nvPr/>
          </p:nvSpPr>
          <p:spPr>
            <a:xfrm>
              <a:off x="2815389" y="215654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适合应对需求变化频繁、不断演化的项目。</a:t>
              </a:r>
            </a:p>
          </p:txBody>
        </p:sp>
        <p:sp>
          <p:nvSpPr>
            <p:cNvPr id="46" name="矩形 45">
              <a:extLst>
                <a:ext uri="{FF2B5EF4-FFF2-40B4-BE49-F238E27FC236}">
                  <a16:creationId xmlns:a16="http://schemas.microsoft.com/office/drawing/2014/main" id="{F788B67E-AFEF-4C5F-8E9E-1C02C9D88147}"/>
                </a:ext>
              </a:extLst>
            </p:cNvPr>
            <p:cNvSpPr/>
            <p:nvPr/>
          </p:nvSpPr>
          <p:spPr>
            <a:xfrm>
              <a:off x="2815388" y="3075785"/>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团队成员需要具备敏捷开发的技能和实践经验。</a:t>
              </a:r>
            </a:p>
          </p:txBody>
        </p:sp>
        <p:sp>
          <p:nvSpPr>
            <p:cNvPr id="47" name="矩形 46">
              <a:extLst>
                <a:ext uri="{FF2B5EF4-FFF2-40B4-BE49-F238E27FC236}">
                  <a16:creationId xmlns:a16="http://schemas.microsoft.com/office/drawing/2014/main" id="{6C7BA716-06C2-4131-8C83-75F07E128ABB}"/>
                </a:ext>
              </a:extLst>
            </p:cNvPr>
            <p:cNvSpPr/>
            <p:nvPr/>
          </p:nvSpPr>
          <p:spPr>
            <a:xfrm>
              <a:off x="2836972" y="3995027"/>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极限适合中小型、迭代性的项目。</a:t>
              </a:r>
            </a:p>
          </p:txBody>
        </p:sp>
        <p:sp>
          <p:nvSpPr>
            <p:cNvPr id="48" name="矩形 47">
              <a:extLst>
                <a:ext uri="{FF2B5EF4-FFF2-40B4-BE49-F238E27FC236}">
                  <a16:creationId xmlns:a16="http://schemas.microsoft.com/office/drawing/2014/main" id="{BB28C76F-4011-4182-975B-752D66E19F56}"/>
                </a:ext>
              </a:extLst>
            </p:cNvPr>
            <p:cNvSpPr/>
            <p:nvPr/>
          </p:nvSpPr>
          <p:spPr>
            <a:xfrm>
              <a:off x="2836971" y="4914269"/>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团队成员和密切交流，且采用适合的开发技术和工具。</a:t>
              </a:r>
            </a:p>
          </p:txBody>
        </p:sp>
        <p:sp>
          <p:nvSpPr>
            <p:cNvPr id="49" name="矩形 48">
              <a:extLst>
                <a:ext uri="{FF2B5EF4-FFF2-40B4-BE49-F238E27FC236}">
                  <a16:creationId xmlns:a16="http://schemas.microsoft.com/office/drawing/2014/main" id="{A294C658-DBCC-4C78-BDC4-9CDC5AD9555E}"/>
                </a:ext>
              </a:extLst>
            </p:cNvPr>
            <p:cNvSpPr/>
            <p:nvPr/>
          </p:nvSpPr>
          <p:spPr>
            <a:xfrm>
              <a:off x="2836971" y="583163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适合应对开发时间紧迫的项目，如互联网应用等。</a:t>
              </a:r>
            </a:p>
          </p:txBody>
        </p:sp>
        <p:sp>
          <p:nvSpPr>
            <p:cNvPr id="50" name="矩形 49">
              <a:extLst>
                <a:ext uri="{FF2B5EF4-FFF2-40B4-BE49-F238E27FC236}">
                  <a16:creationId xmlns:a16="http://schemas.microsoft.com/office/drawing/2014/main" id="{7FF840D9-BEF7-48DE-B9C4-1B14E1912F99}"/>
                </a:ext>
              </a:extLst>
            </p:cNvPr>
            <p:cNvSpPr/>
            <p:nvPr/>
          </p:nvSpPr>
          <p:spPr>
            <a:xfrm>
              <a:off x="637675" y="3075785"/>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团队经验</a:t>
              </a:r>
            </a:p>
          </p:txBody>
        </p:sp>
        <p:sp>
          <p:nvSpPr>
            <p:cNvPr id="51" name="矩形 50">
              <a:extLst>
                <a:ext uri="{FF2B5EF4-FFF2-40B4-BE49-F238E27FC236}">
                  <a16:creationId xmlns:a16="http://schemas.microsoft.com/office/drawing/2014/main" id="{D8074826-7B44-4FD7-BA6B-7407D8AC1374}"/>
                </a:ext>
              </a:extLst>
            </p:cNvPr>
            <p:cNvSpPr/>
            <p:nvPr/>
          </p:nvSpPr>
          <p:spPr>
            <a:xfrm>
              <a:off x="637675" y="3995027"/>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项目规模</a:t>
              </a:r>
            </a:p>
          </p:txBody>
        </p:sp>
        <p:sp>
          <p:nvSpPr>
            <p:cNvPr id="52" name="矩形 51">
              <a:extLst>
                <a:ext uri="{FF2B5EF4-FFF2-40B4-BE49-F238E27FC236}">
                  <a16:creationId xmlns:a16="http://schemas.microsoft.com/office/drawing/2014/main" id="{CDCD6877-7F40-4546-8071-4A3DB0E9DD2D}"/>
                </a:ext>
              </a:extLst>
            </p:cNvPr>
            <p:cNvSpPr/>
            <p:nvPr/>
          </p:nvSpPr>
          <p:spPr>
            <a:xfrm>
              <a:off x="637675" y="4914269"/>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开发者</a:t>
              </a:r>
            </a:p>
          </p:txBody>
        </p:sp>
        <p:sp>
          <p:nvSpPr>
            <p:cNvPr id="53" name="矩形 52">
              <a:extLst>
                <a:ext uri="{FF2B5EF4-FFF2-40B4-BE49-F238E27FC236}">
                  <a16:creationId xmlns:a16="http://schemas.microsoft.com/office/drawing/2014/main" id="{DD931006-2F2F-4FD8-9467-E672DD193063}"/>
                </a:ext>
              </a:extLst>
            </p:cNvPr>
            <p:cNvSpPr/>
            <p:nvPr/>
          </p:nvSpPr>
          <p:spPr>
            <a:xfrm>
              <a:off x="637675" y="583163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及时性</a:t>
              </a:r>
            </a:p>
          </p:txBody>
        </p:sp>
      </p:grpSp>
      <p:sp>
        <p:nvSpPr>
          <p:cNvPr id="54" name="文本框 53">
            <a:extLst>
              <a:ext uri="{FF2B5EF4-FFF2-40B4-BE49-F238E27FC236}">
                <a16:creationId xmlns:a16="http://schemas.microsoft.com/office/drawing/2014/main" id="{1844DC4A-D76E-4A2D-B2B7-EFDA79E7C33C}"/>
              </a:ext>
            </a:extLst>
          </p:cNvPr>
          <p:cNvSpPr txBox="1"/>
          <p:nvPr/>
        </p:nvSpPr>
        <p:spPr>
          <a:xfrm>
            <a:off x="2993967" y="1658910"/>
            <a:ext cx="3793674" cy="584775"/>
          </a:xfrm>
          <a:prstGeom prst="rect">
            <a:avLst/>
          </a:prstGeom>
          <a:noFill/>
        </p:spPr>
        <p:txBody>
          <a:bodyPr wrap="square" rtlCol="0">
            <a:spAutoFit/>
          </a:bodyPr>
          <a:lstStyle/>
          <a:p>
            <a:r>
              <a:rPr lang="zh-CN" altLang="en-US" sz="3200" b="1" dirty="0">
                <a:solidFill>
                  <a:srgbClr val="FF0000"/>
                </a:solidFill>
              </a:rPr>
              <a:t>适合极限编程嘛？</a:t>
            </a:r>
            <a:endParaRPr lang="en-US" altLang="zh-CN" sz="3200" b="1" dirty="0">
              <a:solidFill>
                <a:srgbClr val="FF0000"/>
              </a:solidFill>
            </a:endParaRPr>
          </a:p>
        </p:txBody>
      </p:sp>
      <p:sp>
        <p:nvSpPr>
          <p:cNvPr id="55" name="文本框 54">
            <a:extLst>
              <a:ext uri="{FF2B5EF4-FFF2-40B4-BE49-F238E27FC236}">
                <a16:creationId xmlns:a16="http://schemas.microsoft.com/office/drawing/2014/main" id="{58506B67-BE48-4AB9-9AAE-53EBA256B7FB}"/>
              </a:ext>
            </a:extLst>
          </p:cNvPr>
          <p:cNvSpPr txBox="1"/>
          <p:nvPr/>
        </p:nvSpPr>
        <p:spPr>
          <a:xfrm>
            <a:off x="9152125" y="2484698"/>
            <a:ext cx="2560006" cy="3416320"/>
          </a:xfrm>
          <a:prstGeom prst="rect">
            <a:avLst/>
          </a:prstGeom>
          <a:noFill/>
        </p:spPr>
        <p:txBody>
          <a:bodyPr wrap="square" rtlCol="0">
            <a:spAutoFit/>
          </a:bodyPr>
          <a:lstStyle/>
          <a:p>
            <a:r>
              <a:rPr lang="zh-CN" altLang="en-US" sz="2400" b="1" dirty="0">
                <a:solidFill>
                  <a:srgbClr val="FF0000"/>
                </a:solidFill>
                <a:highlight>
                  <a:srgbClr val="FFFF00"/>
                </a:highlight>
              </a:rPr>
              <a:t>项目的需求不断变化、团队具备敏捷开发的技能、项目规模适中、项目环境支持、时间紧迫等因素都适合，那么可以考虑采用</a:t>
            </a:r>
            <a:r>
              <a:rPr lang="zh-CN" altLang="en-US" sz="2400" b="1" dirty="0">
                <a:highlight>
                  <a:srgbClr val="FFFF00"/>
                </a:highlight>
              </a:rPr>
              <a:t>极限编程</a:t>
            </a:r>
            <a:r>
              <a:rPr lang="zh-CN" altLang="en-US" sz="2400" b="1" dirty="0">
                <a:solidFill>
                  <a:srgbClr val="FF0000"/>
                </a:solidFill>
                <a:highlight>
                  <a:srgbClr val="FFFF00"/>
                </a:highlight>
              </a:rPr>
              <a:t>模型。</a:t>
            </a:r>
            <a:endParaRPr lang="en-US" altLang="zh-CN" sz="2400" b="1" dirty="0">
              <a:solidFill>
                <a:srgbClr val="FF0000"/>
              </a:solidFill>
              <a:highlight>
                <a:srgbClr val="FFFF00"/>
              </a:highlight>
            </a:endParaRPr>
          </a:p>
        </p:txBody>
      </p:sp>
      <p:sp>
        <p:nvSpPr>
          <p:cNvPr id="56" name="TextBox 6">
            <a:extLst>
              <a:ext uri="{FF2B5EF4-FFF2-40B4-BE49-F238E27FC236}">
                <a16:creationId xmlns:a16="http://schemas.microsoft.com/office/drawing/2014/main" id="{0FA4C210-AFA2-4AF1-B43A-0DC36FC6D3AA}"/>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2.3.7 </a:t>
            </a:r>
            <a:r>
              <a:rPr lang="zh-CN" altLang="en-US" sz="2800" b="1" dirty="0">
                <a:solidFill>
                  <a:schemeClr val="tx1">
                    <a:lumMod val="65000"/>
                    <a:lumOff val="35000"/>
                  </a:schemeClr>
                </a:solidFill>
                <a:cs typeface="+mn-ea"/>
                <a:sym typeface="+mn-lt"/>
              </a:rPr>
              <a:t>敏捷过程与极限编程</a:t>
            </a:r>
          </a:p>
        </p:txBody>
      </p:sp>
      <p:sp>
        <p:nvSpPr>
          <p:cNvPr id="57" name="矩形 4">
            <a:extLst>
              <a:ext uri="{FF2B5EF4-FFF2-40B4-BE49-F238E27FC236}">
                <a16:creationId xmlns:a16="http://schemas.microsoft.com/office/drawing/2014/main" id="{A5418C1A-A6F9-48D2-8597-352B5CDB75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8" name="直接连接符 57">
            <a:extLst>
              <a:ext uri="{FF2B5EF4-FFF2-40B4-BE49-F238E27FC236}">
                <a16:creationId xmlns:a16="http://schemas.microsoft.com/office/drawing/2014/main" id="{B6CB7504-F1C7-4D1E-883F-E20102F3113C}"/>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297000C6-EF61-4919-9F50-1E5BD2467581}"/>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0" name="TextBox 6">
            <a:extLst>
              <a:ext uri="{FF2B5EF4-FFF2-40B4-BE49-F238E27FC236}">
                <a16:creationId xmlns:a16="http://schemas.microsoft.com/office/drawing/2014/main" id="{A8AEA587-C978-4538-9EE0-25C54D4F07A9}"/>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1" name="TextBox 7">
            <a:extLst>
              <a:ext uri="{FF2B5EF4-FFF2-40B4-BE49-F238E27FC236}">
                <a16:creationId xmlns:a16="http://schemas.microsoft.com/office/drawing/2014/main" id="{8C3D7C03-87B2-436C-A2CE-19647822C145}"/>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2" name="TextBox 9">
            <a:extLst>
              <a:ext uri="{FF2B5EF4-FFF2-40B4-BE49-F238E27FC236}">
                <a16:creationId xmlns:a16="http://schemas.microsoft.com/office/drawing/2014/main" id="{2223C42D-61E7-42F4-B41A-03F1A45543A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3" name="TextBox 10">
            <a:extLst>
              <a:ext uri="{FF2B5EF4-FFF2-40B4-BE49-F238E27FC236}">
                <a16:creationId xmlns:a16="http://schemas.microsoft.com/office/drawing/2014/main" id="{CFC85E45-5181-4FB9-A5EE-7303F66EB3F8}"/>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4" name="直接连接符 63">
            <a:extLst>
              <a:ext uri="{FF2B5EF4-FFF2-40B4-BE49-F238E27FC236}">
                <a16:creationId xmlns:a16="http://schemas.microsoft.com/office/drawing/2014/main" id="{98F00392-C7B6-45A1-94DA-F7BE38A2075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4E43D97-7748-4C63-9FCA-903868370F7D}"/>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8A78C467-8A48-400F-AF1C-83C2669DF64E}"/>
              </a:ext>
            </a:extLst>
          </p:cNvPr>
          <p:cNvPicPr>
            <a:picLocks noChangeAspect="1"/>
          </p:cNvPicPr>
          <p:nvPr/>
        </p:nvPicPr>
        <p:blipFill>
          <a:blip r:embed="rId3"/>
          <a:stretch>
            <a:fillRect/>
          </a:stretch>
        </p:blipFill>
        <p:spPr>
          <a:xfrm>
            <a:off x="0" y="19050"/>
            <a:ext cx="791210" cy="715645"/>
          </a:xfrm>
          <a:prstGeom prst="rect">
            <a:avLst/>
          </a:prstGeom>
        </p:spPr>
      </p:pic>
      <p:sp>
        <p:nvSpPr>
          <p:cNvPr id="67" name="TextBox 7">
            <a:extLst>
              <a:ext uri="{FF2B5EF4-FFF2-40B4-BE49-F238E27FC236}">
                <a16:creationId xmlns:a16="http://schemas.microsoft.com/office/drawing/2014/main" id="{BB198992-6560-44E7-8BD2-E010E0009AC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838386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2.1.1 </a:t>
            </a:r>
            <a:r>
              <a:rPr lang="zh-CN" altLang="en-US" sz="2800" b="1" dirty="0">
                <a:solidFill>
                  <a:schemeClr val="tx1">
                    <a:lumMod val="65000"/>
                    <a:lumOff val="35000"/>
                  </a:schemeClr>
                </a:solidFill>
                <a:cs typeface="+mn-ea"/>
                <a:sym typeface="+mn-lt"/>
              </a:rPr>
              <a:t>问题的确认和范围</a:t>
            </a:r>
          </a:p>
        </p:txBody>
      </p:sp>
      <p:sp>
        <p:nvSpPr>
          <p:cNvPr id="20" name="文本框 19">
            <a:extLst>
              <a:ext uri="{FF2B5EF4-FFF2-40B4-BE49-F238E27FC236}">
                <a16:creationId xmlns:a16="http://schemas.microsoft.com/office/drawing/2014/main" id="{81646644-47A8-4E9D-AC3C-95B219F54436}"/>
              </a:ext>
            </a:extLst>
          </p:cNvPr>
          <p:cNvSpPr txBox="1"/>
          <p:nvPr/>
        </p:nvSpPr>
        <p:spPr>
          <a:xfrm>
            <a:off x="1397236" y="3640845"/>
            <a:ext cx="9843337" cy="1682577"/>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C00000"/>
                </a:solidFill>
                <a:cs typeface="+mn-ea"/>
                <a:sym typeface="+mn-lt"/>
              </a:rPr>
              <a:t>范围描述</a:t>
            </a:r>
            <a:r>
              <a:rPr lang="zh-CN" altLang="en-US" sz="2400" dirty="0">
                <a:cs typeface="+mn-ea"/>
                <a:sym typeface="+mn-lt"/>
              </a:rPr>
              <a:t>是在客户和开发者之间形成平衡，保证软件开发有效性的必要方法。</a:t>
            </a:r>
            <a:endParaRPr lang="en-US" altLang="zh-CN" sz="2400" dirty="0">
              <a:cs typeface="+mn-ea"/>
              <a:sym typeface="+mn-lt"/>
            </a:endParaRPr>
          </a:p>
          <a:p>
            <a:pPr marL="742950" lvl="1" indent="-285750">
              <a:lnSpc>
                <a:spcPct val="150000"/>
              </a:lnSpc>
              <a:buClr>
                <a:srgbClr val="0054A3"/>
              </a:buClr>
              <a:buFont typeface="Wingdings" panose="05000000000000000000" charset="0"/>
              <a:buChar char="p"/>
            </a:pPr>
            <a:r>
              <a:rPr lang="zh-CN" altLang="en-US" sz="2400" dirty="0">
                <a:cs typeface="+mn-ea"/>
                <a:sym typeface="+mn-lt"/>
              </a:rPr>
              <a:t>初始需求清单，用户范围约束，开发者范围约束。</a:t>
            </a:r>
            <a:endParaRPr lang="en-US" altLang="zh-CN" sz="2400" dirty="0">
              <a:cs typeface="+mn-ea"/>
              <a:sym typeface="+mn-lt"/>
            </a:endParaRPr>
          </a:p>
        </p:txBody>
      </p:sp>
      <p:grpSp>
        <p:nvGrpSpPr>
          <p:cNvPr id="23" name="组合 22">
            <a:extLst>
              <a:ext uri="{FF2B5EF4-FFF2-40B4-BE49-F238E27FC236}">
                <a16:creationId xmlns:a16="http://schemas.microsoft.com/office/drawing/2014/main" id="{EE1085F0-1E98-424D-84A5-8C09F1994B1D}"/>
              </a:ext>
            </a:extLst>
          </p:cNvPr>
          <p:cNvGrpSpPr/>
          <p:nvPr/>
        </p:nvGrpSpPr>
        <p:grpSpPr>
          <a:xfrm>
            <a:off x="1032024" y="3168322"/>
            <a:ext cx="4808220" cy="460375"/>
            <a:chOff x="797704" y="1573079"/>
            <a:chExt cx="6184668" cy="460375"/>
          </a:xfrm>
        </p:grpSpPr>
        <p:sp>
          <p:nvSpPr>
            <p:cNvPr id="26" name="矩形 25">
              <a:extLst>
                <a:ext uri="{FF2B5EF4-FFF2-40B4-BE49-F238E27FC236}">
                  <a16:creationId xmlns:a16="http://schemas.microsoft.com/office/drawing/2014/main" id="{8E45F25F-2758-4367-B0E5-A05790C8ABC9}"/>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7" name="文本框 26">
              <a:extLst>
                <a:ext uri="{FF2B5EF4-FFF2-40B4-BE49-F238E27FC236}">
                  <a16:creationId xmlns:a16="http://schemas.microsoft.com/office/drawing/2014/main" id="{FC86BC4B-1B71-4B78-8BBF-2921D231D642}"/>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问题范围</a:t>
              </a:r>
            </a:p>
          </p:txBody>
        </p:sp>
      </p:grpSp>
      <p:sp>
        <p:nvSpPr>
          <p:cNvPr id="28" name="文本框 27">
            <a:extLst>
              <a:ext uri="{FF2B5EF4-FFF2-40B4-BE49-F238E27FC236}">
                <a16:creationId xmlns:a16="http://schemas.microsoft.com/office/drawing/2014/main" id="{68E323E2-E796-4407-B55B-FC6AED9D372E}"/>
              </a:ext>
            </a:extLst>
          </p:cNvPr>
          <p:cNvSpPr txBox="1"/>
          <p:nvPr/>
        </p:nvSpPr>
        <p:spPr>
          <a:xfrm>
            <a:off x="1397237" y="2442777"/>
            <a:ext cx="9843337" cy="574581"/>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cs typeface="+mn-ea"/>
                <a:sym typeface="+mn-lt"/>
              </a:rPr>
              <a:t>需要对</a:t>
            </a:r>
            <a:r>
              <a:rPr lang="zh-CN" altLang="en-US" sz="2400" dirty="0">
                <a:solidFill>
                  <a:srgbClr val="C00000"/>
                </a:solidFill>
                <a:cs typeface="+mn-ea"/>
                <a:sym typeface="+mn-lt"/>
              </a:rPr>
              <a:t>需求</a:t>
            </a:r>
            <a:r>
              <a:rPr lang="zh-CN" altLang="en-US" sz="2400" dirty="0">
                <a:cs typeface="+mn-ea"/>
                <a:sym typeface="+mn-lt"/>
              </a:rPr>
              <a:t>有充分的理解，</a:t>
            </a:r>
            <a:r>
              <a:rPr lang="zh-CN" altLang="en-US" sz="2400" dirty="0">
                <a:solidFill>
                  <a:srgbClr val="C00000"/>
                </a:solidFill>
                <a:cs typeface="+mn-ea"/>
                <a:sym typeface="+mn-lt"/>
              </a:rPr>
              <a:t>验证</a:t>
            </a:r>
            <a:r>
              <a:rPr lang="zh-CN" altLang="en-US" sz="2400" dirty="0">
                <a:cs typeface="+mn-ea"/>
                <a:sym typeface="+mn-lt"/>
              </a:rPr>
              <a:t>所采用方法的有效性和可行性。</a:t>
            </a:r>
            <a:endParaRPr lang="en-US" altLang="zh-CN" sz="2400" dirty="0">
              <a:cs typeface="+mn-ea"/>
              <a:sym typeface="+mn-lt"/>
            </a:endParaRPr>
          </a:p>
        </p:txBody>
      </p:sp>
      <p:grpSp>
        <p:nvGrpSpPr>
          <p:cNvPr id="41" name="组合 40">
            <a:extLst>
              <a:ext uri="{FF2B5EF4-FFF2-40B4-BE49-F238E27FC236}">
                <a16:creationId xmlns:a16="http://schemas.microsoft.com/office/drawing/2014/main" id="{FC306398-6EBD-4FDC-A88A-4D55044A1EB4}"/>
              </a:ext>
            </a:extLst>
          </p:cNvPr>
          <p:cNvGrpSpPr/>
          <p:nvPr/>
        </p:nvGrpSpPr>
        <p:grpSpPr>
          <a:xfrm>
            <a:off x="1014252" y="1894617"/>
            <a:ext cx="4808220" cy="460375"/>
            <a:chOff x="797704" y="1573079"/>
            <a:chExt cx="6184668" cy="460375"/>
          </a:xfrm>
        </p:grpSpPr>
        <p:sp>
          <p:nvSpPr>
            <p:cNvPr id="42" name="矩形 41">
              <a:extLst>
                <a:ext uri="{FF2B5EF4-FFF2-40B4-BE49-F238E27FC236}">
                  <a16:creationId xmlns:a16="http://schemas.microsoft.com/office/drawing/2014/main" id="{5CCA57A2-0055-4148-9A7C-A5B134F5BA01}"/>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3" name="文本框 42">
              <a:extLst>
                <a:ext uri="{FF2B5EF4-FFF2-40B4-BE49-F238E27FC236}">
                  <a16:creationId xmlns:a16="http://schemas.microsoft.com/office/drawing/2014/main" id="{F10107FF-11AE-4F90-8090-731E760A316F}"/>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问题确认</a:t>
              </a:r>
            </a:p>
          </p:txBody>
        </p:sp>
      </p:grpSp>
      <p:sp>
        <p:nvSpPr>
          <p:cNvPr id="31" name="矩形 4">
            <a:extLst>
              <a:ext uri="{FF2B5EF4-FFF2-40B4-BE49-F238E27FC236}">
                <a16:creationId xmlns:a16="http://schemas.microsoft.com/office/drawing/2014/main" id="{CEC8291F-3BEB-442B-B5E8-42CE862E188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34" name="直接连接符 33">
            <a:extLst>
              <a:ext uri="{FF2B5EF4-FFF2-40B4-BE49-F238E27FC236}">
                <a16:creationId xmlns:a16="http://schemas.microsoft.com/office/drawing/2014/main" id="{EA9B557B-0DAC-47FA-A031-6B23985DB416}"/>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BC31DD21-3FF6-481B-A5BF-7413F8DFDB57}"/>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4" name="TextBox 6">
            <a:extLst>
              <a:ext uri="{FF2B5EF4-FFF2-40B4-BE49-F238E27FC236}">
                <a16:creationId xmlns:a16="http://schemas.microsoft.com/office/drawing/2014/main" id="{227FC7B5-BA2C-426A-9DE6-A347879D6AC6}"/>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45" name="TextBox 7">
            <a:extLst>
              <a:ext uri="{FF2B5EF4-FFF2-40B4-BE49-F238E27FC236}">
                <a16:creationId xmlns:a16="http://schemas.microsoft.com/office/drawing/2014/main" id="{02FD5F76-3E53-4020-8213-680568328286}"/>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6" name="TextBox 9">
            <a:extLst>
              <a:ext uri="{FF2B5EF4-FFF2-40B4-BE49-F238E27FC236}">
                <a16:creationId xmlns:a16="http://schemas.microsoft.com/office/drawing/2014/main" id="{D09185EA-15EC-42E1-8481-F4F9256243D0}"/>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47" name="TextBox 10">
            <a:extLst>
              <a:ext uri="{FF2B5EF4-FFF2-40B4-BE49-F238E27FC236}">
                <a16:creationId xmlns:a16="http://schemas.microsoft.com/office/drawing/2014/main" id="{F5B08417-2D5B-4EF0-8ACC-06148D4F8B8D}"/>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48" name="直接连接符 47">
            <a:extLst>
              <a:ext uri="{FF2B5EF4-FFF2-40B4-BE49-F238E27FC236}">
                <a16:creationId xmlns:a16="http://schemas.microsoft.com/office/drawing/2014/main" id="{C50C0B32-BEE6-4CF8-B5FE-29479313FD0D}"/>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1308113-85B1-4759-9A82-B1D83F77D315}"/>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EE89FB7F-9550-4B1C-A753-ED63289EBB41}"/>
              </a:ext>
            </a:extLst>
          </p:cNvPr>
          <p:cNvPicPr>
            <a:picLocks noChangeAspect="1"/>
          </p:cNvPicPr>
          <p:nvPr/>
        </p:nvPicPr>
        <p:blipFill>
          <a:blip r:embed="rId3"/>
          <a:stretch>
            <a:fillRect/>
          </a:stretch>
        </p:blipFill>
        <p:spPr>
          <a:xfrm>
            <a:off x="0" y="19050"/>
            <a:ext cx="791210" cy="715645"/>
          </a:xfrm>
          <a:prstGeom prst="rect">
            <a:avLst/>
          </a:prstGeom>
        </p:spPr>
      </p:pic>
      <p:sp>
        <p:nvSpPr>
          <p:cNvPr id="51" name="TextBox 7">
            <a:extLst>
              <a:ext uri="{FF2B5EF4-FFF2-40B4-BE49-F238E27FC236}">
                <a16:creationId xmlns:a16="http://schemas.microsoft.com/office/drawing/2014/main" id="{D6AF53B5-DCA1-4E3E-B14C-E05762BE21A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016476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2.3.8 </a:t>
            </a:r>
            <a:r>
              <a:rPr lang="zh-CN" altLang="en-US" sz="2800" b="1" dirty="0">
                <a:solidFill>
                  <a:schemeClr val="tx1">
                    <a:lumMod val="65000"/>
                    <a:lumOff val="35000"/>
                  </a:schemeClr>
                </a:solidFill>
                <a:cs typeface="+mn-ea"/>
                <a:sym typeface="+mn-lt"/>
              </a:rPr>
              <a:t>微软流程</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721082" y="2236763"/>
            <a:ext cx="5574519" cy="2775760"/>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effectLst/>
                <a:latin typeface="+mn-ea"/>
              </a:rPr>
              <a:t>随着互联网的兴起，软件开发的</a:t>
            </a:r>
            <a:r>
              <a:rPr lang="zh-CN" altLang="en-US" sz="2400" kern="100" dirty="0">
                <a:solidFill>
                  <a:srgbClr val="C00000"/>
                </a:solidFill>
                <a:effectLst/>
                <a:latin typeface="+mn-ea"/>
              </a:rPr>
              <a:t>速度和质量</a:t>
            </a:r>
            <a:r>
              <a:rPr lang="zh-CN" altLang="en-US" sz="2400" kern="100" dirty="0">
                <a:effectLst/>
                <a:latin typeface="+mn-ea"/>
              </a:rPr>
              <a:t>成为企业竞争的关键因素之一。</a:t>
            </a:r>
            <a:endParaRPr lang="en-US" altLang="zh-CN" sz="2400" kern="100" dirty="0">
              <a:effectLst/>
              <a:latin typeface="+mn-ea"/>
            </a:endParaRPr>
          </a:p>
          <a:p>
            <a:pPr marL="342900" indent="-342900">
              <a:lnSpc>
                <a:spcPct val="150000"/>
              </a:lnSpc>
              <a:buClr>
                <a:srgbClr val="0054A3"/>
              </a:buClr>
              <a:buFont typeface="Wingdings" panose="05000000000000000000" pitchFamily="2" charset="2"/>
              <a:buChar char="p"/>
            </a:pPr>
            <a:r>
              <a:rPr lang="zh-CN" altLang="en-US" sz="2400" kern="100" dirty="0">
                <a:effectLst/>
                <a:latin typeface="+mn-ea"/>
              </a:rPr>
              <a:t>微软公司于</a:t>
            </a:r>
            <a:r>
              <a:rPr lang="en-US" altLang="zh-CN" sz="2400" kern="100" dirty="0">
                <a:effectLst/>
                <a:latin typeface="+mn-ea"/>
              </a:rPr>
              <a:t>20</a:t>
            </a:r>
            <a:r>
              <a:rPr lang="zh-CN" altLang="en-US" sz="2400" kern="100" dirty="0">
                <a:effectLst/>
                <a:latin typeface="+mn-ea"/>
              </a:rPr>
              <a:t>世纪</a:t>
            </a:r>
            <a:r>
              <a:rPr lang="en-US" altLang="zh-CN" sz="2400" kern="100" dirty="0">
                <a:effectLst/>
                <a:latin typeface="+mn-ea"/>
              </a:rPr>
              <a:t>90</a:t>
            </a:r>
            <a:r>
              <a:rPr lang="zh-CN" altLang="en-US" sz="2400" kern="100" dirty="0">
                <a:effectLst/>
                <a:latin typeface="+mn-ea"/>
              </a:rPr>
              <a:t>年代正式发布了第一个版本的</a:t>
            </a:r>
            <a:r>
              <a:rPr lang="zh-CN" altLang="en-US" sz="2400" kern="100" dirty="0">
                <a:solidFill>
                  <a:srgbClr val="C00000"/>
                </a:solidFill>
                <a:effectLst/>
                <a:latin typeface="+mn-ea"/>
              </a:rPr>
              <a:t>微软过程（</a:t>
            </a:r>
            <a:r>
              <a:rPr lang="en-US" altLang="zh-CN" sz="2400" kern="100" dirty="0">
                <a:solidFill>
                  <a:srgbClr val="C00000"/>
                </a:solidFill>
                <a:effectLst/>
                <a:latin typeface="+mn-ea"/>
              </a:rPr>
              <a:t>Microsoft Solutions Framework, MSF</a:t>
            </a:r>
            <a:r>
              <a:rPr lang="zh-CN" altLang="en-US" sz="2400" kern="100" dirty="0">
                <a:solidFill>
                  <a:srgbClr val="C00000"/>
                </a:solidFill>
                <a:effectLst/>
                <a:latin typeface="+mn-ea"/>
              </a:rPr>
              <a:t>）</a:t>
            </a:r>
            <a:r>
              <a:rPr lang="zh-CN" altLang="en-US" sz="2400" kern="100" dirty="0">
                <a:effectLst/>
                <a:latin typeface="+mn-ea"/>
              </a:rPr>
              <a:t>。</a:t>
            </a:r>
            <a:endParaRPr lang="en-US" altLang="zh-CN" sz="2400" kern="100" dirty="0">
              <a:latin typeface="+mn-ea"/>
            </a:endParaRPr>
          </a:p>
        </p:txBody>
      </p:sp>
      <p:pic>
        <p:nvPicPr>
          <p:cNvPr id="6" name="图片 5">
            <a:extLst>
              <a:ext uri="{FF2B5EF4-FFF2-40B4-BE49-F238E27FC236}">
                <a16:creationId xmlns:a16="http://schemas.microsoft.com/office/drawing/2014/main" id="{231DFBAB-17F5-400C-A648-569B30203171}"/>
              </a:ext>
            </a:extLst>
          </p:cNvPr>
          <p:cNvPicPr>
            <a:picLocks noChangeAspect="1"/>
          </p:cNvPicPr>
          <p:nvPr/>
        </p:nvPicPr>
        <p:blipFill>
          <a:blip r:embed="rId3"/>
          <a:stretch>
            <a:fillRect/>
          </a:stretch>
        </p:blipFill>
        <p:spPr>
          <a:xfrm>
            <a:off x="6494472" y="2007587"/>
            <a:ext cx="5006299" cy="3234111"/>
          </a:xfrm>
          <a:prstGeom prst="rect">
            <a:avLst/>
          </a:prstGeom>
        </p:spPr>
      </p:pic>
      <p:sp>
        <p:nvSpPr>
          <p:cNvPr id="43" name="矩形 4">
            <a:extLst>
              <a:ext uri="{FF2B5EF4-FFF2-40B4-BE49-F238E27FC236}">
                <a16:creationId xmlns:a16="http://schemas.microsoft.com/office/drawing/2014/main" id="{590EE9AA-01DF-443D-9406-665A675001F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4" name="直接连接符 43">
            <a:extLst>
              <a:ext uri="{FF2B5EF4-FFF2-40B4-BE49-F238E27FC236}">
                <a16:creationId xmlns:a16="http://schemas.microsoft.com/office/drawing/2014/main" id="{CD9F7BC4-03F1-4EC7-BE4F-A05622BC41F4}"/>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57CD970A-24AA-4B44-A588-BDB0AF6E43B6}"/>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6" name="TextBox 6">
            <a:extLst>
              <a:ext uri="{FF2B5EF4-FFF2-40B4-BE49-F238E27FC236}">
                <a16:creationId xmlns:a16="http://schemas.microsoft.com/office/drawing/2014/main" id="{F53C14F9-0BBC-4EB1-9E0C-C891957F7689}"/>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7" name="TextBox 7">
            <a:extLst>
              <a:ext uri="{FF2B5EF4-FFF2-40B4-BE49-F238E27FC236}">
                <a16:creationId xmlns:a16="http://schemas.microsoft.com/office/drawing/2014/main" id="{B51CCF31-2126-4751-9522-546A163BC905}"/>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8" name="TextBox 9">
            <a:extLst>
              <a:ext uri="{FF2B5EF4-FFF2-40B4-BE49-F238E27FC236}">
                <a16:creationId xmlns:a16="http://schemas.microsoft.com/office/drawing/2014/main" id="{DA0B69BC-974A-437B-8F33-540B3E1C07F7}"/>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9" name="TextBox 10">
            <a:extLst>
              <a:ext uri="{FF2B5EF4-FFF2-40B4-BE49-F238E27FC236}">
                <a16:creationId xmlns:a16="http://schemas.microsoft.com/office/drawing/2014/main" id="{6B885D09-28B7-4D92-BC79-07D240A44C60}"/>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0" name="直接连接符 49">
            <a:extLst>
              <a:ext uri="{FF2B5EF4-FFF2-40B4-BE49-F238E27FC236}">
                <a16:creationId xmlns:a16="http://schemas.microsoft.com/office/drawing/2014/main" id="{B02A5A97-DCCE-4B26-A063-C74F68A7DC71}"/>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86CF1BF-A8C9-4C9B-A3E5-B52D0C1ABB89}"/>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6A53FC5A-BC9B-4CDE-B661-DBD05D5CA0FB}"/>
              </a:ext>
            </a:extLst>
          </p:cNvPr>
          <p:cNvPicPr>
            <a:picLocks noChangeAspect="1"/>
          </p:cNvPicPr>
          <p:nvPr/>
        </p:nvPicPr>
        <p:blipFill>
          <a:blip r:embed="rId4"/>
          <a:stretch>
            <a:fillRect/>
          </a:stretch>
        </p:blipFill>
        <p:spPr>
          <a:xfrm>
            <a:off x="0" y="19050"/>
            <a:ext cx="791210" cy="715645"/>
          </a:xfrm>
          <a:prstGeom prst="rect">
            <a:avLst/>
          </a:prstGeom>
        </p:spPr>
      </p:pic>
      <p:sp>
        <p:nvSpPr>
          <p:cNvPr id="53" name="TextBox 7">
            <a:extLst>
              <a:ext uri="{FF2B5EF4-FFF2-40B4-BE49-F238E27FC236}">
                <a16:creationId xmlns:a16="http://schemas.microsoft.com/office/drawing/2014/main" id="{10967E9D-C733-46B3-8DCC-64DA20AE8F6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377483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FD0C7DAE-689E-4FCF-B893-D24C3F4144E0}"/>
              </a:ext>
            </a:extLst>
          </p:cNvPr>
          <p:cNvSpPr txBox="1"/>
          <p:nvPr/>
        </p:nvSpPr>
        <p:spPr>
          <a:xfrm>
            <a:off x="728529" y="1894849"/>
            <a:ext cx="10734941"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en-US" altLang="zh-CN" sz="2400" kern="100" dirty="0">
                <a:effectLst/>
                <a:latin typeface="+mn-ea"/>
              </a:rPr>
              <a:t>MSF</a:t>
            </a:r>
            <a:r>
              <a:rPr lang="zh-CN" altLang="en-US" sz="2400" kern="100" dirty="0">
                <a:effectLst/>
                <a:latin typeface="+mn-ea"/>
              </a:rPr>
              <a:t>提供了一组灵活的指导准则，以帮助开发团队在项目生命周期的不同阶段设计、开发和实施应用程序。其</a:t>
            </a:r>
            <a:r>
              <a:rPr lang="zh-CN" altLang="en-US" sz="2400" kern="100" dirty="0">
                <a:solidFill>
                  <a:srgbClr val="C00000"/>
                </a:solidFill>
                <a:effectLst/>
                <a:latin typeface="+mn-ea"/>
              </a:rPr>
              <a:t>准则</a:t>
            </a:r>
            <a:r>
              <a:rPr lang="zh-CN" altLang="en-US" sz="2400" kern="100" dirty="0">
                <a:effectLst/>
                <a:latin typeface="+mn-ea"/>
              </a:rPr>
              <a:t>包括：</a:t>
            </a:r>
          </a:p>
          <a:p>
            <a:pPr lvl="1">
              <a:lnSpc>
                <a:spcPct val="150000"/>
              </a:lnSpc>
              <a:buClr>
                <a:srgbClr val="0054A3"/>
              </a:buClr>
            </a:pPr>
            <a:r>
              <a:rPr lang="zh-CN" altLang="en-US" sz="2400" kern="100" dirty="0">
                <a:effectLst/>
                <a:latin typeface="+mn-ea"/>
              </a:rPr>
              <a:t>（</a:t>
            </a:r>
            <a:r>
              <a:rPr lang="en-US" altLang="zh-CN" sz="2400" kern="100" dirty="0">
                <a:effectLst/>
                <a:latin typeface="+mn-ea"/>
              </a:rPr>
              <a:t>1</a:t>
            </a:r>
            <a:r>
              <a:rPr lang="zh-CN" altLang="en-US" sz="2400" kern="100" dirty="0">
                <a:effectLst/>
                <a:latin typeface="+mn-ea"/>
              </a:rPr>
              <a:t>）在项目计划中要考虑到未来的不确定因素。</a:t>
            </a:r>
          </a:p>
          <a:p>
            <a:pPr lvl="1">
              <a:lnSpc>
                <a:spcPct val="150000"/>
              </a:lnSpc>
              <a:buClr>
                <a:srgbClr val="0054A3"/>
              </a:buClr>
            </a:pPr>
            <a:r>
              <a:rPr lang="zh-CN" altLang="en-US" sz="2400" kern="100" dirty="0">
                <a:effectLst/>
                <a:latin typeface="+mn-ea"/>
              </a:rPr>
              <a:t>（</a:t>
            </a:r>
            <a:r>
              <a:rPr lang="en-US" altLang="zh-CN" sz="2400" kern="100" dirty="0">
                <a:effectLst/>
                <a:latin typeface="+mn-ea"/>
              </a:rPr>
              <a:t>2</a:t>
            </a:r>
            <a:r>
              <a:rPr lang="zh-CN" altLang="en-US" sz="2400" kern="100" dirty="0">
                <a:effectLst/>
                <a:latin typeface="+mn-ea"/>
              </a:rPr>
              <a:t>）采用有效的风险管理方法，以减少不确定因素对项目的影响。</a:t>
            </a:r>
          </a:p>
          <a:p>
            <a:pPr lvl="1">
              <a:lnSpc>
                <a:spcPct val="150000"/>
              </a:lnSpc>
              <a:buClr>
                <a:srgbClr val="0054A3"/>
              </a:buClr>
            </a:pPr>
            <a:r>
              <a:rPr lang="zh-CN" altLang="en-US" sz="2400" kern="100" dirty="0">
                <a:effectLst/>
                <a:latin typeface="+mn-ea"/>
              </a:rPr>
              <a:t>（</a:t>
            </a:r>
            <a:r>
              <a:rPr lang="en-US" altLang="zh-CN" sz="2400" kern="100" dirty="0">
                <a:effectLst/>
                <a:latin typeface="+mn-ea"/>
              </a:rPr>
              <a:t>3</a:t>
            </a:r>
            <a:r>
              <a:rPr lang="zh-CN" altLang="en-US" sz="2400" kern="100" dirty="0">
                <a:effectLst/>
                <a:latin typeface="+mn-ea"/>
              </a:rPr>
              <a:t>） 频繁地生成和测试软件的过渡版本，以提高产品的可预测性和稳定性。</a:t>
            </a:r>
          </a:p>
          <a:p>
            <a:pPr lvl="1">
              <a:lnSpc>
                <a:spcPct val="150000"/>
              </a:lnSpc>
              <a:buClr>
                <a:srgbClr val="0054A3"/>
              </a:buClr>
            </a:pPr>
            <a:r>
              <a:rPr lang="zh-CN" altLang="en-US" sz="2400" kern="100" dirty="0">
                <a:effectLst/>
                <a:latin typeface="+mn-ea"/>
              </a:rPr>
              <a:t>（</a:t>
            </a:r>
            <a:r>
              <a:rPr lang="en-US" altLang="zh-CN" sz="2400" kern="100" dirty="0">
                <a:effectLst/>
                <a:latin typeface="+mn-ea"/>
              </a:rPr>
              <a:t>4</a:t>
            </a:r>
            <a:r>
              <a:rPr lang="zh-CN" altLang="en-US" sz="2400" kern="100" dirty="0">
                <a:effectLst/>
                <a:latin typeface="+mn-ea"/>
              </a:rPr>
              <a:t>）采用快速迭代的开发过程。</a:t>
            </a:r>
          </a:p>
          <a:p>
            <a:pPr lvl="1">
              <a:lnSpc>
                <a:spcPct val="150000"/>
              </a:lnSpc>
              <a:buClr>
                <a:srgbClr val="0054A3"/>
              </a:buClr>
            </a:pPr>
            <a:r>
              <a:rPr lang="zh-CN" altLang="en-US" sz="2400" kern="100" dirty="0">
                <a:effectLst/>
                <a:latin typeface="+mn-ea"/>
              </a:rPr>
              <a:t>（</a:t>
            </a:r>
            <a:r>
              <a:rPr lang="en-US" altLang="zh-CN" sz="2400" kern="100" dirty="0">
                <a:effectLst/>
                <a:latin typeface="+mn-ea"/>
              </a:rPr>
              <a:t>5</a:t>
            </a:r>
            <a:r>
              <a:rPr lang="zh-CN" altLang="en-US" sz="2400" kern="100" dirty="0">
                <a:effectLst/>
                <a:latin typeface="+mn-ea"/>
              </a:rPr>
              <a:t>）在平衡产品特性和成本时，采用创造性的工作方法。</a:t>
            </a:r>
          </a:p>
        </p:txBody>
      </p:sp>
      <p:sp>
        <p:nvSpPr>
          <p:cNvPr id="43" name="TextBox 6">
            <a:extLst>
              <a:ext uri="{FF2B5EF4-FFF2-40B4-BE49-F238E27FC236}">
                <a16:creationId xmlns:a16="http://schemas.microsoft.com/office/drawing/2014/main" id="{F1262A81-4ABF-4B72-BD64-1F9B1F48F145}"/>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2.3.8 </a:t>
            </a:r>
            <a:r>
              <a:rPr lang="zh-CN" altLang="en-US" sz="2800" b="1" dirty="0">
                <a:solidFill>
                  <a:schemeClr val="tx1">
                    <a:lumMod val="65000"/>
                    <a:lumOff val="35000"/>
                  </a:schemeClr>
                </a:solidFill>
                <a:cs typeface="+mn-ea"/>
                <a:sym typeface="+mn-lt"/>
              </a:rPr>
              <a:t>微软流程</a:t>
            </a:r>
          </a:p>
        </p:txBody>
      </p:sp>
      <p:sp>
        <p:nvSpPr>
          <p:cNvPr id="35" name="矩形 4">
            <a:extLst>
              <a:ext uri="{FF2B5EF4-FFF2-40B4-BE49-F238E27FC236}">
                <a16:creationId xmlns:a16="http://schemas.microsoft.com/office/drawing/2014/main" id="{EBD43915-9528-410D-8DD2-596F9DC2150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4" name="直接连接符 43">
            <a:extLst>
              <a:ext uri="{FF2B5EF4-FFF2-40B4-BE49-F238E27FC236}">
                <a16:creationId xmlns:a16="http://schemas.microsoft.com/office/drawing/2014/main" id="{7B6102B6-6816-4270-A69C-06DB7056B70C}"/>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87289CED-0DDE-4400-8E5F-1191D4B44105}"/>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6" name="TextBox 6">
            <a:extLst>
              <a:ext uri="{FF2B5EF4-FFF2-40B4-BE49-F238E27FC236}">
                <a16:creationId xmlns:a16="http://schemas.microsoft.com/office/drawing/2014/main" id="{F1BC8E60-594C-40D3-ABDC-79804066A882}"/>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7" name="TextBox 7">
            <a:extLst>
              <a:ext uri="{FF2B5EF4-FFF2-40B4-BE49-F238E27FC236}">
                <a16:creationId xmlns:a16="http://schemas.microsoft.com/office/drawing/2014/main" id="{FE7607B1-F62F-44E1-B3AC-99768F144753}"/>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8" name="TextBox 9">
            <a:extLst>
              <a:ext uri="{FF2B5EF4-FFF2-40B4-BE49-F238E27FC236}">
                <a16:creationId xmlns:a16="http://schemas.microsoft.com/office/drawing/2014/main" id="{A5E1581F-8C8B-45BA-875A-FCF6FBA0301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9" name="TextBox 10">
            <a:extLst>
              <a:ext uri="{FF2B5EF4-FFF2-40B4-BE49-F238E27FC236}">
                <a16:creationId xmlns:a16="http://schemas.microsoft.com/office/drawing/2014/main" id="{3C687D0D-D84C-4F23-896F-BF848077C01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0" name="直接连接符 49">
            <a:extLst>
              <a:ext uri="{FF2B5EF4-FFF2-40B4-BE49-F238E27FC236}">
                <a16:creationId xmlns:a16="http://schemas.microsoft.com/office/drawing/2014/main" id="{C0F978A6-0857-4498-8065-5DE65D477B93}"/>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ABC9598-3CE7-426A-8EF9-EFDE90BA8621}"/>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98DFBA21-755A-45E7-B22D-7A91734BFE95}"/>
              </a:ext>
            </a:extLst>
          </p:cNvPr>
          <p:cNvPicPr>
            <a:picLocks noChangeAspect="1"/>
          </p:cNvPicPr>
          <p:nvPr/>
        </p:nvPicPr>
        <p:blipFill>
          <a:blip r:embed="rId3"/>
          <a:stretch>
            <a:fillRect/>
          </a:stretch>
        </p:blipFill>
        <p:spPr>
          <a:xfrm>
            <a:off x="0" y="19050"/>
            <a:ext cx="791210" cy="715645"/>
          </a:xfrm>
          <a:prstGeom prst="rect">
            <a:avLst/>
          </a:prstGeom>
        </p:spPr>
      </p:pic>
      <p:sp>
        <p:nvSpPr>
          <p:cNvPr id="53" name="TextBox 7">
            <a:extLst>
              <a:ext uri="{FF2B5EF4-FFF2-40B4-BE49-F238E27FC236}">
                <a16:creationId xmlns:a16="http://schemas.microsoft.com/office/drawing/2014/main" id="{5D3D59FF-AD6C-401E-A273-6F066D8AE32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777097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FD0C7DAE-689E-4FCF-B893-D24C3F4144E0}"/>
              </a:ext>
            </a:extLst>
          </p:cNvPr>
          <p:cNvSpPr txBox="1"/>
          <p:nvPr/>
        </p:nvSpPr>
        <p:spPr>
          <a:xfrm>
            <a:off x="696616" y="1974510"/>
            <a:ext cx="10343515" cy="3329758"/>
          </a:xfrm>
          <a:prstGeom prst="rect">
            <a:avLst/>
          </a:prstGeom>
          <a:noFill/>
        </p:spPr>
        <p:txBody>
          <a:bodyPr wrap="square" rtlCol="0">
            <a:spAutoFit/>
          </a:bodyPr>
          <a:lstStyle/>
          <a:p>
            <a:pPr lvl="1">
              <a:lnSpc>
                <a:spcPct val="150000"/>
              </a:lnSpc>
              <a:buClr>
                <a:srgbClr val="0054A3"/>
              </a:buClr>
            </a:pPr>
            <a:r>
              <a:rPr lang="zh-CN" altLang="en-US" sz="2400" kern="100" dirty="0">
                <a:effectLst/>
                <a:latin typeface="+mn-ea"/>
              </a:rPr>
              <a:t>（</a:t>
            </a:r>
            <a:r>
              <a:rPr lang="en-US" altLang="zh-CN" sz="2400" kern="100" dirty="0">
                <a:effectLst/>
                <a:latin typeface="+mn-ea"/>
              </a:rPr>
              <a:t>6</a:t>
            </a:r>
            <a:r>
              <a:rPr lang="zh-CN" altLang="en-US" sz="2400" kern="100" dirty="0">
                <a:effectLst/>
                <a:latin typeface="+mn-ea"/>
              </a:rPr>
              <a:t>）项目进度表应该具有较高的权威性和稳定性。</a:t>
            </a:r>
          </a:p>
          <a:p>
            <a:pPr lvl="1">
              <a:lnSpc>
                <a:spcPct val="150000"/>
              </a:lnSpc>
              <a:buClr>
                <a:srgbClr val="0054A3"/>
              </a:buClr>
            </a:pPr>
            <a:r>
              <a:rPr lang="zh-CN" altLang="en-US" sz="2400" kern="100" dirty="0">
                <a:effectLst/>
                <a:latin typeface="+mn-ea"/>
              </a:rPr>
              <a:t>（</a:t>
            </a:r>
            <a:r>
              <a:rPr lang="en-US" altLang="zh-CN" sz="2400" kern="100" dirty="0">
                <a:effectLst/>
                <a:latin typeface="+mn-ea"/>
              </a:rPr>
              <a:t>7</a:t>
            </a:r>
            <a:r>
              <a:rPr lang="zh-CN" altLang="en-US" sz="2400" kern="100" dirty="0">
                <a:effectLst/>
                <a:latin typeface="+mn-ea"/>
              </a:rPr>
              <a:t>）采用小型团队并行开发项目。</a:t>
            </a:r>
          </a:p>
          <a:p>
            <a:pPr lvl="1">
              <a:lnSpc>
                <a:spcPct val="150000"/>
              </a:lnSpc>
              <a:buClr>
                <a:srgbClr val="0054A3"/>
              </a:buClr>
            </a:pPr>
            <a:r>
              <a:rPr lang="zh-CN" altLang="en-US" sz="2400" kern="100" dirty="0">
                <a:effectLst/>
                <a:latin typeface="+mn-ea"/>
              </a:rPr>
              <a:t>（</a:t>
            </a:r>
            <a:r>
              <a:rPr lang="en-US" altLang="zh-CN" sz="2400" kern="100" dirty="0">
                <a:effectLst/>
                <a:latin typeface="+mn-ea"/>
              </a:rPr>
              <a:t>8</a:t>
            </a:r>
            <a:r>
              <a:rPr lang="zh-CN" altLang="en-US" sz="2400" kern="100" dirty="0">
                <a:effectLst/>
                <a:latin typeface="+mn-ea"/>
              </a:rPr>
              <a:t>）在项目早期对软件配置项进行基线化，后期则对产品进行冻结。</a:t>
            </a:r>
          </a:p>
          <a:p>
            <a:pPr lvl="1">
              <a:lnSpc>
                <a:spcPct val="150000"/>
              </a:lnSpc>
              <a:buClr>
                <a:srgbClr val="0054A3"/>
              </a:buClr>
            </a:pPr>
            <a:r>
              <a:rPr lang="zh-CN" altLang="en-US" sz="2400" kern="100" dirty="0">
                <a:effectLst/>
                <a:latin typeface="+mn-ea"/>
              </a:rPr>
              <a:t>（</a:t>
            </a:r>
            <a:r>
              <a:rPr lang="en-US" altLang="zh-CN" sz="2400" kern="100" dirty="0">
                <a:effectLst/>
                <a:latin typeface="+mn-ea"/>
              </a:rPr>
              <a:t>9</a:t>
            </a:r>
            <a:r>
              <a:rPr lang="zh-CN" altLang="en-US" sz="2400" kern="100" dirty="0">
                <a:effectLst/>
                <a:latin typeface="+mn-ea"/>
              </a:rPr>
              <a:t>）采用原型验证概念，以在项目早期进行论证。</a:t>
            </a:r>
          </a:p>
          <a:p>
            <a:pPr lvl="1">
              <a:lnSpc>
                <a:spcPct val="150000"/>
              </a:lnSpc>
              <a:buClr>
                <a:srgbClr val="0054A3"/>
              </a:buClr>
            </a:pPr>
            <a:r>
              <a:rPr lang="zh-CN" altLang="en-US" sz="2400" kern="100" dirty="0">
                <a:effectLst/>
                <a:latin typeface="+mn-ea"/>
              </a:rPr>
              <a:t>（</a:t>
            </a:r>
            <a:r>
              <a:rPr lang="en-US" altLang="zh-CN" sz="2400" kern="100" dirty="0">
                <a:effectLst/>
                <a:latin typeface="+mn-ea"/>
              </a:rPr>
              <a:t>10</a:t>
            </a:r>
            <a:r>
              <a:rPr lang="zh-CN" altLang="en-US" sz="2400" kern="100" dirty="0">
                <a:effectLst/>
                <a:latin typeface="+mn-ea"/>
              </a:rPr>
              <a:t>）追求零缺陷作为目标。</a:t>
            </a:r>
          </a:p>
          <a:p>
            <a:pPr lvl="1">
              <a:lnSpc>
                <a:spcPct val="150000"/>
              </a:lnSpc>
              <a:buClr>
                <a:srgbClr val="0054A3"/>
              </a:buClr>
            </a:pPr>
            <a:r>
              <a:rPr lang="zh-CN" altLang="en-US" sz="2400" kern="100" dirty="0">
                <a:effectLst/>
                <a:latin typeface="+mn-ea"/>
              </a:rPr>
              <a:t>（</a:t>
            </a:r>
            <a:r>
              <a:rPr lang="en-US" altLang="zh-CN" sz="2400" kern="100" dirty="0">
                <a:effectLst/>
                <a:latin typeface="+mn-ea"/>
              </a:rPr>
              <a:t>11</a:t>
            </a:r>
            <a:r>
              <a:rPr lang="zh-CN" altLang="en-US" sz="2400" kern="100" dirty="0">
                <a:effectLst/>
                <a:latin typeface="+mn-ea"/>
              </a:rPr>
              <a:t>）里程碑评审会的目的是为了改进工作，而不是相互指责。</a:t>
            </a:r>
          </a:p>
        </p:txBody>
      </p:sp>
      <p:sp>
        <p:nvSpPr>
          <p:cNvPr id="43" name="TextBox 6">
            <a:extLst>
              <a:ext uri="{FF2B5EF4-FFF2-40B4-BE49-F238E27FC236}">
                <a16:creationId xmlns:a16="http://schemas.microsoft.com/office/drawing/2014/main" id="{0D257D9B-C414-4069-AD03-6C89F7C64933}"/>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2.3.8 </a:t>
            </a:r>
            <a:r>
              <a:rPr lang="zh-CN" altLang="en-US" sz="2800" b="1" dirty="0">
                <a:solidFill>
                  <a:schemeClr val="tx1">
                    <a:lumMod val="65000"/>
                    <a:lumOff val="35000"/>
                  </a:schemeClr>
                </a:solidFill>
                <a:cs typeface="+mn-ea"/>
                <a:sym typeface="+mn-lt"/>
              </a:rPr>
              <a:t>微软流程</a:t>
            </a:r>
          </a:p>
        </p:txBody>
      </p:sp>
      <p:sp>
        <p:nvSpPr>
          <p:cNvPr id="35" name="矩形 4">
            <a:extLst>
              <a:ext uri="{FF2B5EF4-FFF2-40B4-BE49-F238E27FC236}">
                <a16:creationId xmlns:a16="http://schemas.microsoft.com/office/drawing/2014/main" id="{3E5C6C69-B48B-48E8-824D-9C0B0C78AC4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4" name="直接连接符 43">
            <a:extLst>
              <a:ext uri="{FF2B5EF4-FFF2-40B4-BE49-F238E27FC236}">
                <a16:creationId xmlns:a16="http://schemas.microsoft.com/office/drawing/2014/main" id="{6144394F-8F6A-4EAD-A7A5-41DA3E7AA23C}"/>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D8CC8DE-9B93-427D-91FA-1BD501A16D7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6" name="TextBox 6">
            <a:extLst>
              <a:ext uri="{FF2B5EF4-FFF2-40B4-BE49-F238E27FC236}">
                <a16:creationId xmlns:a16="http://schemas.microsoft.com/office/drawing/2014/main" id="{1129BDA5-27D4-4297-8579-F1352297971B}"/>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47" name="TextBox 7">
            <a:extLst>
              <a:ext uri="{FF2B5EF4-FFF2-40B4-BE49-F238E27FC236}">
                <a16:creationId xmlns:a16="http://schemas.microsoft.com/office/drawing/2014/main" id="{E894AE27-D67D-4F91-88DC-5A60D2C77358}"/>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8" name="TextBox 9">
            <a:extLst>
              <a:ext uri="{FF2B5EF4-FFF2-40B4-BE49-F238E27FC236}">
                <a16:creationId xmlns:a16="http://schemas.microsoft.com/office/drawing/2014/main" id="{909F5539-5E48-4587-BDA9-8141807AB39F}"/>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9" name="TextBox 10">
            <a:extLst>
              <a:ext uri="{FF2B5EF4-FFF2-40B4-BE49-F238E27FC236}">
                <a16:creationId xmlns:a16="http://schemas.microsoft.com/office/drawing/2014/main" id="{FAC7FAAF-8A2D-4503-9E84-4678F13AA92F}"/>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0" name="直接连接符 49">
            <a:extLst>
              <a:ext uri="{FF2B5EF4-FFF2-40B4-BE49-F238E27FC236}">
                <a16:creationId xmlns:a16="http://schemas.microsoft.com/office/drawing/2014/main" id="{AA5E433D-CF9F-4D10-A345-BC869B251EE1}"/>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D7C1AC7-9966-40C7-86CF-B40F5C9AE08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2" name="图片 51">
            <a:extLst>
              <a:ext uri="{FF2B5EF4-FFF2-40B4-BE49-F238E27FC236}">
                <a16:creationId xmlns:a16="http://schemas.microsoft.com/office/drawing/2014/main" id="{A6B424DF-BF44-48A4-B15B-B092C02FF5ED}"/>
              </a:ext>
            </a:extLst>
          </p:cNvPr>
          <p:cNvPicPr>
            <a:picLocks noChangeAspect="1"/>
          </p:cNvPicPr>
          <p:nvPr/>
        </p:nvPicPr>
        <p:blipFill>
          <a:blip r:embed="rId3"/>
          <a:stretch>
            <a:fillRect/>
          </a:stretch>
        </p:blipFill>
        <p:spPr>
          <a:xfrm>
            <a:off x="0" y="19050"/>
            <a:ext cx="791210" cy="715645"/>
          </a:xfrm>
          <a:prstGeom prst="rect">
            <a:avLst/>
          </a:prstGeom>
        </p:spPr>
      </p:pic>
      <p:sp>
        <p:nvSpPr>
          <p:cNvPr id="53" name="TextBox 7">
            <a:extLst>
              <a:ext uri="{FF2B5EF4-FFF2-40B4-BE49-F238E27FC236}">
                <a16:creationId xmlns:a16="http://schemas.microsoft.com/office/drawing/2014/main" id="{FE12889D-218B-46A7-9358-2F958296B779}"/>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843825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对象 42">
            <a:extLst>
              <a:ext uri="{FF2B5EF4-FFF2-40B4-BE49-F238E27FC236}">
                <a16:creationId xmlns:a16="http://schemas.microsoft.com/office/drawing/2014/main" id="{2F247CF8-6F63-43F1-B9BC-1AC6C96F38AD}"/>
              </a:ext>
            </a:extLst>
          </p:cNvPr>
          <p:cNvGraphicFramePr>
            <a:graphicFrameLocks noChangeAspect="1"/>
          </p:cNvGraphicFramePr>
          <p:nvPr>
            <p:extLst>
              <p:ext uri="{D42A27DB-BD31-4B8C-83A1-F6EECF244321}">
                <p14:modId xmlns:p14="http://schemas.microsoft.com/office/powerpoint/2010/main" val="3336076206"/>
              </p:ext>
            </p:extLst>
          </p:nvPr>
        </p:nvGraphicFramePr>
        <p:xfrm>
          <a:off x="6780395" y="1418830"/>
          <a:ext cx="4745756" cy="3910236"/>
        </p:xfrm>
        <a:graphic>
          <a:graphicData uri="http://schemas.openxmlformats.org/presentationml/2006/ole">
            <mc:AlternateContent xmlns:mc="http://schemas.openxmlformats.org/markup-compatibility/2006">
              <mc:Choice xmlns:v="urn:schemas-microsoft-com:vml" Requires="v">
                <p:oleObj name="Visio" r:id="rId3" imgW="4449938" imgH="3657268" progId="Visio.Drawing.15">
                  <p:embed/>
                </p:oleObj>
              </mc:Choice>
              <mc:Fallback>
                <p:oleObj name="Visio" r:id="rId3" imgW="4449938" imgH="3657268" progId="Visio.Drawing.15">
                  <p:embed/>
                  <p:pic>
                    <p:nvPicPr>
                      <p:cNvPr id="43" name="对象 42">
                        <a:extLst>
                          <a:ext uri="{FF2B5EF4-FFF2-40B4-BE49-F238E27FC236}">
                            <a16:creationId xmlns:a16="http://schemas.microsoft.com/office/drawing/2014/main" id="{AFBBE229-3B32-43C8-9791-581E872DE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395" y="1418830"/>
                        <a:ext cx="4745756" cy="3910236"/>
                      </a:xfrm>
                      <a:prstGeom prst="rect">
                        <a:avLst/>
                      </a:prstGeom>
                      <a:noFill/>
                    </p:spPr>
                  </p:pic>
                </p:oleObj>
              </mc:Fallback>
            </mc:AlternateContent>
          </a:graphicData>
        </a:graphic>
      </p:graphicFrame>
      <p:sp>
        <p:nvSpPr>
          <p:cNvPr id="44" name="TextBox 6">
            <a:extLst>
              <a:ext uri="{FF2B5EF4-FFF2-40B4-BE49-F238E27FC236}">
                <a16:creationId xmlns:a16="http://schemas.microsoft.com/office/drawing/2014/main" id="{4E4C8306-1B2B-4C11-A48B-3CE17933A315}"/>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2.3.8 </a:t>
            </a:r>
            <a:r>
              <a:rPr lang="zh-CN" altLang="en-US" sz="2800" b="1" dirty="0">
                <a:solidFill>
                  <a:schemeClr val="tx1">
                    <a:lumMod val="65000"/>
                    <a:lumOff val="35000"/>
                  </a:schemeClr>
                </a:solidFill>
                <a:cs typeface="+mn-ea"/>
                <a:sym typeface="+mn-lt"/>
              </a:rPr>
              <a:t>微软流程</a:t>
            </a:r>
          </a:p>
        </p:txBody>
      </p:sp>
      <p:sp>
        <p:nvSpPr>
          <p:cNvPr id="45" name="Rectangle 3">
            <a:extLst>
              <a:ext uri="{FF2B5EF4-FFF2-40B4-BE49-F238E27FC236}">
                <a16:creationId xmlns:a16="http://schemas.microsoft.com/office/drawing/2014/main" id="{49AAE701-CCFD-4FFD-AAB8-CE99E7E57A44}"/>
              </a:ext>
            </a:extLst>
          </p:cNvPr>
          <p:cNvSpPr>
            <a:spLocks noGrp="1"/>
          </p:cNvSpPr>
          <p:nvPr/>
        </p:nvSpPr>
        <p:spPr>
          <a:xfrm>
            <a:off x="692044" y="2185042"/>
            <a:ext cx="5660055" cy="3303462"/>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微软过程把</a:t>
            </a:r>
            <a:r>
              <a:rPr lang="zh-CN" altLang="en-US" sz="2400" dirty="0">
                <a:solidFill>
                  <a:srgbClr val="0000CC"/>
                </a:solidFill>
                <a:highlight>
                  <a:srgbClr val="FFFF00"/>
                </a:highlight>
                <a:cs typeface="+mn-ea"/>
                <a:sym typeface="+mn-lt"/>
              </a:rPr>
              <a:t>软件生命周期</a:t>
            </a:r>
            <a:r>
              <a:rPr lang="zh-CN" altLang="en-US" sz="2400" dirty="0">
                <a:solidFill>
                  <a:srgbClr val="0000CC"/>
                </a:solidFill>
                <a:cs typeface="+mn-ea"/>
                <a:sym typeface="+mn-lt"/>
              </a:rPr>
              <a:t>划分成</a:t>
            </a:r>
            <a:r>
              <a:rPr lang="en-US" altLang="zh-CN" sz="2400" dirty="0">
                <a:solidFill>
                  <a:srgbClr val="0000CC"/>
                </a:solidFill>
                <a:cs typeface="+mn-ea"/>
                <a:sym typeface="+mn-lt"/>
              </a:rPr>
              <a:t>5</a:t>
            </a:r>
            <a:r>
              <a:rPr lang="zh-CN" altLang="en-US" sz="2400" dirty="0">
                <a:solidFill>
                  <a:srgbClr val="0000CC"/>
                </a:solidFill>
                <a:cs typeface="+mn-ea"/>
                <a:sym typeface="+mn-lt"/>
              </a:rPr>
              <a:t>个阶段。</a:t>
            </a:r>
          </a:p>
          <a:p>
            <a:pPr marL="400050" lvl="1" indent="0" eaLnBrk="1" hangingPunct="1">
              <a:lnSpc>
                <a:spcPct val="150000"/>
              </a:lnSpc>
              <a:spcBef>
                <a:spcPts val="0"/>
              </a:spcBef>
              <a:buClr>
                <a:srgbClr val="0070C0"/>
              </a:buClr>
              <a:buNone/>
            </a:pPr>
            <a:r>
              <a:rPr lang="zh-CN" altLang="en-US" sz="2400" dirty="0">
                <a:solidFill>
                  <a:srgbClr val="0000CC"/>
                </a:solidFill>
                <a:cs typeface="+mn-ea"/>
                <a:sym typeface="+mn-lt"/>
              </a:rPr>
              <a:t>（</a:t>
            </a:r>
            <a:r>
              <a:rPr lang="en-US" altLang="zh-CN" sz="2400" dirty="0">
                <a:solidFill>
                  <a:srgbClr val="0000CC"/>
                </a:solidFill>
                <a:cs typeface="+mn-ea"/>
                <a:sym typeface="+mn-lt"/>
              </a:rPr>
              <a:t>1</a:t>
            </a:r>
            <a:r>
              <a:rPr lang="zh-CN" altLang="en-US" sz="2400" dirty="0">
                <a:solidFill>
                  <a:srgbClr val="0000CC"/>
                </a:solidFill>
                <a:cs typeface="+mn-ea"/>
                <a:sym typeface="+mn-lt"/>
              </a:rPr>
              <a:t>）规划阶段</a:t>
            </a:r>
          </a:p>
          <a:p>
            <a:pPr marL="400050" lvl="1" indent="0" eaLnBrk="1" hangingPunct="1">
              <a:lnSpc>
                <a:spcPct val="150000"/>
              </a:lnSpc>
              <a:spcBef>
                <a:spcPts val="0"/>
              </a:spcBef>
              <a:buClr>
                <a:srgbClr val="0070C0"/>
              </a:buClr>
              <a:buNone/>
            </a:pPr>
            <a:r>
              <a:rPr lang="zh-CN" altLang="en-US" sz="2400" dirty="0">
                <a:solidFill>
                  <a:srgbClr val="0000CC"/>
                </a:solidFill>
                <a:cs typeface="+mn-ea"/>
                <a:sym typeface="+mn-lt"/>
              </a:rPr>
              <a:t>（</a:t>
            </a:r>
            <a:r>
              <a:rPr lang="en-US" altLang="zh-CN" sz="2400" dirty="0">
                <a:solidFill>
                  <a:srgbClr val="0000CC"/>
                </a:solidFill>
                <a:cs typeface="+mn-ea"/>
                <a:sym typeface="+mn-lt"/>
              </a:rPr>
              <a:t>2</a:t>
            </a:r>
            <a:r>
              <a:rPr lang="zh-CN" altLang="en-US" sz="2400" dirty="0">
                <a:solidFill>
                  <a:srgbClr val="0000CC"/>
                </a:solidFill>
                <a:cs typeface="+mn-ea"/>
                <a:sym typeface="+mn-lt"/>
              </a:rPr>
              <a:t>）设计阶段</a:t>
            </a:r>
          </a:p>
          <a:p>
            <a:pPr marL="400050" lvl="1" indent="0" eaLnBrk="1" hangingPunct="1">
              <a:lnSpc>
                <a:spcPct val="150000"/>
              </a:lnSpc>
              <a:spcBef>
                <a:spcPts val="0"/>
              </a:spcBef>
              <a:buClr>
                <a:srgbClr val="0070C0"/>
              </a:buClr>
              <a:buNone/>
            </a:pPr>
            <a:r>
              <a:rPr lang="zh-CN" altLang="en-US" sz="2400" dirty="0">
                <a:solidFill>
                  <a:srgbClr val="0000CC"/>
                </a:solidFill>
                <a:cs typeface="+mn-ea"/>
                <a:sym typeface="+mn-lt"/>
              </a:rPr>
              <a:t>（</a:t>
            </a:r>
            <a:r>
              <a:rPr lang="en-US" altLang="zh-CN" sz="2400" dirty="0">
                <a:solidFill>
                  <a:srgbClr val="0000CC"/>
                </a:solidFill>
                <a:cs typeface="+mn-ea"/>
                <a:sym typeface="+mn-lt"/>
              </a:rPr>
              <a:t>3</a:t>
            </a:r>
            <a:r>
              <a:rPr lang="zh-CN" altLang="en-US" sz="2400" dirty="0">
                <a:solidFill>
                  <a:srgbClr val="0000CC"/>
                </a:solidFill>
                <a:cs typeface="+mn-ea"/>
                <a:sym typeface="+mn-lt"/>
              </a:rPr>
              <a:t>）开发阶段</a:t>
            </a:r>
          </a:p>
          <a:p>
            <a:pPr marL="400050" lvl="1" indent="0" eaLnBrk="1" hangingPunct="1">
              <a:lnSpc>
                <a:spcPct val="150000"/>
              </a:lnSpc>
              <a:spcBef>
                <a:spcPts val="0"/>
              </a:spcBef>
              <a:buClr>
                <a:srgbClr val="0070C0"/>
              </a:buClr>
              <a:buNone/>
            </a:pPr>
            <a:r>
              <a:rPr lang="zh-CN" altLang="en-US" sz="2400" dirty="0">
                <a:solidFill>
                  <a:srgbClr val="0000CC"/>
                </a:solidFill>
                <a:cs typeface="+mn-ea"/>
                <a:sym typeface="+mn-lt"/>
              </a:rPr>
              <a:t>（</a:t>
            </a:r>
            <a:r>
              <a:rPr lang="en-US" altLang="zh-CN" sz="2400" dirty="0">
                <a:solidFill>
                  <a:srgbClr val="0000CC"/>
                </a:solidFill>
                <a:cs typeface="+mn-ea"/>
                <a:sym typeface="+mn-lt"/>
              </a:rPr>
              <a:t>4</a:t>
            </a:r>
            <a:r>
              <a:rPr lang="zh-CN" altLang="en-US" sz="2400" dirty="0">
                <a:solidFill>
                  <a:srgbClr val="0000CC"/>
                </a:solidFill>
                <a:cs typeface="+mn-ea"/>
                <a:sym typeface="+mn-lt"/>
              </a:rPr>
              <a:t>）稳定阶段</a:t>
            </a:r>
          </a:p>
          <a:p>
            <a:pPr marL="400050" lvl="1" indent="0" eaLnBrk="1" hangingPunct="1">
              <a:lnSpc>
                <a:spcPct val="150000"/>
              </a:lnSpc>
              <a:spcBef>
                <a:spcPts val="0"/>
              </a:spcBef>
              <a:buClr>
                <a:srgbClr val="0070C0"/>
              </a:buClr>
              <a:buNone/>
            </a:pPr>
            <a:r>
              <a:rPr lang="zh-CN" altLang="en-US" sz="2400" dirty="0">
                <a:solidFill>
                  <a:srgbClr val="0000CC"/>
                </a:solidFill>
                <a:cs typeface="+mn-ea"/>
                <a:sym typeface="+mn-lt"/>
              </a:rPr>
              <a:t>（</a:t>
            </a:r>
            <a:r>
              <a:rPr lang="en-US" altLang="zh-CN" sz="2400" dirty="0">
                <a:solidFill>
                  <a:srgbClr val="0000CC"/>
                </a:solidFill>
                <a:cs typeface="+mn-ea"/>
                <a:sym typeface="+mn-lt"/>
              </a:rPr>
              <a:t>5</a:t>
            </a:r>
            <a:r>
              <a:rPr lang="zh-CN" altLang="en-US" sz="2400" dirty="0">
                <a:solidFill>
                  <a:srgbClr val="0000CC"/>
                </a:solidFill>
                <a:cs typeface="+mn-ea"/>
                <a:sym typeface="+mn-lt"/>
              </a:rPr>
              <a:t>）发布阶段</a:t>
            </a:r>
          </a:p>
        </p:txBody>
      </p:sp>
      <p:sp>
        <p:nvSpPr>
          <p:cNvPr id="35" name="文本框 34">
            <a:extLst>
              <a:ext uri="{FF2B5EF4-FFF2-40B4-BE49-F238E27FC236}">
                <a16:creationId xmlns:a16="http://schemas.microsoft.com/office/drawing/2014/main" id="{1169D8BC-D45E-4F02-9074-F9B12FF575AC}"/>
              </a:ext>
            </a:extLst>
          </p:cNvPr>
          <p:cNvSpPr txBox="1"/>
          <p:nvPr/>
        </p:nvSpPr>
        <p:spPr>
          <a:xfrm>
            <a:off x="8486507" y="5439170"/>
            <a:ext cx="2627586" cy="338554"/>
          </a:xfrm>
          <a:prstGeom prst="rect">
            <a:avLst/>
          </a:prstGeom>
          <a:noFill/>
        </p:spPr>
        <p:txBody>
          <a:bodyPr wrap="square" rtlCol="0">
            <a:spAutoFit/>
          </a:bodyPr>
          <a:lstStyle/>
          <a:p>
            <a:r>
              <a:rPr lang="en-US" altLang="zh-CN" sz="1600" dirty="0"/>
              <a:t>MSF</a:t>
            </a:r>
            <a:r>
              <a:rPr lang="zh-CN" altLang="en-US" sz="1600" dirty="0"/>
              <a:t>生命周期</a:t>
            </a:r>
          </a:p>
        </p:txBody>
      </p:sp>
      <p:sp>
        <p:nvSpPr>
          <p:cNvPr id="46" name="矩形 4">
            <a:extLst>
              <a:ext uri="{FF2B5EF4-FFF2-40B4-BE49-F238E27FC236}">
                <a16:creationId xmlns:a16="http://schemas.microsoft.com/office/drawing/2014/main" id="{F9FFE9EE-C695-411B-A7C9-189765B0CC2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5B806FF6-9870-4D2A-8F9C-3F5F45C454AB}"/>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A4060611-C9F9-44C4-BEFC-DB3F50DC96BF}"/>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9" name="TextBox 6">
            <a:extLst>
              <a:ext uri="{FF2B5EF4-FFF2-40B4-BE49-F238E27FC236}">
                <a16:creationId xmlns:a16="http://schemas.microsoft.com/office/drawing/2014/main" id="{6E57E641-7091-4E46-9614-5D502EFC98BC}"/>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50" name="TextBox 7">
            <a:extLst>
              <a:ext uri="{FF2B5EF4-FFF2-40B4-BE49-F238E27FC236}">
                <a16:creationId xmlns:a16="http://schemas.microsoft.com/office/drawing/2014/main" id="{B93A28D0-D526-4F8D-98FD-877E69F91175}"/>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1" name="TextBox 9">
            <a:extLst>
              <a:ext uri="{FF2B5EF4-FFF2-40B4-BE49-F238E27FC236}">
                <a16:creationId xmlns:a16="http://schemas.microsoft.com/office/drawing/2014/main" id="{1433E6ED-B8EB-4D47-9B6A-001F065B036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2" name="TextBox 10">
            <a:extLst>
              <a:ext uri="{FF2B5EF4-FFF2-40B4-BE49-F238E27FC236}">
                <a16:creationId xmlns:a16="http://schemas.microsoft.com/office/drawing/2014/main" id="{E4A542C0-A38D-4117-9070-82A30BD6B2FD}"/>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3" name="直接连接符 52">
            <a:extLst>
              <a:ext uri="{FF2B5EF4-FFF2-40B4-BE49-F238E27FC236}">
                <a16:creationId xmlns:a16="http://schemas.microsoft.com/office/drawing/2014/main" id="{77E1EAB7-B415-4E1E-86EB-EFCA2AAF90DC}"/>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3DBC9C3-2124-4081-8F21-425512D01C08}"/>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B9518B6F-38A0-4564-AD19-1D0E8520589D}"/>
              </a:ext>
            </a:extLst>
          </p:cNvPr>
          <p:cNvPicPr>
            <a:picLocks noChangeAspect="1"/>
          </p:cNvPicPr>
          <p:nvPr/>
        </p:nvPicPr>
        <p:blipFill>
          <a:blip r:embed="rId5"/>
          <a:stretch>
            <a:fillRect/>
          </a:stretch>
        </p:blipFill>
        <p:spPr>
          <a:xfrm>
            <a:off x="0" y="19050"/>
            <a:ext cx="791210" cy="715645"/>
          </a:xfrm>
          <a:prstGeom prst="rect">
            <a:avLst/>
          </a:prstGeom>
        </p:spPr>
      </p:pic>
      <p:sp>
        <p:nvSpPr>
          <p:cNvPr id="56" name="TextBox 7">
            <a:extLst>
              <a:ext uri="{FF2B5EF4-FFF2-40B4-BE49-F238E27FC236}">
                <a16:creationId xmlns:a16="http://schemas.microsoft.com/office/drawing/2014/main" id="{0618F00E-E06E-4D0C-91B6-1BE8FF5230D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98669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06B48B4B-EDD7-4847-AF68-C121598D10DF}"/>
              </a:ext>
            </a:extLst>
          </p:cNvPr>
          <p:cNvGrpSpPr/>
          <p:nvPr/>
        </p:nvGrpSpPr>
        <p:grpSpPr>
          <a:xfrm>
            <a:off x="747140" y="2279716"/>
            <a:ext cx="8739600" cy="4200870"/>
            <a:chOff x="637675" y="2156543"/>
            <a:chExt cx="9394182" cy="4200870"/>
          </a:xfrm>
        </p:grpSpPr>
        <p:sp>
          <p:nvSpPr>
            <p:cNvPr id="44" name="矩形 43">
              <a:extLst>
                <a:ext uri="{FF2B5EF4-FFF2-40B4-BE49-F238E27FC236}">
                  <a16:creationId xmlns:a16="http://schemas.microsoft.com/office/drawing/2014/main" id="{DA7746B1-707F-402D-AA3F-D38D06536281}"/>
                </a:ext>
              </a:extLst>
            </p:cNvPr>
            <p:cNvSpPr/>
            <p:nvPr/>
          </p:nvSpPr>
          <p:spPr>
            <a:xfrm>
              <a:off x="637675" y="215654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项目规模</a:t>
              </a:r>
            </a:p>
          </p:txBody>
        </p:sp>
        <p:sp>
          <p:nvSpPr>
            <p:cNvPr id="45" name="矩形 44">
              <a:extLst>
                <a:ext uri="{FF2B5EF4-FFF2-40B4-BE49-F238E27FC236}">
                  <a16:creationId xmlns:a16="http://schemas.microsoft.com/office/drawing/2014/main" id="{0F94D583-FEF1-45CF-95A9-F420E5E2D518}"/>
                </a:ext>
              </a:extLst>
            </p:cNvPr>
            <p:cNvSpPr/>
            <p:nvPr/>
          </p:nvSpPr>
          <p:spPr>
            <a:xfrm>
              <a:off x="2815389" y="215654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适用于不同规模和复杂度的软件开发项目。</a:t>
              </a:r>
            </a:p>
          </p:txBody>
        </p:sp>
        <p:sp>
          <p:nvSpPr>
            <p:cNvPr id="46" name="矩形 45">
              <a:extLst>
                <a:ext uri="{FF2B5EF4-FFF2-40B4-BE49-F238E27FC236}">
                  <a16:creationId xmlns:a16="http://schemas.microsoft.com/office/drawing/2014/main" id="{F788B67E-AFEF-4C5F-8E9E-1C02C9D88147}"/>
                </a:ext>
              </a:extLst>
            </p:cNvPr>
            <p:cNvSpPr/>
            <p:nvPr/>
          </p:nvSpPr>
          <p:spPr>
            <a:xfrm>
              <a:off x="2815388" y="3075785"/>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开发团队规模较大或分布较广，且团队合作度高。</a:t>
              </a:r>
            </a:p>
          </p:txBody>
        </p:sp>
        <p:sp>
          <p:nvSpPr>
            <p:cNvPr id="47" name="矩形 46">
              <a:extLst>
                <a:ext uri="{FF2B5EF4-FFF2-40B4-BE49-F238E27FC236}">
                  <a16:creationId xmlns:a16="http://schemas.microsoft.com/office/drawing/2014/main" id="{6C7BA716-06C2-4131-8C83-75F07E128ABB}"/>
                </a:ext>
              </a:extLst>
            </p:cNvPr>
            <p:cNvSpPr/>
            <p:nvPr/>
          </p:nvSpPr>
          <p:spPr>
            <a:xfrm>
              <a:off x="2836972" y="3995027"/>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根据项目类型和需求选择合适的微软过程。</a:t>
              </a:r>
            </a:p>
          </p:txBody>
        </p:sp>
        <p:sp>
          <p:nvSpPr>
            <p:cNvPr id="48" name="矩形 47">
              <a:extLst>
                <a:ext uri="{FF2B5EF4-FFF2-40B4-BE49-F238E27FC236}">
                  <a16:creationId xmlns:a16="http://schemas.microsoft.com/office/drawing/2014/main" id="{BB28C76F-4011-4182-975B-752D66E19F56}"/>
                </a:ext>
              </a:extLst>
            </p:cNvPr>
            <p:cNvSpPr/>
            <p:nvPr/>
          </p:nvSpPr>
          <p:spPr>
            <a:xfrm>
              <a:off x="2836971" y="4914269"/>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需要开发团队具备一定的开发经验和能力。</a:t>
              </a:r>
            </a:p>
          </p:txBody>
        </p:sp>
        <p:sp>
          <p:nvSpPr>
            <p:cNvPr id="49" name="矩形 48">
              <a:extLst>
                <a:ext uri="{FF2B5EF4-FFF2-40B4-BE49-F238E27FC236}">
                  <a16:creationId xmlns:a16="http://schemas.microsoft.com/office/drawing/2014/main" id="{A294C658-DBCC-4C78-BDC4-9CDC5AD9555E}"/>
                </a:ext>
              </a:extLst>
            </p:cNvPr>
            <p:cNvSpPr/>
            <p:nvPr/>
          </p:nvSpPr>
          <p:spPr>
            <a:xfrm>
              <a:off x="2836971" y="5831633"/>
              <a:ext cx="7194885" cy="52578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n w="0"/>
                  <a:solidFill>
                    <a:schemeClr val="tx1"/>
                  </a:solidFill>
                  <a:effectLst>
                    <a:outerShdw blurRad="38100" dist="19050" dir="2700000" algn="tl" rotWithShape="0">
                      <a:schemeClr val="dk1">
                        <a:alpha val="40000"/>
                      </a:schemeClr>
                    </a:outerShdw>
                  </a:effectLst>
                </a:rPr>
                <a:t>强调灵活性和迭代开发。</a:t>
              </a:r>
            </a:p>
          </p:txBody>
        </p:sp>
        <p:sp>
          <p:nvSpPr>
            <p:cNvPr id="50" name="矩形 49">
              <a:extLst>
                <a:ext uri="{FF2B5EF4-FFF2-40B4-BE49-F238E27FC236}">
                  <a16:creationId xmlns:a16="http://schemas.microsoft.com/office/drawing/2014/main" id="{7FF840D9-BEF7-48DE-B9C4-1B14E1912F99}"/>
                </a:ext>
              </a:extLst>
            </p:cNvPr>
            <p:cNvSpPr/>
            <p:nvPr/>
          </p:nvSpPr>
          <p:spPr>
            <a:xfrm>
              <a:off x="637675" y="3075785"/>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团队规模</a:t>
              </a:r>
            </a:p>
          </p:txBody>
        </p:sp>
        <p:sp>
          <p:nvSpPr>
            <p:cNvPr id="51" name="矩形 50">
              <a:extLst>
                <a:ext uri="{FF2B5EF4-FFF2-40B4-BE49-F238E27FC236}">
                  <a16:creationId xmlns:a16="http://schemas.microsoft.com/office/drawing/2014/main" id="{D8074826-7B44-4FD7-BA6B-7407D8AC1374}"/>
                </a:ext>
              </a:extLst>
            </p:cNvPr>
            <p:cNvSpPr/>
            <p:nvPr/>
          </p:nvSpPr>
          <p:spPr>
            <a:xfrm>
              <a:off x="637675" y="3995027"/>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项目类型</a:t>
              </a:r>
            </a:p>
          </p:txBody>
        </p:sp>
        <p:sp>
          <p:nvSpPr>
            <p:cNvPr id="52" name="矩形 51">
              <a:extLst>
                <a:ext uri="{FF2B5EF4-FFF2-40B4-BE49-F238E27FC236}">
                  <a16:creationId xmlns:a16="http://schemas.microsoft.com/office/drawing/2014/main" id="{CDCD6877-7F40-4546-8071-4A3DB0E9DD2D}"/>
                </a:ext>
              </a:extLst>
            </p:cNvPr>
            <p:cNvSpPr/>
            <p:nvPr/>
          </p:nvSpPr>
          <p:spPr>
            <a:xfrm>
              <a:off x="637675" y="4914269"/>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项目规模</a:t>
              </a:r>
            </a:p>
          </p:txBody>
        </p:sp>
        <p:sp>
          <p:nvSpPr>
            <p:cNvPr id="53" name="矩形 52">
              <a:extLst>
                <a:ext uri="{FF2B5EF4-FFF2-40B4-BE49-F238E27FC236}">
                  <a16:creationId xmlns:a16="http://schemas.microsoft.com/office/drawing/2014/main" id="{DD931006-2F2F-4FD8-9467-E672DD193063}"/>
                </a:ext>
              </a:extLst>
            </p:cNvPr>
            <p:cNvSpPr/>
            <p:nvPr/>
          </p:nvSpPr>
          <p:spPr>
            <a:xfrm>
              <a:off x="637675" y="5831633"/>
              <a:ext cx="2043162" cy="52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项目</a:t>
              </a:r>
            </a:p>
          </p:txBody>
        </p:sp>
      </p:grpSp>
      <p:sp>
        <p:nvSpPr>
          <p:cNvPr id="54" name="文本框 53">
            <a:extLst>
              <a:ext uri="{FF2B5EF4-FFF2-40B4-BE49-F238E27FC236}">
                <a16:creationId xmlns:a16="http://schemas.microsoft.com/office/drawing/2014/main" id="{1844DC4A-D76E-4A2D-B2B7-EFDA79E7C33C}"/>
              </a:ext>
            </a:extLst>
          </p:cNvPr>
          <p:cNvSpPr txBox="1"/>
          <p:nvPr/>
        </p:nvSpPr>
        <p:spPr>
          <a:xfrm>
            <a:off x="3047877" y="1573993"/>
            <a:ext cx="4557642" cy="584775"/>
          </a:xfrm>
          <a:prstGeom prst="rect">
            <a:avLst/>
          </a:prstGeom>
          <a:noFill/>
        </p:spPr>
        <p:txBody>
          <a:bodyPr wrap="square" rtlCol="0">
            <a:spAutoFit/>
          </a:bodyPr>
          <a:lstStyle/>
          <a:p>
            <a:r>
              <a:rPr lang="zh-CN" altLang="en-US" sz="3200" b="1" dirty="0">
                <a:solidFill>
                  <a:srgbClr val="FF0000"/>
                </a:solidFill>
              </a:rPr>
              <a:t>适合微软编程嘛？</a:t>
            </a:r>
            <a:endParaRPr lang="en-US" altLang="zh-CN" sz="3200" b="1" dirty="0">
              <a:solidFill>
                <a:srgbClr val="FF0000"/>
              </a:solidFill>
            </a:endParaRPr>
          </a:p>
        </p:txBody>
      </p:sp>
      <p:sp>
        <p:nvSpPr>
          <p:cNvPr id="55" name="文本框 54">
            <a:extLst>
              <a:ext uri="{FF2B5EF4-FFF2-40B4-BE49-F238E27FC236}">
                <a16:creationId xmlns:a16="http://schemas.microsoft.com/office/drawing/2014/main" id="{4DDA17A7-600F-431D-BB6B-8F01F0424965}"/>
              </a:ext>
            </a:extLst>
          </p:cNvPr>
          <p:cNvSpPr txBox="1"/>
          <p:nvPr/>
        </p:nvSpPr>
        <p:spPr>
          <a:xfrm>
            <a:off x="9631994" y="2388756"/>
            <a:ext cx="2560006" cy="3416320"/>
          </a:xfrm>
          <a:prstGeom prst="rect">
            <a:avLst/>
          </a:prstGeom>
          <a:noFill/>
        </p:spPr>
        <p:txBody>
          <a:bodyPr wrap="square" rtlCol="0">
            <a:spAutoFit/>
          </a:bodyPr>
          <a:lstStyle/>
          <a:p>
            <a:r>
              <a:rPr lang="zh-CN" altLang="en-US" sz="2400" b="1" dirty="0">
                <a:solidFill>
                  <a:srgbClr val="FF0000"/>
                </a:solidFill>
                <a:highlight>
                  <a:srgbClr val="FFFF00"/>
                </a:highlight>
              </a:rPr>
              <a:t>项目规模较大，复杂度较高，需要大量协作和跨团队协调，并且组织具有强烈的文化认同和流程约束，那么</a:t>
            </a:r>
            <a:r>
              <a:rPr lang="en-US" altLang="zh-CN" sz="2400" b="1" dirty="0">
                <a:highlight>
                  <a:srgbClr val="FFFF00"/>
                </a:highlight>
              </a:rPr>
              <a:t>MSF</a:t>
            </a:r>
            <a:r>
              <a:rPr lang="zh-CN" altLang="en-US" sz="2400" b="1" dirty="0">
                <a:solidFill>
                  <a:srgbClr val="FF0000"/>
                </a:solidFill>
                <a:highlight>
                  <a:srgbClr val="FFFF00"/>
                </a:highlight>
              </a:rPr>
              <a:t>可能是一个合适的选择。</a:t>
            </a:r>
            <a:endParaRPr lang="en-US" altLang="zh-CN" sz="2400" b="1" dirty="0">
              <a:solidFill>
                <a:srgbClr val="FF0000"/>
              </a:solidFill>
              <a:highlight>
                <a:srgbClr val="FFFF00"/>
              </a:highlight>
            </a:endParaRPr>
          </a:p>
        </p:txBody>
      </p:sp>
      <p:sp>
        <p:nvSpPr>
          <p:cNvPr id="56" name="TextBox 6">
            <a:extLst>
              <a:ext uri="{FF2B5EF4-FFF2-40B4-BE49-F238E27FC236}">
                <a16:creationId xmlns:a16="http://schemas.microsoft.com/office/drawing/2014/main" id="{198E3B86-19A1-4F39-A8FB-AD3E6E4EACD5}"/>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2.3.8 </a:t>
            </a:r>
            <a:r>
              <a:rPr lang="zh-CN" altLang="en-US" sz="2800" b="1" dirty="0">
                <a:solidFill>
                  <a:schemeClr val="tx1">
                    <a:lumMod val="65000"/>
                    <a:lumOff val="35000"/>
                  </a:schemeClr>
                </a:solidFill>
                <a:cs typeface="+mn-ea"/>
                <a:sym typeface="+mn-lt"/>
              </a:rPr>
              <a:t>微软流程</a:t>
            </a:r>
          </a:p>
        </p:txBody>
      </p:sp>
      <p:sp>
        <p:nvSpPr>
          <p:cNvPr id="57" name="矩形 4">
            <a:extLst>
              <a:ext uri="{FF2B5EF4-FFF2-40B4-BE49-F238E27FC236}">
                <a16:creationId xmlns:a16="http://schemas.microsoft.com/office/drawing/2014/main" id="{8509AD3B-6F4E-44C0-A1FE-700411F4CF0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8" name="直接连接符 57">
            <a:extLst>
              <a:ext uri="{FF2B5EF4-FFF2-40B4-BE49-F238E27FC236}">
                <a16:creationId xmlns:a16="http://schemas.microsoft.com/office/drawing/2014/main" id="{325BEA35-36EE-420B-B83F-5EF1A0E6185F}"/>
              </a:ext>
            </a:extLst>
          </p:cNvPr>
          <p:cNvCxnSpPr/>
          <p:nvPr/>
        </p:nvCxnSpPr>
        <p:spPr>
          <a:xfrm>
            <a:off x="1034442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5E53B1C0-C82A-47EB-9BAA-FCE0E5E0C6CC}"/>
              </a:ext>
            </a:extLst>
          </p:cNvPr>
          <p:cNvSpPr/>
          <p:nvPr/>
        </p:nvSpPr>
        <p:spPr>
          <a:xfrm>
            <a:off x="8645129" y="1905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0" name="TextBox 6">
            <a:extLst>
              <a:ext uri="{FF2B5EF4-FFF2-40B4-BE49-F238E27FC236}">
                <a16:creationId xmlns:a16="http://schemas.microsoft.com/office/drawing/2014/main" id="{B912C679-AC42-469A-9B9B-41E73A5016E3}"/>
              </a:ext>
            </a:extLst>
          </p:cNvPr>
          <p:cNvSpPr txBox="1"/>
          <p:nvPr/>
        </p:nvSpPr>
        <p:spPr>
          <a:xfrm>
            <a:off x="876433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过程模型</a:t>
            </a:r>
          </a:p>
        </p:txBody>
      </p:sp>
      <p:sp>
        <p:nvSpPr>
          <p:cNvPr id="61" name="TextBox 7">
            <a:extLst>
              <a:ext uri="{FF2B5EF4-FFF2-40B4-BE49-F238E27FC236}">
                <a16:creationId xmlns:a16="http://schemas.microsoft.com/office/drawing/2014/main" id="{C690CE87-1619-4476-BFA0-611C91DD1FE0}"/>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2" name="TextBox 9">
            <a:extLst>
              <a:ext uri="{FF2B5EF4-FFF2-40B4-BE49-F238E27FC236}">
                <a16:creationId xmlns:a16="http://schemas.microsoft.com/office/drawing/2014/main" id="{D2606711-E081-45F0-887A-D691721628B8}"/>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3" name="TextBox 10">
            <a:extLst>
              <a:ext uri="{FF2B5EF4-FFF2-40B4-BE49-F238E27FC236}">
                <a16:creationId xmlns:a16="http://schemas.microsoft.com/office/drawing/2014/main" id="{4D36A9FC-5C63-4A21-84F9-12D4D7E2BD03}"/>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4" name="直接连接符 63">
            <a:extLst>
              <a:ext uri="{FF2B5EF4-FFF2-40B4-BE49-F238E27FC236}">
                <a16:creationId xmlns:a16="http://schemas.microsoft.com/office/drawing/2014/main" id="{0338C0AA-1C8D-4BC9-B650-FAA37D9CD851}"/>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B897719-8B85-4F9F-825E-26D4F18D2470}"/>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A01B1B68-5F95-4136-ADE1-67EE82AAD979}"/>
              </a:ext>
            </a:extLst>
          </p:cNvPr>
          <p:cNvPicPr>
            <a:picLocks noChangeAspect="1"/>
          </p:cNvPicPr>
          <p:nvPr/>
        </p:nvPicPr>
        <p:blipFill>
          <a:blip r:embed="rId3"/>
          <a:stretch>
            <a:fillRect/>
          </a:stretch>
        </p:blipFill>
        <p:spPr>
          <a:xfrm>
            <a:off x="0" y="19050"/>
            <a:ext cx="791210" cy="715645"/>
          </a:xfrm>
          <a:prstGeom prst="rect">
            <a:avLst/>
          </a:prstGeom>
        </p:spPr>
      </p:pic>
      <p:sp>
        <p:nvSpPr>
          <p:cNvPr id="67" name="TextBox 7">
            <a:extLst>
              <a:ext uri="{FF2B5EF4-FFF2-40B4-BE49-F238E27FC236}">
                <a16:creationId xmlns:a16="http://schemas.microsoft.com/office/drawing/2014/main" id="{C356F1D3-A0E7-4434-9C31-52E02D978525}"/>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827692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Part.04</a:t>
            </a:r>
          </a:p>
        </p:txBody>
      </p:sp>
      <p:sp>
        <p:nvSpPr>
          <p:cNvPr id="9" name="文本框 8"/>
          <p:cNvSpPr txBox="1"/>
          <p:nvPr/>
        </p:nvSpPr>
        <p:spPr>
          <a:xfrm>
            <a:off x="3268357" y="4789616"/>
            <a:ext cx="6285908" cy="707886"/>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各种模型的比较</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1099820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0" y="1894617"/>
            <a:ext cx="10343515"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瀑布模型</a:t>
            </a:r>
            <a:r>
              <a:rPr lang="zh-CN" altLang="en-US" sz="2400" kern="100" dirty="0">
                <a:effectLst/>
                <a:latin typeface="+mn-ea"/>
              </a:rPr>
              <a:t>是一种被广泛采用的模型，具备良好的文档管理和高质量软件的保证，但</a:t>
            </a:r>
            <a:r>
              <a:rPr lang="zh-CN" altLang="en-US" sz="2400" kern="100" dirty="0">
                <a:solidFill>
                  <a:srgbClr val="C00000"/>
                </a:solidFill>
                <a:effectLst/>
                <a:latin typeface="+mn-ea"/>
              </a:rPr>
              <a:t>由于软件开发流程的单向性</a:t>
            </a:r>
            <a:r>
              <a:rPr lang="zh-CN" altLang="en-US" sz="2400" kern="100" dirty="0">
                <a:effectLst/>
                <a:latin typeface="+mn-ea"/>
              </a:rPr>
              <a:t>，错误的更正单价很高。 </a:t>
            </a:r>
          </a:p>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快速原型</a:t>
            </a:r>
            <a:r>
              <a:rPr lang="zh-CN" altLang="en-US" sz="2400" kern="100" dirty="0">
                <a:effectLst/>
                <a:latin typeface="+mn-ea"/>
              </a:rPr>
              <a:t>在开发初期（需求阶段）就提供给用户产品的雏形，</a:t>
            </a:r>
            <a:r>
              <a:rPr lang="zh-CN" altLang="en-US" sz="2400" kern="100" dirty="0">
                <a:solidFill>
                  <a:srgbClr val="C00000"/>
                </a:solidFill>
                <a:effectLst/>
                <a:latin typeface="+mn-ea"/>
              </a:rPr>
              <a:t>避免了需求中的颠覆性错误</a:t>
            </a:r>
            <a:r>
              <a:rPr lang="zh-CN" altLang="en-US" sz="2400" kern="100" dirty="0">
                <a:effectLst/>
                <a:latin typeface="+mn-ea"/>
              </a:rPr>
              <a:t>，但原型代码的</a:t>
            </a:r>
            <a:r>
              <a:rPr lang="zh-CN" altLang="en-US" sz="2400" kern="100" dirty="0">
                <a:solidFill>
                  <a:srgbClr val="C00000"/>
                </a:solidFill>
                <a:effectLst/>
                <a:latin typeface="+mn-ea"/>
              </a:rPr>
              <a:t>可靠性和重用性成为主要缺陷</a:t>
            </a:r>
            <a:r>
              <a:rPr lang="zh-CN" altLang="en-US" sz="2400" kern="100" dirty="0">
                <a:effectLst/>
                <a:latin typeface="+mn-ea"/>
              </a:rPr>
              <a:t>。</a:t>
            </a:r>
          </a:p>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增量模型</a:t>
            </a:r>
            <a:r>
              <a:rPr lang="zh-CN" altLang="en-US" sz="2400" kern="100" dirty="0">
                <a:effectLst/>
                <a:latin typeface="+mn-ea"/>
              </a:rPr>
              <a:t>是在快速原型法上的改进，</a:t>
            </a:r>
            <a:r>
              <a:rPr lang="zh-CN" altLang="en-US" sz="2400" kern="100" dirty="0">
                <a:solidFill>
                  <a:srgbClr val="C00000"/>
                </a:solidFill>
                <a:effectLst/>
                <a:latin typeface="+mn-ea"/>
              </a:rPr>
              <a:t>保证了各个版本软件的可靠与安全</a:t>
            </a:r>
            <a:r>
              <a:rPr lang="zh-CN" altLang="en-US" sz="2400" kern="100" dirty="0">
                <a:effectLst/>
                <a:latin typeface="+mn-ea"/>
              </a:rPr>
              <a:t>，但总体的软件结构和功能需求</a:t>
            </a:r>
            <a:r>
              <a:rPr lang="zh-CN" altLang="en-US" sz="2400" kern="100" dirty="0">
                <a:solidFill>
                  <a:srgbClr val="C00000"/>
                </a:solidFill>
                <a:effectLst/>
                <a:latin typeface="+mn-ea"/>
              </a:rPr>
              <a:t>必须在最初阶段（需求阶段）确定</a:t>
            </a:r>
            <a:r>
              <a:rPr lang="zh-CN" altLang="en-US" sz="2400" kern="100" dirty="0">
                <a:effectLst/>
                <a:latin typeface="+mn-ea"/>
              </a:rPr>
              <a:t>，否则会蜕变成构造修复模型。</a:t>
            </a:r>
          </a:p>
        </p:txBody>
      </p:sp>
      <p:sp>
        <p:nvSpPr>
          <p:cNvPr id="42" name="矩形 4">
            <a:extLst>
              <a:ext uri="{FF2B5EF4-FFF2-40B4-BE49-F238E27FC236}">
                <a16:creationId xmlns:a16="http://schemas.microsoft.com/office/drawing/2014/main" id="{D0D3897D-5A2E-41E8-9EDF-DCC01C0C0B7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3" name="直接连接符 42">
            <a:extLst>
              <a:ext uri="{FF2B5EF4-FFF2-40B4-BE49-F238E27FC236}">
                <a16:creationId xmlns:a16="http://schemas.microsoft.com/office/drawing/2014/main" id="{9D44A691-CE0B-402C-BA21-DE955259D7C2}"/>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ABD0DC66-AA2E-4172-9EF6-21F73FD3F496}"/>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45" name="TextBox 6">
            <a:extLst>
              <a:ext uri="{FF2B5EF4-FFF2-40B4-BE49-F238E27FC236}">
                <a16:creationId xmlns:a16="http://schemas.microsoft.com/office/drawing/2014/main" id="{F666BFCE-A8C3-4DE8-82D9-3E6C4752BD85}"/>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46" name="TextBox 7">
            <a:extLst>
              <a:ext uri="{FF2B5EF4-FFF2-40B4-BE49-F238E27FC236}">
                <a16:creationId xmlns:a16="http://schemas.microsoft.com/office/drawing/2014/main" id="{F1297BD0-B635-4782-AC55-9091964374B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7" name="TextBox 9">
            <a:extLst>
              <a:ext uri="{FF2B5EF4-FFF2-40B4-BE49-F238E27FC236}">
                <a16:creationId xmlns:a16="http://schemas.microsoft.com/office/drawing/2014/main" id="{B446D8A9-599F-4F66-AB5E-A6B63C5FE575}"/>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8" name="TextBox 10">
            <a:extLst>
              <a:ext uri="{FF2B5EF4-FFF2-40B4-BE49-F238E27FC236}">
                <a16:creationId xmlns:a16="http://schemas.microsoft.com/office/drawing/2014/main" id="{090F74EE-60B4-4CBE-90D0-148CB92B89B8}"/>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49" name="直接连接符 48">
            <a:extLst>
              <a:ext uri="{FF2B5EF4-FFF2-40B4-BE49-F238E27FC236}">
                <a16:creationId xmlns:a16="http://schemas.microsoft.com/office/drawing/2014/main" id="{D56002FF-4E2F-49C7-A8B9-D378E9EC124F}"/>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AEF9E9A-116C-44EB-924A-9F6BFDC7F345}"/>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2355AA0C-6E40-465C-8178-449B173AFA43}"/>
              </a:ext>
            </a:extLst>
          </p:cNvPr>
          <p:cNvPicPr>
            <a:picLocks noChangeAspect="1"/>
          </p:cNvPicPr>
          <p:nvPr/>
        </p:nvPicPr>
        <p:blipFill>
          <a:blip r:embed="rId3"/>
          <a:stretch>
            <a:fillRect/>
          </a:stretch>
        </p:blipFill>
        <p:spPr>
          <a:xfrm>
            <a:off x="0" y="19050"/>
            <a:ext cx="791210" cy="715645"/>
          </a:xfrm>
          <a:prstGeom prst="rect">
            <a:avLst/>
          </a:prstGeom>
        </p:spPr>
      </p:pic>
      <p:sp>
        <p:nvSpPr>
          <p:cNvPr id="52" name="TextBox 7">
            <a:extLst>
              <a:ext uri="{FF2B5EF4-FFF2-40B4-BE49-F238E27FC236}">
                <a16:creationId xmlns:a16="http://schemas.microsoft.com/office/drawing/2014/main" id="{D2CA8F97-9015-49B0-9FBF-FE3E4A817C61}"/>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84503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0" y="1968189"/>
            <a:ext cx="10343515"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螺旋模型</a:t>
            </a:r>
            <a:r>
              <a:rPr lang="zh-CN" altLang="en-US" sz="2400" kern="100" dirty="0">
                <a:effectLst/>
                <a:latin typeface="+mn-ea"/>
              </a:rPr>
              <a:t>对</a:t>
            </a:r>
            <a:r>
              <a:rPr lang="zh-CN" altLang="en-US" sz="2400" kern="100" dirty="0">
                <a:solidFill>
                  <a:srgbClr val="C00000"/>
                </a:solidFill>
                <a:effectLst/>
                <a:latin typeface="+mn-ea"/>
              </a:rPr>
              <a:t>各个阶段</a:t>
            </a:r>
            <a:r>
              <a:rPr lang="zh-CN" altLang="en-US" sz="2400" kern="100" dirty="0">
                <a:effectLst/>
                <a:latin typeface="+mn-ea"/>
              </a:rPr>
              <a:t>的工作进行了</a:t>
            </a:r>
            <a:r>
              <a:rPr lang="zh-CN" altLang="en-US" sz="2400" kern="100" dirty="0">
                <a:solidFill>
                  <a:srgbClr val="C00000"/>
                </a:solidFill>
                <a:effectLst/>
                <a:latin typeface="+mn-ea"/>
              </a:rPr>
              <a:t>评估和风险分析</a:t>
            </a:r>
            <a:r>
              <a:rPr lang="zh-CN" altLang="en-US" sz="2400" kern="100" dirty="0">
                <a:effectLst/>
                <a:latin typeface="+mn-ea"/>
              </a:rPr>
              <a:t>，是所有软件模型中最安全的开发方式，但对软件评估工程师的要求很高（大部分软件企业缺少软件评估工程师）。</a:t>
            </a:r>
            <a:endParaRPr lang="en-US" altLang="zh-CN" sz="2400" kern="100" dirty="0">
              <a:effectLst/>
              <a:latin typeface="+mn-ea"/>
            </a:endParaRPr>
          </a:p>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面向对象模型</a:t>
            </a:r>
            <a:r>
              <a:rPr lang="zh-CN" altLang="en-US" sz="2400" kern="100" dirty="0">
                <a:effectLst/>
                <a:latin typeface="+mn-ea"/>
              </a:rPr>
              <a:t>是一种全新的软件开发模式，提供了</a:t>
            </a:r>
            <a:r>
              <a:rPr lang="zh-CN" altLang="en-US" sz="2400" kern="100" dirty="0">
                <a:solidFill>
                  <a:srgbClr val="C00000"/>
                </a:solidFill>
                <a:effectLst/>
                <a:latin typeface="+mn-ea"/>
              </a:rPr>
              <a:t>软件重用的良好框架和支持体系，事件驱动、数据封装和组件技术的发展</a:t>
            </a:r>
            <a:r>
              <a:rPr lang="zh-CN" altLang="en-US" sz="2400" kern="100" dirty="0">
                <a:effectLst/>
                <a:latin typeface="+mn-ea"/>
              </a:rPr>
              <a:t>，为软件开发创造了新的模式。</a:t>
            </a:r>
          </a:p>
          <a:p>
            <a:pPr marL="342900" indent="-342900">
              <a:lnSpc>
                <a:spcPct val="150000"/>
              </a:lnSpc>
              <a:buClr>
                <a:srgbClr val="0054A3"/>
              </a:buClr>
              <a:buFont typeface="Wingdings" panose="05000000000000000000" pitchFamily="2" charset="2"/>
              <a:buChar char="p"/>
            </a:pPr>
            <a:endParaRPr lang="zh-CN" altLang="en-US" sz="2400" kern="100" dirty="0">
              <a:effectLst/>
              <a:latin typeface="+mn-ea"/>
            </a:endParaRPr>
          </a:p>
        </p:txBody>
      </p:sp>
      <p:sp>
        <p:nvSpPr>
          <p:cNvPr id="61" name="矩形 4">
            <a:extLst>
              <a:ext uri="{FF2B5EF4-FFF2-40B4-BE49-F238E27FC236}">
                <a16:creationId xmlns:a16="http://schemas.microsoft.com/office/drawing/2014/main" id="{430179E0-18BB-43B9-8C63-177B72F8FD5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2" name="直接连接符 61">
            <a:extLst>
              <a:ext uri="{FF2B5EF4-FFF2-40B4-BE49-F238E27FC236}">
                <a16:creationId xmlns:a16="http://schemas.microsoft.com/office/drawing/2014/main" id="{A2596A2F-AA49-41CB-8E5E-0A341F47802D}"/>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FFB1A2FB-0C90-460F-B361-1FB60D115FD2}"/>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64" name="TextBox 6">
            <a:extLst>
              <a:ext uri="{FF2B5EF4-FFF2-40B4-BE49-F238E27FC236}">
                <a16:creationId xmlns:a16="http://schemas.microsoft.com/office/drawing/2014/main" id="{8B96ADD8-6C6A-43B1-A638-82881E647F02}"/>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65" name="TextBox 7">
            <a:extLst>
              <a:ext uri="{FF2B5EF4-FFF2-40B4-BE49-F238E27FC236}">
                <a16:creationId xmlns:a16="http://schemas.microsoft.com/office/drawing/2014/main" id="{1248D564-2FA6-45C4-8FE5-23AC23045632}"/>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66" name="TextBox 9">
            <a:extLst>
              <a:ext uri="{FF2B5EF4-FFF2-40B4-BE49-F238E27FC236}">
                <a16:creationId xmlns:a16="http://schemas.microsoft.com/office/drawing/2014/main" id="{BD7F77DE-A440-4516-B042-076E8B3795B2}"/>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7" name="TextBox 10">
            <a:extLst>
              <a:ext uri="{FF2B5EF4-FFF2-40B4-BE49-F238E27FC236}">
                <a16:creationId xmlns:a16="http://schemas.microsoft.com/office/drawing/2014/main" id="{82307B36-52EF-418D-B754-8310155DF5B6}"/>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68" name="直接连接符 67">
            <a:extLst>
              <a:ext uri="{FF2B5EF4-FFF2-40B4-BE49-F238E27FC236}">
                <a16:creationId xmlns:a16="http://schemas.microsoft.com/office/drawing/2014/main" id="{B552B08A-E0FD-4AB4-9AA1-87BDEDB397D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6A14202-D771-4D04-8095-7321C671B530}"/>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8B22A1AD-23B5-4C13-B6AA-F4B35587E71B}"/>
              </a:ext>
            </a:extLst>
          </p:cNvPr>
          <p:cNvPicPr>
            <a:picLocks noChangeAspect="1"/>
          </p:cNvPicPr>
          <p:nvPr/>
        </p:nvPicPr>
        <p:blipFill>
          <a:blip r:embed="rId3"/>
          <a:stretch>
            <a:fillRect/>
          </a:stretch>
        </p:blipFill>
        <p:spPr>
          <a:xfrm>
            <a:off x="0" y="19050"/>
            <a:ext cx="791210" cy="715645"/>
          </a:xfrm>
          <a:prstGeom prst="rect">
            <a:avLst/>
          </a:prstGeom>
        </p:spPr>
      </p:pic>
      <p:sp>
        <p:nvSpPr>
          <p:cNvPr id="71" name="TextBox 7">
            <a:extLst>
              <a:ext uri="{FF2B5EF4-FFF2-40B4-BE49-F238E27FC236}">
                <a16:creationId xmlns:a16="http://schemas.microsoft.com/office/drawing/2014/main" id="{2EFFC366-8331-4F4E-86F3-0E80AD1BE570}"/>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043006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0" y="2041120"/>
            <a:ext cx="10343515" cy="2775760"/>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en-US" altLang="zh-CN" sz="2400" kern="100" dirty="0">
                <a:solidFill>
                  <a:srgbClr val="C00000"/>
                </a:solidFill>
                <a:effectLst/>
                <a:latin typeface="+mn-ea"/>
              </a:rPr>
              <a:t>Rational</a:t>
            </a:r>
            <a:r>
              <a:rPr lang="zh-CN" altLang="en-US" sz="2400" kern="100" dirty="0">
                <a:solidFill>
                  <a:srgbClr val="C00000"/>
                </a:solidFill>
                <a:effectLst/>
                <a:latin typeface="+mn-ea"/>
              </a:rPr>
              <a:t>统一过程</a:t>
            </a:r>
            <a:r>
              <a:rPr lang="zh-CN" altLang="en-US" sz="2400" kern="100" dirty="0">
                <a:effectLst/>
                <a:latin typeface="+mn-ea"/>
              </a:rPr>
              <a:t>是一种</a:t>
            </a:r>
            <a:r>
              <a:rPr lang="zh-CN" altLang="en-US" sz="2400" kern="100" dirty="0">
                <a:solidFill>
                  <a:srgbClr val="C00000"/>
                </a:solidFill>
                <a:effectLst/>
                <a:latin typeface="+mn-ea"/>
              </a:rPr>
              <a:t>面向对象</a:t>
            </a:r>
            <a:r>
              <a:rPr lang="zh-CN" altLang="en-US" sz="2400" kern="100" dirty="0">
                <a:effectLst/>
                <a:latin typeface="+mn-ea"/>
              </a:rPr>
              <a:t>的软件开发过程，使用了</a:t>
            </a:r>
            <a:r>
              <a:rPr lang="zh-CN" altLang="en-US" sz="2400" kern="100" dirty="0">
                <a:solidFill>
                  <a:srgbClr val="C00000"/>
                </a:solidFill>
                <a:effectLst/>
                <a:latin typeface="+mn-ea"/>
              </a:rPr>
              <a:t>一系列的模型、文档和工具</a:t>
            </a:r>
            <a:r>
              <a:rPr lang="zh-CN" altLang="en-US" sz="2400" kern="100" dirty="0">
                <a:effectLst/>
                <a:latin typeface="+mn-ea"/>
              </a:rPr>
              <a:t>来支持软件项目的开发过程，包括需求分析、设计、构建、测试和部署等阶段，能够很好地适应不断变化的需求和环境。</a:t>
            </a:r>
            <a:endParaRPr lang="en-US" altLang="zh-CN" sz="2400" kern="100" dirty="0">
              <a:effectLst/>
              <a:latin typeface="+mn-ea"/>
            </a:endParaRPr>
          </a:p>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微软过程</a:t>
            </a:r>
            <a:r>
              <a:rPr lang="zh-CN" altLang="en-US" sz="2400" kern="100" dirty="0">
                <a:effectLst/>
                <a:latin typeface="+mn-ea"/>
              </a:rPr>
              <a:t>的核心目标是提供一种</a:t>
            </a:r>
            <a:r>
              <a:rPr lang="zh-CN" altLang="en-US" sz="2400" kern="100" dirty="0">
                <a:solidFill>
                  <a:srgbClr val="C00000"/>
                </a:solidFill>
                <a:effectLst/>
                <a:latin typeface="+mn-ea"/>
              </a:rPr>
              <a:t>灵活、可定制</a:t>
            </a:r>
            <a:r>
              <a:rPr lang="zh-CN" altLang="en-US" sz="2400" kern="100" dirty="0">
                <a:effectLst/>
                <a:latin typeface="+mn-ea"/>
              </a:rPr>
              <a:t>的软件开发方法，以帮助团队更好地掌控项目，加快产品上市速度，同时保持质量。</a:t>
            </a:r>
          </a:p>
        </p:txBody>
      </p:sp>
      <p:sp>
        <p:nvSpPr>
          <p:cNvPr id="50" name="矩形 4">
            <a:extLst>
              <a:ext uri="{FF2B5EF4-FFF2-40B4-BE49-F238E27FC236}">
                <a16:creationId xmlns:a16="http://schemas.microsoft.com/office/drawing/2014/main" id="{C2E00EA7-9C3B-4615-983C-9144EBA78DA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1" name="直接连接符 50">
            <a:extLst>
              <a:ext uri="{FF2B5EF4-FFF2-40B4-BE49-F238E27FC236}">
                <a16:creationId xmlns:a16="http://schemas.microsoft.com/office/drawing/2014/main" id="{F89A121B-6ED5-4BD5-9D91-8931569DC9C8}"/>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D38E702F-80A9-45D4-B645-D14FBF088345}"/>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53" name="TextBox 6">
            <a:extLst>
              <a:ext uri="{FF2B5EF4-FFF2-40B4-BE49-F238E27FC236}">
                <a16:creationId xmlns:a16="http://schemas.microsoft.com/office/drawing/2014/main" id="{27E7A470-B4FA-457F-B365-2BCB4333034C}"/>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54" name="TextBox 7">
            <a:extLst>
              <a:ext uri="{FF2B5EF4-FFF2-40B4-BE49-F238E27FC236}">
                <a16:creationId xmlns:a16="http://schemas.microsoft.com/office/drawing/2014/main" id="{E6CBAE54-B4E2-45E0-990B-43A2F936664E}"/>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5" name="TextBox 9">
            <a:extLst>
              <a:ext uri="{FF2B5EF4-FFF2-40B4-BE49-F238E27FC236}">
                <a16:creationId xmlns:a16="http://schemas.microsoft.com/office/drawing/2014/main" id="{48C3B9DA-E144-4934-9EC0-439E2B13B20E}"/>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6" name="TextBox 10">
            <a:extLst>
              <a:ext uri="{FF2B5EF4-FFF2-40B4-BE49-F238E27FC236}">
                <a16:creationId xmlns:a16="http://schemas.microsoft.com/office/drawing/2014/main" id="{876E7828-CE31-4514-B141-76C1D1A8FA64}"/>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57" name="直接连接符 56">
            <a:extLst>
              <a:ext uri="{FF2B5EF4-FFF2-40B4-BE49-F238E27FC236}">
                <a16:creationId xmlns:a16="http://schemas.microsoft.com/office/drawing/2014/main" id="{35CD9430-B98B-49D4-BAC5-5218042037B5}"/>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EFF7F71-FB75-44E2-8363-880E16783E3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F9ED2283-B16B-4C4C-82B2-1002537DB5FE}"/>
              </a:ext>
            </a:extLst>
          </p:cNvPr>
          <p:cNvPicPr>
            <a:picLocks noChangeAspect="1"/>
          </p:cNvPicPr>
          <p:nvPr/>
        </p:nvPicPr>
        <p:blipFill>
          <a:blip r:embed="rId3"/>
          <a:stretch>
            <a:fillRect/>
          </a:stretch>
        </p:blipFill>
        <p:spPr>
          <a:xfrm>
            <a:off x="0" y="19050"/>
            <a:ext cx="791210" cy="715645"/>
          </a:xfrm>
          <a:prstGeom prst="rect">
            <a:avLst/>
          </a:prstGeom>
        </p:spPr>
      </p:pic>
      <p:sp>
        <p:nvSpPr>
          <p:cNvPr id="60" name="TextBox 7">
            <a:extLst>
              <a:ext uri="{FF2B5EF4-FFF2-40B4-BE49-F238E27FC236}">
                <a16:creationId xmlns:a16="http://schemas.microsoft.com/office/drawing/2014/main" id="{8462D72E-059E-4A40-A45E-776E3F909A72}"/>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49986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791210" y="1894617"/>
            <a:ext cx="10343515" cy="2775760"/>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敏捷过程</a:t>
            </a:r>
            <a:r>
              <a:rPr lang="zh-CN" altLang="en-US" sz="2400" kern="100" dirty="0">
                <a:effectLst/>
                <a:latin typeface="+mn-ea"/>
              </a:rPr>
              <a:t>旨在通过快速、灵活的</a:t>
            </a:r>
            <a:r>
              <a:rPr lang="zh-CN" altLang="en-US" sz="2400" kern="100" dirty="0">
                <a:solidFill>
                  <a:srgbClr val="C00000"/>
                </a:solidFill>
                <a:effectLst/>
                <a:latin typeface="+mn-ea"/>
              </a:rPr>
              <a:t>迭代开发</a:t>
            </a:r>
            <a:r>
              <a:rPr lang="zh-CN" altLang="en-US" sz="2400" kern="100" dirty="0">
                <a:effectLst/>
                <a:latin typeface="+mn-ea"/>
              </a:rPr>
              <a:t>，</a:t>
            </a:r>
            <a:r>
              <a:rPr lang="zh-CN" altLang="en-US" sz="2400" kern="100" dirty="0">
                <a:solidFill>
                  <a:srgbClr val="C00000"/>
                </a:solidFill>
                <a:effectLst/>
                <a:latin typeface="+mn-ea"/>
              </a:rPr>
              <a:t>及时</a:t>
            </a:r>
            <a:r>
              <a:rPr lang="zh-CN" altLang="en-US" sz="2400" kern="100" dirty="0">
                <a:effectLst/>
                <a:latin typeface="+mn-ea"/>
              </a:rPr>
              <a:t>响应变化，提高客户满意度和软件交付效率。敏捷过程</a:t>
            </a:r>
            <a:r>
              <a:rPr lang="zh-CN" altLang="en-US" sz="2400" kern="100" dirty="0">
                <a:solidFill>
                  <a:srgbClr val="C00000"/>
                </a:solidFill>
                <a:effectLst/>
                <a:latin typeface="+mn-ea"/>
              </a:rPr>
              <a:t>强调</a:t>
            </a:r>
            <a:r>
              <a:rPr lang="zh-CN" altLang="en-US" sz="2400" kern="100" dirty="0">
                <a:effectLst/>
                <a:latin typeface="+mn-ea"/>
              </a:rPr>
              <a:t>的是</a:t>
            </a:r>
            <a:r>
              <a:rPr lang="zh-CN" altLang="en-US" sz="2400" kern="100" dirty="0">
                <a:solidFill>
                  <a:srgbClr val="C00000"/>
                </a:solidFill>
                <a:effectLst/>
                <a:latin typeface="+mn-ea"/>
              </a:rPr>
              <a:t>团队协作、持续反馈和快速交付</a:t>
            </a:r>
            <a:r>
              <a:rPr lang="zh-CN" altLang="en-US" sz="2400" kern="100" dirty="0">
                <a:effectLst/>
                <a:latin typeface="+mn-ea"/>
              </a:rPr>
              <a:t>，通常采用基于用户故事的需求管理和短周期的迭代开发方式。</a:t>
            </a:r>
            <a:endParaRPr lang="en-US" altLang="zh-CN" sz="2400" kern="100" dirty="0">
              <a:effectLst/>
              <a:latin typeface="+mn-ea"/>
            </a:endParaRPr>
          </a:p>
          <a:p>
            <a:pPr marL="800100" lvl="1" indent="-342900">
              <a:lnSpc>
                <a:spcPct val="150000"/>
              </a:lnSpc>
              <a:buClr>
                <a:srgbClr val="0054A3"/>
              </a:buClr>
              <a:buFont typeface="Wingdings" panose="05000000000000000000" pitchFamily="2" charset="2"/>
              <a:buChar char="p"/>
            </a:pPr>
            <a:r>
              <a:rPr lang="zh-CN" altLang="en-US" sz="2400" kern="100" dirty="0">
                <a:solidFill>
                  <a:srgbClr val="C00000"/>
                </a:solidFill>
                <a:effectLst/>
                <a:latin typeface="+mn-ea"/>
              </a:rPr>
              <a:t>极限编程</a:t>
            </a:r>
            <a:r>
              <a:rPr lang="zh-CN" altLang="en-US" sz="2400" kern="100" dirty="0">
                <a:effectLst/>
                <a:latin typeface="+mn-ea"/>
              </a:rPr>
              <a:t>则是敏捷过程中的一种具体实践，它强调的是</a:t>
            </a:r>
            <a:r>
              <a:rPr lang="zh-CN" altLang="en-US" sz="2400" kern="100" dirty="0">
                <a:solidFill>
                  <a:srgbClr val="C00000"/>
                </a:solidFill>
                <a:effectLst/>
                <a:latin typeface="+mn-ea"/>
              </a:rPr>
              <a:t>团队成员间的紧密合作和高度自律</a:t>
            </a:r>
            <a:r>
              <a:rPr lang="zh-CN" altLang="en-US" sz="2400" kern="100" dirty="0">
                <a:effectLst/>
                <a:latin typeface="+mn-ea"/>
              </a:rPr>
              <a:t>，以实现更快的交付和更高的代码质量。</a:t>
            </a:r>
            <a:endParaRPr lang="en-US" altLang="zh-CN" sz="2400" kern="100" dirty="0">
              <a:effectLst/>
              <a:latin typeface="+mn-ea"/>
            </a:endParaRPr>
          </a:p>
        </p:txBody>
      </p:sp>
      <p:sp>
        <p:nvSpPr>
          <p:cNvPr id="50" name="矩形 4">
            <a:extLst>
              <a:ext uri="{FF2B5EF4-FFF2-40B4-BE49-F238E27FC236}">
                <a16:creationId xmlns:a16="http://schemas.microsoft.com/office/drawing/2014/main" id="{EB0A9239-1879-4B30-8B33-16E8C61D8DD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1" name="直接连接符 50">
            <a:extLst>
              <a:ext uri="{FF2B5EF4-FFF2-40B4-BE49-F238E27FC236}">
                <a16:creationId xmlns:a16="http://schemas.microsoft.com/office/drawing/2014/main" id="{2030820A-B2F2-41AC-9544-22F97CFE92C3}"/>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465CDA70-E752-42CF-A25B-801A1D604CB2}"/>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53" name="TextBox 6">
            <a:extLst>
              <a:ext uri="{FF2B5EF4-FFF2-40B4-BE49-F238E27FC236}">
                <a16:creationId xmlns:a16="http://schemas.microsoft.com/office/drawing/2014/main" id="{7437DBEF-ED34-4307-B0D6-52B30DE506D4}"/>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54" name="TextBox 7">
            <a:extLst>
              <a:ext uri="{FF2B5EF4-FFF2-40B4-BE49-F238E27FC236}">
                <a16:creationId xmlns:a16="http://schemas.microsoft.com/office/drawing/2014/main" id="{1C51B4CB-76BE-4C73-804F-092EF9AF3DEB}"/>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5" name="TextBox 9">
            <a:extLst>
              <a:ext uri="{FF2B5EF4-FFF2-40B4-BE49-F238E27FC236}">
                <a16:creationId xmlns:a16="http://schemas.microsoft.com/office/drawing/2014/main" id="{F244C449-5CA5-474F-AFA0-3C46D71FFD97}"/>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6" name="TextBox 10">
            <a:extLst>
              <a:ext uri="{FF2B5EF4-FFF2-40B4-BE49-F238E27FC236}">
                <a16:creationId xmlns:a16="http://schemas.microsoft.com/office/drawing/2014/main" id="{AAD8985B-9DD7-45B8-BD43-EEA8F60EDF89}"/>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57" name="直接连接符 56">
            <a:extLst>
              <a:ext uri="{FF2B5EF4-FFF2-40B4-BE49-F238E27FC236}">
                <a16:creationId xmlns:a16="http://schemas.microsoft.com/office/drawing/2014/main" id="{8713A781-D671-401A-BC85-8DA88EAF18EE}"/>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F4E21896-B663-41AF-A35B-0DC24EF01F19}"/>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1F6A1931-C2B2-40AD-964C-403651DC3996}"/>
              </a:ext>
            </a:extLst>
          </p:cNvPr>
          <p:cNvPicPr>
            <a:picLocks noChangeAspect="1"/>
          </p:cNvPicPr>
          <p:nvPr/>
        </p:nvPicPr>
        <p:blipFill>
          <a:blip r:embed="rId3"/>
          <a:stretch>
            <a:fillRect/>
          </a:stretch>
        </p:blipFill>
        <p:spPr>
          <a:xfrm>
            <a:off x="0" y="19050"/>
            <a:ext cx="791210" cy="715645"/>
          </a:xfrm>
          <a:prstGeom prst="rect">
            <a:avLst/>
          </a:prstGeom>
        </p:spPr>
      </p:pic>
      <p:sp>
        <p:nvSpPr>
          <p:cNvPr id="60" name="TextBox 7">
            <a:extLst>
              <a:ext uri="{FF2B5EF4-FFF2-40B4-BE49-F238E27FC236}">
                <a16:creationId xmlns:a16="http://schemas.microsoft.com/office/drawing/2014/main" id="{E5C17991-1A13-45BB-B891-8F3690033A80}"/>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319970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20" name="文本框 19">
            <a:extLst>
              <a:ext uri="{FF2B5EF4-FFF2-40B4-BE49-F238E27FC236}">
                <a16:creationId xmlns:a16="http://schemas.microsoft.com/office/drawing/2014/main" id="{81646644-47A8-4E9D-AC3C-95B219F54436}"/>
              </a:ext>
            </a:extLst>
          </p:cNvPr>
          <p:cNvSpPr txBox="1"/>
          <p:nvPr/>
        </p:nvSpPr>
        <p:spPr>
          <a:xfrm>
            <a:off x="904749" y="2015227"/>
            <a:ext cx="9078004" cy="577850"/>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需求分析与描述阶段是为了说明</a:t>
            </a:r>
            <a:r>
              <a:rPr lang="zh-CN" altLang="en-US" sz="2400" dirty="0">
                <a:solidFill>
                  <a:srgbClr val="C00000"/>
                </a:solidFill>
                <a:cs typeface="+mn-ea"/>
                <a:sym typeface="+mn-lt"/>
              </a:rPr>
              <a:t>软件要做什么（</a:t>
            </a:r>
            <a:r>
              <a:rPr lang="en-US" altLang="zh-CN" sz="2400" dirty="0">
                <a:solidFill>
                  <a:srgbClr val="C00000"/>
                </a:solidFill>
                <a:cs typeface="+mn-ea"/>
                <a:sym typeface="+mn-lt"/>
              </a:rPr>
              <a:t>What</a:t>
            </a:r>
            <a:r>
              <a:rPr lang="zh-CN" altLang="en-US" sz="2400" dirty="0">
                <a:solidFill>
                  <a:srgbClr val="C00000"/>
                </a:solidFill>
                <a:cs typeface="+mn-ea"/>
                <a:sym typeface="+mn-lt"/>
              </a:rPr>
              <a:t>）</a:t>
            </a:r>
            <a:r>
              <a:rPr lang="zh-CN" altLang="en-US" sz="2400" dirty="0">
                <a:cs typeface="+mn-ea"/>
                <a:sym typeface="+mn-lt"/>
              </a:rPr>
              <a:t>。</a:t>
            </a:r>
            <a:endParaRPr lang="en-US" altLang="zh-CN" sz="2400" dirty="0">
              <a:cs typeface="+mn-ea"/>
              <a:sym typeface="+mn-lt"/>
            </a:endParaRPr>
          </a:p>
        </p:txBody>
      </p:sp>
      <p:sp>
        <p:nvSpPr>
          <p:cNvPr id="48" name="矩形 20483">
            <a:extLst>
              <a:ext uri="{FF2B5EF4-FFF2-40B4-BE49-F238E27FC236}">
                <a16:creationId xmlns:a16="http://schemas.microsoft.com/office/drawing/2014/main" id="{7E03500B-5F97-4862-A8D8-3CB688E07852}"/>
              </a:ext>
            </a:extLst>
          </p:cNvPr>
          <p:cNvSpPr>
            <a:spLocks noChangeArrowheads="1"/>
          </p:cNvSpPr>
          <p:nvPr/>
        </p:nvSpPr>
        <p:spPr bwMode="auto">
          <a:xfrm>
            <a:off x="2255542" y="4076700"/>
            <a:ext cx="2297923" cy="5334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mn-lt"/>
                <a:ea typeface="+mn-ea"/>
                <a:cs typeface="+mn-ea"/>
                <a:sym typeface="+mn-lt"/>
              </a:rPr>
              <a:t>需求分析与描述</a:t>
            </a:r>
          </a:p>
        </p:txBody>
      </p:sp>
      <p:sp>
        <p:nvSpPr>
          <p:cNvPr id="49" name="矩形 20484">
            <a:extLst>
              <a:ext uri="{FF2B5EF4-FFF2-40B4-BE49-F238E27FC236}">
                <a16:creationId xmlns:a16="http://schemas.microsoft.com/office/drawing/2014/main" id="{82900B80-9526-4EF5-98AD-CCD530C1AEF5}"/>
              </a:ext>
            </a:extLst>
          </p:cNvPr>
          <p:cNvSpPr>
            <a:spLocks noChangeArrowheads="1"/>
          </p:cNvSpPr>
          <p:nvPr/>
        </p:nvSpPr>
        <p:spPr bwMode="auto">
          <a:xfrm>
            <a:off x="5391664" y="3238500"/>
            <a:ext cx="2205616"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需求分析阶段</a:t>
            </a:r>
          </a:p>
        </p:txBody>
      </p:sp>
      <p:sp>
        <p:nvSpPr>
          <p:cNvPr id="50" name="矩形 20485">
            <a:extLst>
              <a:ext uri="{FF2B5EF4-FFF2-40B4-BE49-F238E27FC236}">
                <a16:creationId xmlns:a16="http://schemas.microsoft.com/office/drawing/2014/main" id="{52EEB346-4531-41A8-91FA-04E3761F0A31}"/>
              </a:ext>
            </a:extLst>
          </p:cNvPr>
          <p:cNvSpPr>
            <a:spLocks noChangeArrowheads="1"/>
          </p:cNvSpPr>
          <p:nvPr/>
        </p:nvSpPr>
        <p:spPr bwMode="auto">
          <a:xfrm>
            <a:off x="5391665" y="4143375"/>
            <a:ext cx="2205616"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描述阶段</a:t>
            </a:r>
          </a:p>
        </p:txBody>
      </p:sp>
      <p:sp>
        <p:nvSpPr>
          <p:cNvPr id="51" name="矩形 20486">
            <a:extLst>
              <a:ext uri="{FF2B5EF4-FFF2-40B4-BE49-F238E27FC236}">
                <a16:creationId xmlns:a16="http://schemas.microsoft.com/office/drawing/2014/main" id="{E1DBDB9C-4778-4545-B680-C8EA69DAA091}"/>
              </a:ext>
            </a:extLst>
          </p:cNvPr>
          <p:cNvSpPr>
            <a:spLocks noChangeArrowheads="1"/>
          </p:cNvSpPr>
          <p:nvPr/>
        </p:nvSpPr>
        <p:spPr bwMode="auto">
          <a:xfrm>
            <a:off x="5391665" y="5143500"/>
            <a:ext cx="2205616" cy="381000"/>
          </a:xfrm>
          <a:prstGeom prst="rect">
            <a:avLst/>
          </a:prstGeom>
          <a:solidFill>
            <a:schemeClr val="accent1"/>
          </a:solidFill>
          <a:ln w="9525">
            <a:solidFill>
              <a:schemeClr val="tx1"/>
            </a:solidFill>
            <a:miter lim="800000"/>
          </a:ln>
        </p:spPr>
        <p:txBody>
          <a:bodyPr wrap="none" anchor="ct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chemeClr val="bg1"/>
                </a:solidFill>
                <a:latin typeface="+mn-lt"/>
                <a:ea typeface="+mn-ea"/>
                <a:cs typeface="+mn-ea"/>
                <a:sym typeface="+mn-lt"/>
              </a:rPr>
              <a:t>软件项目管理阶段</a:t>
            </a:r>
          </a:p>
        </p:txBody>
      </p:sp>
      <p:sp>
        <p:nvSpPr>
          <p:cNvPr id="52" name="直接连接符 20493">
            <a:extLst>
              <a:ext uri="{FF2B5EF4-FFF2-40B4-BE49-F238E27FC236}">
                <a16:creationId xmlns:a16="http://schemas.microsoft.com/office/drawing/2014/main" id="{D9CF263A-E219-4290-84DB-33D049783542}"/>
              </a:ext>
            </a:extLst>
          </p:cNvPr>
          <p:cNvSpPr>
            <a:spLocks noChangeShapeType="1"/>
          </p:cNvSpPr>
          <p:nvPr/>
        </p:nvSpPr>
        <p:spPr bwMode="auto">
          <a:xfrm flipV="1">
            <a:off x="4553465" y="3467100"/>
            <a:ext cx="838200" cy="762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53" name="直接连接符 20494">
            <a:extLst>
              <a:ext uri="{FF2B5EF4-FFF2-40B4-BE49-F238E27FC236}">
                <a16:creationId xmlns:a16="http://schemas.microsoft.com/office/drawing/2014/main" id="{498C5323-8383-4DF9-A428-D44D30CF629D}"/>
              </a:ext>
            </a:extLst>
          </p:cNvPr>
          <p:cNvSpPr>
            <a:spLocks noChangeShapeType="1"/>
          </p:cNvSpPr>
          <p:nvPr/>
        </p:nvSpPr>
        <p:spPr bwMode="auto">
          <a:xfrm>
            <a:off x="4553465" y="4333875"/>
            <a:ext cx="8382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54" name="直接连接符 20495">
            <a:extLst>
              <a:ext uri="{FF2B5EF4-FFF2-40B4-BE49-F238E27FC236}">
                <a16:creationId xmlns:a16="http://schemas.microsoft.com/office/drawing/2014/main" id="{2E0B8270-8D17-484A-B994-80D992993A57}"/>
              </a:ext>
            </a:extLst>
          </p:cNvPr>
          <p:cNvSpPr>
            <a:spLocks noChangeShapeType="1"/>
          </p:cNvSpPr>
          <p:nvPr/>
        </p:nvSpPr>
        <p:spPr bwMode="auto">
          <a:xfrm>
            <a:off x="4553465" y="4457700"/>
            <a:ext cx="838200" cy="838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lvl1pPr>
              <a:defRPr sz="2800">
                <a:solidFill>
                  <a:schemeClr val="tx1"/>
                </a:solidFill>
                <a:latin typeface="Arial" panose="020B0604020202020204" pitchFamily="34" charset="0"/>
                <a:ea typeface="宋体" panose="02010600030101010101" pitchFamily="2" charset="-122"/>
              </a:defRPr>
            </a:lvl1pPr>
            <a:lvl2pPr>
              <a:defRPr sz="2800">
                <a:solidFill>
                  <a:schemeClr val="tx1"/>
                </a:solidFill>
                <a:latin typeface="Arial" panose="020B0604020202020204" pitchFamily="34" charset="0"/>
                <a:ea typeface="宋体" panose="02010600030101010101" pitchFamily="2" charset="-122"/>
              </a:defRPr>
            </a:lvl2pPr>
            <a:lvl3pPr>
              <a:defRPr sz="2800">
                <a:solidFill>
                  <a:schemeClr val="tx1"/>
                </a:solidFill>
                <a:latin typeface="Arial" panose="020B0604020202020204" pitchFamily="34" charset="0"/>
                <a:ea typeface="宋体" panose="02010600030101010101" pitchFamily="2" charset="-122"/>
              </a:defRPr>
            </a:lvl3pPr>
            <a:lvl4pPr>
              <a:defRPr sz="2800">
                <a:solidFill>
                  <a:schemeClr val="tx1"/>
                </a:solidFill>
                <a:latin typeface="Arial" panose="020B0604020202020204" pitchFamily="34" charset="0"/>
                <a:ea typeface="宋体" panose="02010600030101010101" pitchFamily="2" charset="-122"/>
              </a:defRPr>
            </a:lvl4pPr>
            <a:lvl5pPr>
              <a:defRPr sz="28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800">
                <a:solidFill>
                  <a:schemeClr val="tx1"/>
                </a:solidFill>
                <a:latin typeface="Arial" panose="020B0604020202020204" pitchFamily="34" charset="0"/>
                <a:ea typeface="宋体" panose="02010600030101010101" pitchFamily="2" charset="-122"/>
              </a:defRPr>
            </a:lvl9pPr>
          </a:lstStyle>
          <a:p>
            <a:endParaRPr lang="zh-CN" altLang="en-US">
              <a:solidFill>
                <a:schemeClr val="bg1"/>
              </a:solidFill>
              <a:latin typeface="+mn-lt"/>
              <a:ea typeface="+mn-ea"/>
              <a:cs typeface="+mn-ea"/>
              <a:sym typeface="+mn-lt"/>
            </a:endParaRPr>
          </a:p>
        </p:txBody>
      </p:sp>
      <p:sp>
        <p:nvSpPr>
          <p:cNvPr id="65" name="矩形 4">
            <a:extLst>
              <a:ext uri="{FF2B5EF4-FFF2-40B4-BE49-F238E27FC236}">
                <a16:creationId xmlns:a16="http://schemas.microsoft.com/office/drawing/2014/main" id="{961BD081-7E06-4784-A419-E8FA9AAAB5A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6" name="直接连接符 65">
            <a:extLst>
              <a:ext uri="{FF2B5EF4-FFF2-40B4-BE49-F238E27FC236}">
                <a16:creationId xmlns:a16="http://schemas.microsoft.com/office/drawing/2014/main" id="{74403EED-4AAA-453A-A7CE-879EF12C90A3}"/>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76F1DC68-BCE7-450F-BDCB-B0EC16064B5D}"/>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8" name="TextBox 6">
            <a:extLst>
              <a:ext uri="{FF2B5EF4-FFF2-40B4-BE49-F238E27FC236}">
                <a16:creationId xmlns:a16="http://schemas.microsoft.com/office/drawing/2014/main" id="{CC0FCA6C-68B7-408D-8382-C709FC14957D}"/>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9" name="TextBox 7">
            <a:extLst>
              <a:ext uri="{FF2B5EF4-FFF2-40B4-BE49-F238E27FC236}">
                <a16:creationId xmlns:a16="http://schemas.microsoft.com/office/drawing/2014/main" id="{E46346A4-B636-4CBE-BDBF-EBFDD058E47B}"/>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70" name="TextBox 9">
            <a:extLst>
              <a:ext uri="{FF2B5EF4-FFF2-40B4-BE49-F238E27FC236}">
                <a16:creationId xmlns:a16="http://schemas.microsoft.com/office/drawing/2014/main" id="{CB164034-EDAF-4EEC-B3CA-8C323C9F0BD8}"/>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71" name="TextBox 10">
            <a:extLst>
              <a:ext uri="{FF2B5EF4-FFF2-40B4-BE49-F238E27FC236}">
                <a16:creationId xmlns:a16="http://schemas.microsoft.com/office/drawing/2014/main" id="{A528B8D8-FEF0-4E58-9494-875AA21D23C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72" name="直接连接符 71">
            <a:extLst>
              <a:ext uri="{FF2B5EF4-FFF2-40B4-BE49-F238E27FC236}">
                <a16:creationId xmlns:a16="http://schemas.microsoft.com/office/drawing/2014/main" id="{F2DB519F-CE9B-49BF-889E-458F8C23B86C}"/>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354307A6-2861-4FC8-9567-1D9571353915}"/>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ED6AF079-5299-4429-B007-7C6E9B42F834}"/>
              </a:ext>
            </a:extLst>
          </p:cNvPr>
          <p:cNvPicPr>
            <a:picLocks noChangeAspect="1"/>
          </p:cNvPicPr>
          <p:nvPr/>
        </p:nvPicPr>
        <p:blipFill>
          <a:blip r:embed="rId3"/>
          <a:stretch>
            <a:fillRect/>
          </a:stretch>
        </p:blipFill>
        <p:spPr>
          <a:xfrm>
            <a:off x="0" y="19050"/>
            <a:ext cx="791210" cy="715645"/>
          </a:xfrm>
          <a:prstGeom prst="rect">
            <a:avLst/>
          </a:prstGeom>
        </p:spPr>
      </p:pic>
      <p:sp>
        <p:nvSpPr>
          <p:cNvPr id="75" name="TextBox 7">
            <a:extLst>
              <a:ext uri="{FF2B5EF4-FFF2-40B4-BE49-F238E27FC236}">
                <a16:creationId xmlns:a16="http://schemas.microsoft.com/office/drawing/2014/main" id="{007557F4-9CAA-43B8-A73F-B20704287C1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5098318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graphicFrame>
        <p:nvGraphicFramePr>
          <p:cNvPr id="3" name="表格 2">
            <a:extLst>
              <a:ext uri="{FF2B5EF4-FFF2-40B4-BE49-F238E27FC236}">
                <a16:creationId xmlns:a16="http://schemas.microsoft.com/office/drawing/2014/main" id="{20ACDE17-B34A-4257-B2AF-24A89DDC481B}"/>
              </a:ext>
            </a:extLst>
          </p:cNvPr>
          <p:cNvGraphicFramePr>
            <a:graphicFrameLocks noGrp="1"/>
          </p:cNvGraphicFramePr>
          <p:nvPr>
            <p:extLst>
              <p:ext uri="{D42A27DB-BD31-4B8C-83A1-F6EECF244321}">
                <p14:modId xmlns:p14="http://schemas.microsoft.com/office/powerpoint/2010/main" val="3716204150"/>
              </p:ext>
            </p:extLst>
          </p:nvPr>
        </p:nvGraphicFramePr>
        <p:xfrm>
          <a:off x="913112" y="1607221"/>
          <a:ext cx="10127019" cy="4720683"/>
        </p:xfrm>
        <a:graphic>
          <a:graphicData uri="http://schemas.openxmlformats.org/drawingml/2006/table">
            <a:tbl>
              <a:tblPr firstRow="1" firstCol="1" bandRow="1">
                <a:tableStyleId>{5C22544A-7EE6-4342-B048-85BDC9FD1C3A}</a:tableStyleId>
              </a:tblPr>
              <a:tblGrid>
                <a:gridCol w="2072923">
                  <a:extLst>
                    <a:ext uri="{9D8B030D-6E8A-4147-A177-3AD203B41FA5}">
                      <a16:colId xmlns:a16="http://schemas.microsoft.com/office/drawing/2014/main" val="2011033168"/>
                    </a:ext>
                  </a:extLst>
                </a:gridCol>
                <a:gridCol w="4401728">
                  <a:extLst>
                    <a:ext uri="{9D8B030D-6E8A-4147-A177-3AD203B41FA5}">
                      <a16:colId xmlns:a16="http://schemas.microsoft.com/office/drawing/2014/main" val="821499248"/>
                    </a:ext>
                  </a:extLst>
                </a:gridCol>
                <a:gridCol w="3652368">
                  <a:extLst>
                    <a:ext uri="{9D8B030D-6E8A-4147-A177-3AD203B41FA5}">
                      <a16:colId xmlns:a16="http://schemas.microsoft.com/office/drawing/2014/main" val="2795622216"/>
                    </a:ext>
                  </a:extLst>
                </a:gridCol>
              </a:tblGrid>
              <a:tr h="515198">
                <a:tc>
                  <a:txBody>
                    <a:bodyPr/>
                    <a:lstStyle/>
                    <a:p>
                      <a:pPr indent="266700" algn="ctr">
                        <a:lnSpc>
                          <a:spcPct val="150000"/>
                        </a:lnSpc>
                      </a:pPr>
                      <a:r>
                        <a:rPr lang="zh-CN" sz="1600" kern="100" dirty="0">
                          <a:effectLst/>
                        </a:rPr>
                        <a:t>软件生命周期模型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pPr>
                      <a:r>
                        <a:rPr lang="zh-CN" sz="1600" kern="100" dirty="0">
                          <a:effectLst/>
                        </a:rPr>
                        <a:t>特 点</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lnSpc>
                          <a:spcPct val="150000"/>
                        </a:lnSpc>
                      </a:pPr>
                      <a:r>
                        <a:rPr lang="zh-CN" sz="1600" kern="100" dirty="0">
                          <a:effectLst/>
                        </a:rPr>
                        <a:t>不 足</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1533957"/>
                  </a:ext>
                </a:extLst>
              </a:tr>
              <a:tr h="255781">
                <a:tc>
                  <a:txBody>
                    <a:bodyPr/>
                    <a:lstStyle/>
                    <a:p>
                      <a:pPr indent="266700" algn="ctr">
                        <a:lnSpc>
                          <a:spcPct val="150000"/>
                        </a:lnSpc>
                      </a:pPr>
                      <a:r>
                        <a:rPr lang="zh-CN" sz="1600" kern="100" dirty="0">
                          <a:effectLst/>
                        </a:rPr>
                        <a:t>瀑布模型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dirty="0">
                          <a:effectLst/>
                        </a:rPr>
                        <a:t>规范、质量高，文档齐备。</a:t>
                      </a:r>
                      <a:endParaRPr lang="zh-CN" sz="14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a:effectLst/>
                        </a:rPr>
                        <a:t>错误的更正成本高。</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97820272"/>
                  </a:ext>
                </a:extLst>
              </a:tr>
              <a:tr h="366699">
                <a:tc>
                  <a:txBody>
                    <a:bodyPr/>
                    <a:lstStyle/>
                    <a:p>
                      <a:pPr indent="266700" algn="ctr">
                        <a:lnSpc>
                          <a:spcPct val="150000"/>
                        </a:lnSpc>
                      </a:pPr>
                      <a:r>
                        <a:rPr lang="zh-CN" sz="1600" kern="100" dirty="0">
                          <a:effectLst/>
                        </a:rPr>
                        <a:t>快速原型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产品符合用户要求。</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a:effectLst/>
                        </a:rPr>
                        <a:t>原型软件的可靠性与重用性差。</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5008890"/>
                  </a:ext>
                </a:extLst>
              </a:tr>
              <a:tr h="366699">
                <a:tc>
                  <a:txBody>
                    <a:bodyPr/>
                    <a:lstStyle/>
                    <a:p>
                      <a:pPr indent="266700" algn="ctr">
                        <a:lnSpc>
                          <a:spcPct val="150000"/>
                        </a:lnSpc>
                      </a:pPr>
                      <a:r>
                        <a:rPr lang="zh-CN" sz="1600" kern="100" dirty="0">
                          <a:effectLst/>
                        </a:rPr>
                        <a:t>增量模型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客户能够及早获得产品，版本的升级容易。</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软件的需求要明确。</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6751457"/>
                  </a:ext>
                </a:extLst>
              </a:tr>
              <a:tr h="550048">
                <a:tc>
                  <a:txBody>
                    <a:bodyPr/>
                    <a:lstStyle/>
                    <a:p>
                      <a:pPr indent="266700" algn="ctr">
                        <a:lnSpc>
                          <a:spcPct val="150000"/>
                        </a:lnSpc>
                      </a:pPr>
                      <a:r>
                        <a:rPr lang="zh-CN" sz="1600" kern="100" dirty="0">
                          <a:effectLst/>
                        </a:rPr>
                        <a:t>螺旋模型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不断的评估和测试，保证了软件的开发风险最小。</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a:effectLst/>
                        </a:rPr>
                        <a:t>仅限于大型软件的开发，软件风险评估师的水平是决定性的因素。</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9155089"/>
                  </a:ext>
                </a:extLst>
              </a:tr>
              <a:tr h="733398">
                <a:tc>
                  <a:txBody>
                    <a:bodyPr/>
                    <a:lstStyle/>
                    <a:p>
                      <a:pPr indent="266700" algn="ctr">
                        <a:lnSpc>
                          <a:spcPct val="150000"/>
                        </a:lnSpc>
                      </a:pPr>
                      <a:r>
                        <a:rPr lang="zh-CN" sz="1600" kern="100" dirty="0">
                          <a:effectLst/>
                        </a:rPr>
                        <a:t>面向对象模型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不断的迭代和循环，降低了软件错误发生的概率，软件重用技术的发展，提高了软件可靠性，降低了开发成本。</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开放的软件架构，且组件的定义和质量是关键。</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31052582"/>
                  </a:ext>
                </a:extLst>
              </a:tr>
              <a:tr h="733398">
                <a:tc>
                  <a:txBody>
                    <a:bodyPr/>
                    <a:lstStyle/>
                    <a:p>
                      <a:pPr indent="266700" algn="ctr">
                        <a:lnSpc>
                          <a:spcPct val="150000"/>
                        </a:lnSpc>
                      </a:pPr>
                      <a:r>
                        <a:rPr lang="en-US" sz="1600" kern="100" dirty="0">
                          <a:effectLst/>
                        </a:rPr>
                        <a:t>Rational</a:t>
                      </a:r>
                      <a:r>
                        <a:rPr lang="zh-CN" sz="1600" kern="100" dirty="0">
                          <a:effectLst/>
                        </a:rPr>
                        <a:t>统一过程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基于迭代和增量开发，模型驱动的开发，面向对象的开发方法，以用例为中心的开发，过程和指导文档，重视团队协作。</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复杂性高，成本高，依赖于模型，难以适应变化，文档过多，开发成本高，时间长。</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28505432"/>
                  </a:ext>
                </a:extLst>
              </a:tr>
              <a:tr h="550048">
                <a:tc>
                  <a:txBody>
                    <a:bodyPr/>
                    <a:lstStyle/>
                    <a:p>
                      <a:pPr indent="266700" algn="ctr">
                        <a:lnSpc>
                          <a:spcPct val="150000"/>
                        </a:lnSpc>
                      </a:pPr>
                      <a:r>
                        <a:rPr lang="zh-CN" sz="1600" kern="100" dirty="0">
                          <a:effectLst/>
                        </a:rPr>
                        <a:t>敏捷过程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a:effectLst/>
                        </a:rPr>
                        <a:t>响应变化能力强，客户参与度高，交付效率高，团队合作能力强。</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文档缺乏，没有详细计划，对技术水平要求高，容易导致软件的质量问题。</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27705760"/>
                  </a:ext>
                </a:extLst>
              </a:tr>
              <a:tr h="585726">
                <a:tc>
                  <a:txBody>
                    <a:bodyPr/>
                    <a:lstStyle/>
                    <a:p>
                      <a:pPr indent="266700" algn="ctr">
                        <a:lnSpc>
                          <a:spcPct val="150000"/>
                        </a:lnSpc>
                      </a:pPr>
                      <a:r>
                        <a:rPr lang="zh-CN" sz="1600" kern="100" dirty="0">
                          <a:effectLst/>
                        </a:rPr>
                        <a:t>微软过程</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a:effectLst/>
                        </a:rPr>
                        <a:t>灵活性高，开发效率高，质量保证高，易于实施。</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1400" kern="100" dirty="0">
                          <a:effectLst/>
                        </a:rPr>
                        <a:t>开发质量不稳定，文档过多，缺乏灵活性，难以进行个性化定制，依赖微软产品。</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6186028"/>
                  </a:ext>
                </a:extLst>
              </a:tr>
            </a:tbl>
          </a:graphicData>
        </a:graphic>
      </p:graphicFrame>
      <p:sp>
        <p:nvSpPr>
          <p:cNvPr id="49" name="矩形 4">
            <a:extLst>
              <a:ext uri="{FF2B5EF4-FFF2-40B4-BE49-F238E27FC236}">
                <a16:creationId xmlns:a16="http://schemas.microsoft.com/office/drawing/2014/main" id="{DE285063-D987-45D0-BD8D-EE43F9C9C02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0" name="直接连接符 49">
            <a:extLst>
              <a:ext uri="{FF2B5EF4-FFF2-40B4-BE49-F238E27FC236}">
                <a16:creationId xmlns:a16="http://schemas.microsoft.com/office/drawing/2014/main" id="{0039342B-2571-457A-B047-12C6487F8863}"/>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E220FFC3-7E15-4045-976A-D96FFB2D39CD}"/>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52" name="TextBox 6">
            <a:extLst>
              <a:ext uri="{FF2B5EF4-FFF2-40B4-BE49-F238E27FC236}">
                <a16:creationId xmlns:a16="http://schemas.microsoft.com/office/drawing/2014/main" id="{41F28585-3ED0-4208-ABC2-723AAA72748E}"/>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53" name="TextBox 7">
            <a:extLst>
              <a:ext uri="{FF2B5EF4-FFF2-40B4-BE49-F238E27FC236}">
                <a16:creationId xmlns:a16="http://schemas.microsoft.com/office/drawing/2014/main" id="{A8A2BDE2-A542-4F20-AD4D-2212A6DABED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4" name="TextBox 9">
            <a:extLst>
              <a:ext uri="{FF2B5EF4-FFF2-40B4-BE49-F238E27FC236}">
                <a16:creationId xmlns:a16="http://schemas.microsoft.com/office/drawing/2014/main" id="{EEB2A299-6463-493A-87B9-6AEEB7C5D14C}"/>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5" name="TextBox 10">
            <a:extLst>
              <a:ext uri="{FF2B5EF4-FFF2-40B4-BE49-F238E27FC236}">
                <a16:creationId xmlns:a16="http://schemas.microsoft.com/office/drawing/2014/main" id="{4BCAAFF4-5A9D-47E1-8359-C903A5903BCF}"/>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56" name="直接连接符 55">
            <a:extLst>
              <a:ext uri="{FF2B5EF4-FFF2-40B4-BE49-F238E27FC236}">
                <a16:creationId xmlns:a16="http://schemas.microsoft.com/office/drawing/2014/main" id="{3617F847-B845-4280-93DB-389F9D48AE97}"/>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64B200C5-C579-4ADD-90F5-6BCDCC48C07B}"/>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DB4925B1-68AE-4A36-AF09-9BF059E93F88}"/>
              </a:ext>
            </a:extLst>
          </p:cNvPr>
          <p:cNvPicPr>
            <a:picLocks noChangeAspect="1"/>
          </p:cNvPicPr>
          <p:nvPr/>
        </p:nvPicPr>
        <p:blipFill>
          <a:blip r:embed="rId3"/>
          <a:stretch>
            <a:fillRect/>
          </a:stretch>
        </p:blipFill>
        <p:spPr>
          <a:xfrm>
            <a:off x="0" y="19050"/>
            <a:ext cx="791210" cy="715645"/>
          </a:xfrm>
          <a:prstGeom prst="rect">
            <a:avLst/>
          </a:prstGeom>
        </p:spPr>
      </p:pic>
      <p:sp>
        <p:nvSpPr>
          <p:cNvPr id="59" name="TextBox 7">
            <a:extLst>
              <a:ext uri="{FF2B5EF4-FFF2-40B4-BE49-F238E27FC236}">
                <a16:creationId xmlns:a16="http://schemas.microsoft.com/office/drawing/2014/main" id="{18266F77-AD69-44C7-8E0F-49988C1BD366}"/>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106000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26" name="文本框 25">
            <a:extLst>
              <a:ext uri="{FF2B5EF4-FFF2-40B4-BE49-F238E27FC236}">
                <a16:creationId xmlns:a16="http://schemas.microsoft.com/office/drawing/2014/main" id="{FD0C7DAE-689E-4FCF-B893-D24C3F4144E0}"/>
              </a:ext>
            </a:extLst>
          </p:cNvPr>
          <p:cNvSpPr txBox="1"/>
          <p:nvPr/>
        </p:nvSpPr>
        <p:spPr>
          <a:xfrm>
            <a:off x="1090239" y="1683552"/>
            <a:ext cx="10343515" cy="3883755"/>
          </a:xfrm>
          <a:prstGeom prst="rect">
            <a:avLst/>
          </a:prstGeom>
          <a:noFill/>
        </p:spPr>
        <p:txBody>
          <a:bodyPr wrap="square" rtlCol="0">
            <a:spAutoFit/>
          </a:bodyPr>
          <a:lstStyle/>
          <a:p>
            <a:pPr marL="342900" indent="-342900">
              <a:lnSpc>
                <a:spcPct val="150000"/>
              </a:lnSpc>
              <a:buClr>
                <a:srgbClr val="0054A3"/>
              </a:buClr>
              <a:buFont typeface="Wingdings" panose="05000000000000000000" pitchFamily="2" charset="2"/>
              <a:buChar char="p"/>
            </a:pPr>
            <a:r>
              <a:rPr lang="zh-CN" altLang="en-US" sz="2400" kern="100" dirty="0">
                <a:effectLst/>
                <a:latin typeface="+mn-ea"/>
              </a:rPr>
              <a:t>下面给出各种模型的适用场景：</a:t>
            </a:r>
          </a:p>
          <a:p>
            <a:pPr>
              <a:lnSpc>
                <a:spcPct val="150000"/>
              </a:lnSpc>
              <a:buClr>
                <a:srgbClr val="0054A3"/>
              </a:buClr>
            </a:pPr>
            <a:r>
              <a:rPr lang="zh-CN" altLang="en-US" sz="2400" kern="100" dirty="0">
                <a:effectLst/>
                <a:latin typeface="+mn-ea"/>
              </a:rPr>
              <a:t>（</a:t>
            </a:r>
            <a:r>
              <a:rPr lang="en-US" altLang="zh-CN" sz="2400" kern="100" dirty="0">
                <a:effectLst/>
                <a:latin typeface="+mn-ea"/>
              </a:rPr>
              <a:t>1</a:t>
            </a:r>
            <a:r>
              <a:rPr lang="zh-CN" altLang="en-US" sz="2400" kern="100" dirty="0">
                <a:effectLst/>
                <a:latin typeface="+mn-ea"/>
              </a:rPr>
              <a:t>）</a:t>
            </a:r>
            <a:r>
              <a:rPr lang="zh-CN" altLang="en-US" sz="2400" kern="100" dirty="0">
                <a:solidFill>
                  <a:srgbClr val="C00000"/>
                </a:solidFill>
                <a:effectLst/>
                <a:latin typeface="+mn-ea"/>
              </a:rPr>
              <a:t>瀑布模型</a:t>
            </a:r>
            <a:r>
              <a:rPr lang="zh-CN" altLang="en-US" sz="2400" kern="100" dirty="0">
                <a:effectLst/>
                <a:latin typeface="+mn-ea"/>
              </a:rPr>
              <a:t>：当</a:t>
            </a:r>
            <a:r>
              <a:rPr lang="zh-CN" altLang="en-US" sz="2400" kern="100" dirty="0">
                <a:solidFill>
                  <a:srgbClr val="C00000"/>
                </a:solidFill>
                <a:effectLst/>
                <a:latin typeface="+mn-ea"/>
              </a:rPr>
              <a:t>软件开发目标和需求已经清晰明确</a:t>
            </a:r>
            <a:r>
              <a:rPr lang="zh-CN" altLang="en-US" sz="2400" kern="100" dirty="0">
                <a:effectLst/>
                <a:latin typeface="+mn-ea"/>
              </a:rPr>
              <a:t>，分析设计人员对应用领域很熟悉，风险较小，用户使用环境很稳定且用户除提出需求以外，很少参与开发工作。</a:t>
            </a:r>
            <a:endParaRPr lang="en-US" altLang="zh-CN" sz="2400" kern="100" dirty="0">
              <a:effectLst/>
              <a:latin typeface="+mn-ea"/>
            </a:endParaRPr>
          </a:p>
          <a:p>
            <a:pPr>
              <a:lnSpc>
                <a:spcPct val="150000"/>
              </a:lnSpc>
              <a:buClr>
                <a:srgbClr val="0054A3"/>
              </a:buClr>
            </a:pPr>
            <a:r>
              <a:rPr lang="zh-CN" altLang="en-US" sz="2400" kern="100" dirty="0">
                <a:effectLst/>
                <a:latin typeface="+mn-ea"/>
              </a:rPr>
              <a:t>（</a:t>
            </a:r>
            <a:r>
              <a:rPr lang="en-US" altLang="zh-CN" sz="2400" kern="100" dirty="0">
                <a:effectLst/>
                <a:latin typeface="+mn-ea"/>
              </a:rPr>
              <a:t>2</a:t>
            </a:r>
            <a:r>
              <a:rPr lang="zh-CN" altLang="en-US" sz="2400" kern="100" dirty="0">
                <a:effectLst/>
                <a:latin typeface="+mn-ea"/>
              </a:rPr>
              <a:t>）</a:t>
            </a:r>
            <a:r>
              <a:rPr lang="zh-CN" altLang="en-US" sz="2400" kern="100" dirty="0">
                <a:solidFill>
                  <a:srgbClr val="C00000"/>
                </a:solidFill>
                <a:effectLst/>
                <a:latin typeface="+mn-ea"/>
              </a:rPr>
              <a:t>快速原型模型</a:t>
            </a:r>
            <a:r>
              <a:rPr lang="zh-CN" altLang="en-US" sz="2400" kern="100" dirty="0">
                <a:effectLst/>
                <a:latin typeface="+mn-ea"/>
              </a:rPr>
              <a:t>：适用于：</a:t>
            </a:r>
            <a:r>
              <a:rPr lang="zh-CN" altLang="en-US" sz="2400" kern="100" dirty="0">
                <a:solidFill>
                  <a:srgbClr val="C00000"/>
                </a:solidFill>
                <a:effectLst/>
                <a:latin typeface="+mn-ea"/>
              </a:rPr>
              <a:t>有产品的原型</a:t>
            </a:r>
            <a:r>
              <a:rPr lang="zh-CN" altLang="en-US" sz="2400" kern="100" dirty="0">
                <a:effectLst/>
                <a:latin typeface="+mn-ea"/>
              </a:rPr>
              <a:t>，只需客户化的工程项目；</a:t>
            </a:r>
            <a:r>
              <a:rPr lang="zh-CN" altLang="en-US" sz="2400" kern="100" dirty="0">
                <a:solidFill>
                  <a:srgbClr val="C00000"/>
                </a:solidFill>
                <a:effectLst/>
                <a:latin typeface="+mn-ea"/>
              </a:rPr>
              <a:t>简单而熟悉</a:t>
            </a:r>
            <a:r>
              <a:rPr lang="zh-CN" altLang="en-US" sz="2400" kern="100" dirty="0">
                <a:effectLst/>
                <a:latin typeface="+mn-ea"/>
              </a:rPr>
              <a:t>的行业或领域；有快速原型开发工具；进行</a:t>
            </a:r>
            <a:r>
              <a:rPr lang="zh-CN" altLang="en-US" sz="2400" kern="100" dirty="0">
                <a:solidFill>
                  <a:srgbClr val="C00000"/>
                </a:solidFill>
                <a:effectLst/>
                <a:latin typeface="+mn-ea"/>
              </a:rPr>
              <a:t>产品移植或升级</a:t>
            </a:r>
            <a:r>
              <a:rPr lang="zh-CN" altLang="en-US" sz="2400" kern="100" dirty="0">
                <a:effectLst/>
                <a:latin typeface="+mn-ea"/>
              </a:rPr>
              <a:t>。</a:t>
            </a:r>
          </a:p>
          <a:p>
            <a:pPr>
              <a:lnSpc>
                <a:spcPct val="150000"/>
              </a:lnSpc>
              <a:buClr>
                <a:srgbClr val="0054A3"/>
              </a:buClr>
            </a:pPr>
            <a:endParaRPr lang="zh-CN" altLang="en-US" sz="2400" kern="100" dirty="0">
              <a:effectLst/>
              <a:latin typeface="+mn-ea"/>
            </a:endParaRPr>
          </a:p>
        </p:txBody>
      </p:sp>
      <p:sp>
        <p:nvSpPr>
          <p:cNvPr id="50" name="矩形 4">
            <a:extLst>
              <a:ext uri="{FF2B5EF4-FFF2-40B4-BE49-F238E27FC236}">
                <a16:creationId xmlns:a16="http://schemas.microsoft.com/office/drawing/2014/main" id="{27D56555-3CCA-4BC1-B0BE-6E3A9381B6D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51" name="直接连接符 50">
            <a:extLst>
              <a:ext uri="{FF2B5EF4-FFF2-40B4-BE49-F238E27FC236}">
                <a16:creationId xmlns:a16="http://schemas.microsoft.com/office/drawing/2014/main" id="{0D3C34D1-240C-4B29-8CD2-9833F69D5CBA}"/>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6A8F6F11-DC60-4A31-9A89-BFD775513CA2}"/>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53" name="TextBox 6">
            <a:extLst>
              <a:ext uri="{FF2B5EF4-FFF2-40B4-BE49-F238E27FC236}">
                <a16:creationId xmlns:a16="http://schemas.microsoft.com/office/drawing/2014/main" id="{471130A5-CA0A-490C-BD45-24076E07C95A}"/>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54" name="TextBox 7">
            <a:extLst>
              <a:ext uri="{FF2B5EF4-FFF2-40B4-BE49-F238E27FC236}">
                <a16:creationId xmlns:a16="http://schemas.microsoft.com/office/drawing/2014/main" id="{91650D03-9F72-45FF-9CE2-3610FB5A877C}"/>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55" name="TextBox 9">
            <a:extLst>
              <a:ext uri="{FF2B5EF4-FFF2-40B4-BE49-F238E27FC236}">
                <a16:creationId xmlns:a16="http://schemas.microsoft.com/office/drawing/2014/main" id="{D69538A5-72A7-4E81-B926-46B051764BB2}"/>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6" name="TextBox 10">
            <a:extLst>
              <a:ext uri="{FF2B5EF4-FFF2-40B4-BE49-F238E27FC236}">
                <a16:creationId xmlns:a16="http://schemas.microsoft.com/office/drawing/2014/main" id="{EDE65581-715D-46EF-809E-ADC66048522D}"/>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57" name="直接连接符 56">
            <a:extLst>
              <a:ext uri="{FF2B5EF4-FFF2-40B4-BE49-F238E27FC236}">
                <a16:creationId xmlns:a16="http://schemas.microsoft.com/office/drawing/2014/main" id="{155C907D-0968-4653-9290-69D92A55CE34}"/>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DD3FB65-9AC5-423B-B6B6-C73BF4452042}"/>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9B4C4C6D-4438-4332-8DB1-DA5F25CD0828}"/>
              </a:ext>
            </a:extLst>
          </p:cNvPr>
          <p:cNvPicPr>
            <a:picLocks noChangeAspect="1"/>
          </p:cNvPicPr>
          <p:nvPr/>
        </p:nvPicPr>
        <p:blipFill>
          <a:blip r:embed="rId3"/>
          <a:stretch>
            <a:fillRect/>
          </a:stretch>
        </p:blipFill>
        <p:spPr>
          <a:xfrm>
            <a:off x="0" y="19050"/>
            <a:ext cx="791210" cy="715645"/>
          </a:xfrm>
          <a:prstGeom prst="rect">
            <a:avLst/>
          </a:prstGeom>
        </p:spPr>
      </p:pic>
      <p:sp>
        <p:nvSpPr>
          <p:cNvPr id="60" name="TextBox 7">
            <a:extLst>
              <a:ext uri="{FF2B5EF4-FFF2-40B4-BE49-F238E27FC236}">
                <a16:creationId xmlns:a16="http://schemas.microsoft.com/office/drawing/2014/main" id="{A2D0CBB1-7808-4773-904A-C632D7AF594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867317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42" name="文本框 41">
            <a:extLst>
              <a:ext uri="{FF2B5EF4-FFF2-40B4-BE49-F238E27FC236}">
                <a16:creationId xmlns:a16="http://schemas.microsoft.com/office/drawing/2014/main" id="{81F8A5BF-0438-44FF-B326-ACC816C69EEA}"/>
              </a:ext>
            </a:extLst>
          </p:cNvPr>
          <p:cNvSpPr txBox="1"/>
          <p:nvPr/>
        </p:nvSpPr>
        <p:spPr>
          <a:xfrm>
            <a:off x="1090239" y="1851717"/>
            <a:ext cx="10343515" cy="3883755"/>
          </a:xfrm>
          <a:prstGeom prst="rect">
            <a:avLst/>
          </a:prstGeom>
          <a:noFill/>
        </p:spPr>
        <p:txBody>
          <a:bodyPr wrap="square" rtlCol="0">
            <a:spAutoFit/>
          </a:bodyPr>
          <a:lstStyle/>
          <a:p>
            <a:pPr>
              <a:lnSpc>
                <a:spcPct val="150000"/>
              </a:lnSpc>
              <a:buClr>
                <a:srgbClr val="0054A3"/>
              </a:buClr>
            </a:pPr>
            <a:r>
              <a:rPr lang="zh-CN" altLang="en-US" sz="2400" kern="100" dirty="0">
                <a:effectLst/>
                <a:latin typeface="+mn-ea"/>
              </a:rPr>
              <a:t>（</a:t>
            </a:r>
            <a:r>
              <a:rPr lang="en-US" altLang="zh-CN" sz="2400" kern="100" dirty="0">
                <a:effectLst/>
                <a:latin typeface="+mn-ea"/>
              </a:rPr>
              <a:t>3</a:t>
            </a:r>
            <a:r>
              <a:rPr lang="zh-CN" altLang="en-US" sz="2400" kern="100" dirty="0">
                <a:effectLst/>
                <a:latin typeface="+mn-ea"/>
              </a:rPr>
              <a:t>）</a:t>
            </a:r>
            <a:r>
              <a:rPr lang="zh-CN" altLang="en-US" sz="2400" kern="100" dirty="0">
                <a:solidFill>
                  <a:srgbClr val="C00000"/>
                </a:solidFill>
                <a:effectLst/>
                <a:latin typeface="+mn-ea"/>
              </a:rPr>
              <a:t>增量模型</a:t>
            </a:r>
            <a:r>
              <a:rPr lang="zh-CN" altLang="en-US" sz="2400" kern="100" dirty="0">
                <a:effectLst/>
                <a:latin typeface="+mn-ea"/>
              </a:rPr>
              <a:t>：适用于：在整个项目开发过程中，需求都可能发生变化，</a:t>
            </a:r>
            <a:r>
              <a:rPr lang="zh-CN" altLang="en-US" sz="2400" kern="100" dirty="0">
                <a:solidFill>
                  <a:srgbClr val="C00000"/>
                </a:solidFill>
                <a:effectLst/>
                <a:latin typeface="+mn-ea"/>
              </a:rPr>
              <a:t>客户接受分阶段交付</a:t>
            </a:r>
            <a:r>
              <a:rPr lang="zh-CN" altLang="en-US" sz="2400" kern="100" dirty="0">
                <a:effectLst/>
                <a:latin typeface="+mn-ea"/>
              </a:rPr>
              <a:t>；分析设计人员</a:t>
            </a:r>
            <a:r>
              <a:rPr lang="zh-CN" altLang="en-US" sz="2400" kern="100" dirty="0">
                <a:solidFill>
                  <a:srgbClr val="C00000"/>
                </a:solidFill>
                <a:effectLst/>
                <a:latin typeface="+mn-ea"/>
              </a:rPr>
              <a:t>对应用领域不熟悉</a:t>
            </a:r>
            <a:r>
              <a:rPr lang="zh-CN" altLang="en-US" sz="2400" kern="100" dirty="0">
                <a:effectLst/>
                <a:latin typeface="+mn-ea"/>
              </a:rPr>
              <a:t>，很难一步到位；</a:t>
            </a:r>
            <a:r>
              <a:rPr lang="zh-CN" altLang="en-US" sz="2400" kern="100" dirty="0">
                <a:solidFill>
                  <a:srgbClr val="C00000"/>
                </a:solidFill>
                <a:effectLst/>
                <a:latin typeface="+mn-ea"/>
              </a:rPr>
              <a:t>中等或高风险项目</a:t>
            </a:r>
            <a:r>
              <a:rPr lang="zh-CN" altLang="en-US" sz="2400" kern="100" dirty="0">
                <a:effectLst/>
                <a:latin typeface="+mn-ea"/>
              </a:rPr>
              <a:t>；用户</a:t>
            </a:r>
            <a:r>
              <a:rPr lang="zh-CN" altLang="en-US" sz="2400" kern="100" dirty="0">
                <a:solidFill>
                  <a:srgbClr val="C00000"/>
                </a:solidFill>
                <a:effectLst/>
                <a:latin typeface="+mn-ea"/>
              </a:rPr>
              <a:t>可参与</a:t>
            </a:r>
            <a:r>
              <a:rPr lang="zh-CN" altLang="en-US" sz="2400" kern="100" dirty="0">
                <a:effectLst/>
                <a:latin typeface="+mn-ea"/>
              </a:rPr>
              <a:t>到整个软件开发过程中；软件公司自己有较好的类库、构件库。</a:t>
            </a:r>
            <a:endParaRPr lang="en-US" altLang="zh-CN" sz="2400" kern="100" dirty="0">
              <a:effectLst/>
              <a:latin typeface="+mn-ea"/>
            </a:endParaRPr>
          </a:p>
          <a:p>
            <a:pPr>
              <a:lnSpc>
                <a:spcPct val="150000"/>
              </a:lnSpc>
              <a:buClr>
                <a:srgbClr val="0054A3"/>
              </a:buClr>
            </a:pPr>
            <a:r>
              <a:rPr lang="zh-CN" altLang="en-US" sz="2400" kern="100" dirty="0">
                <a:effectLst/>
                <a:latin typeface="+mn-ea"/>
              </a:rPr>
              <a:t>（</a:t>
            </a:r>
            <a:r>
              <a:rPr lang="en-US" altLang="zh-CN" sz="2400" kern="100" dirty="0">
                <a:effectLst/>
                <a:latin typeface="+mn-ea"/>
              </a:rPr>
              <a:t>4</a:t>
            </a:r>
            <a:r>
              <a:rPr lang="zh-CN" altLang="en-US" sz="2400" kern="100" dirty="0">
                <a:effectLst/>
                <a:latin typeface="+mn-ea"/>
              </a:rPr>
              <a:t>）</a:t>
            </a:r>
            <a:r>
              <a:rPr lang="zh-CN" altLang="en-US" sz="2400" kern="100" dirty="0">
                <a:solidFill>
                  <a:srgbClr val="C00000"/>
                </a:solidFill>
                <a:effectLst/>
                <a:latin typeface="+mn-ea"/>
              </a:rPr>
              <a:t>螺旋模型</a:t>
            </a:r>
            <a:r>
              <a:rPr lang="zh-CN" altLang="en-US" sz="2400" kern="100" dirty="0">
                <a:effectLst/>
                <a:latin typeface="+mn-ea"/>
              </a:rPr>
              <a:t>：是一种迭代式的软件开发模型，如果软件</a:t>
            </a:r>
            <a:r>
              <a:rPr lang="zh-CN" altLang="en-US" sz="2400" kern="100" dirty="0">
                <a:solidFill>
                  <a:srgbClr val="C00000"/>
                </a:solidFill>
                <a:effectLst/>
                <a:latin typeface="+mn-ea"/>
              </a:rPr>
              <a:t>需求经常变化</a:t>
            </a:r>
            <a:r>
              <a:rPr lang="zh-CN" altLang="en-US" sz="2400" kern="100" dirty="0">
                <a:effectLst/>
                <a:latin typeface="+mn-ea"/>
              </a:rPr>
              <a:t>，软件开发项目</a:t>
            </a:r>
            <a:r>
              <a:rPr lang="zh-CN" altLang="en-US" sz="2400" kern="100" dirty="0">
                <a:solidFill>
                  <a:srgbClr val="C00000"/>
                </a:solidFill>
                <a:effectLst/>
                <a:latin typeface="+mn-ea"/>
              </a:rPr>
              <a:t>具有较高的风险</a:t>
            </a:r>
            <a:r>
              <a:rPr lang="zh-CN" altLang="en-US" sz="2400" kern="100" dirty="0">
                <a:effectLst/>
                <a:latin typeface="+mn-ea"/>
              </a:rPr>
              <a:t>，</a:t>
            </a:r>
            <a:r>
              <a:rPr lang="zh-CN" altLang="en-US" sz="2400" kern="100" dirty="0">
                <a:solidFill>
                  <a:srgbClr val="C00000"/>
                </a:solidFill>
                <a:effectLst/>
                <a:latin typeface="+mn-ea"/>
              </a:rPr>
              <a:t>项目规模较大</a:t>
            </a:r>
            <a:r>
              <a:rPr lang="zh-CN" altLang="en-US" sz="2400" kern="100" dirty="0">
                <a:effectLst/>
                <a:latin typeface="+mn-ea"/>
              </a:rPr>
              <a:t>，有</a:t>
            </a:r>
            <a:r>
              <a:rPr lang="zh-CN" altLang="en-US" sz="2400" kern="100" dirty="0">
                <a:solidFill>
                  <a:srgbClr val="C00000"/>
                </a:solidFill>
                <a:effectLst/>
                <a:latin typeface="+mn-ea"/>
              </a:rPr>
              <a:t>明确的目标和需求</a:t>
            </a:r>
            <a:r>
              <a:rPr lang="zh-CN" altLang="en-US" sz="2400" kern="100" dirty="0">
                <a:effectLst/>
                <a:latin typeface="+mn-ea"/>
              </a:rPr>
              <a:t>。对于一些</a:t>
            </a:r>
            <a:r>
              <a:rPr lang="zh-CN" altLang="en-US" sz="2400" kern="100" dirty="0">
                <a:solidFill>
                  <a:srgbClr val="C00000"/>
                </a:solidFill>
                <a:effectLst/>
                <a:highlight>
                  <a:srgbClr val="FFFF00"/>
                </a:highlight>
                <a:latin typeface="+mn-ea"/>
              </a:rPr>
              <a:t>简单的软件项目</a:t>
            </a:r>
            <a:r>
              <a:rPr lang="zh-CN" altLang="en-US" sz="2400" kern="100" dirty="0">
                <a:effectLst/>
                <a:latin typeface="+mn-ea"/>
              </a:rPr>
              <a:t>，采用螺旋模型可能会</a:t>
            </a:r>
            <a:r>
              <a:rPr lang="zh-CN" altLang="en-US" sz="2400" kern="100" dirty="0">
                <a:solidFill>
                  <a:srgbClr val="C00000"/>
                </a:solidFill>
                <a:effectLst/>
                <a:latin typeface="+mn-ea"/>
              </a:rPr>
              <a:t>增加项目开发的复杂度和成本</a:t>
            </a:r>
            <a:r>
              <a:rPr lang="zh-CN" altLang="en-US" sz="2400" kern="100" dirty="0">
                <a:effectLst/>
                <a:latin typeface="+mn-ea"/>
              </a:rPr>
              <a:t>。</a:t>
            </a:r>
          </a:p>
        </p:txBody>
      </p:sp>
      <p:sp>
        <p:nvSpPr>
          <p:cNvPr id="40" name="矩形 4">
            <a:extLst>
              <a:ext uri="{FF2B5EF4-FFF2-40B4-BE49-F238E27FC236}">
                <a16:creationId xmlns:a16="http://schemas.microsoft.com/office/drawing/2014/main" id="{9171F809-D4DD-4B24-A764-4FE3F5F4BAD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1" name="直接连接符 40">
            <a:extLst>
              <a:ext uri="{FF2B5EF4-FFF2-40B4-BE49-F238E27FC236}">
                <a16:creationId xmlns:a16="http://schemas.microsoft.com/office/drawing/2014/main" id="{300B40FC-9608-4335-B670-75A6E3BDC499}"/>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768522EC-DCB3-4145-922D-53CEDE0185A8}"/>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44" name="TextBox 6">
            <a:extLst>
              <a:ext uri="{FF2B5EF4-FFF2-40B4-BE49-F238E27FC236}">
                <a16:creationId xmlns:a16="http://schemas.microsoft.com/office/drawing/2014/main" id="{1FF6C0AB-4C28-478D-B16E-615B521EE478}"/>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45" name="TextBox 7">
            <a:extLst>
              <a:ext uri="{FF2B5EF4-FFF2-40B4-BE49-F238E27FC236}">
                <a16:creationId xmlns:a16="http://schemas.microsoft.com/office/drawing/2014/main" id="{314F3171-548E-4E87-B0E2-B896E45FB043}"/>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6" name="TextBox 9">
            <a:extLst>
              <a:ext uri="{FF2B5EF4-FFF2-40B4-BE49-F238E27FC236}">
                <a16:creationId xmlns:a16="http://schemas.microsoft.com/office/drawing/2014/main" id="{6AEED102-3698-4A36-8DC8-F39A4BDB731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7" name="TextBox 10">
            <a:extLst>
              <a:ext uri="{FF2B5EF4-FFF2-40B4-BE49-F238E27FC236}">
                <a16:creationId xmlns:a16="http://schemas.microsoft.com/office/drawing/2014/main" id="{56811413-69AA-4C49-9AEC-C82F7C4DFC9C}"/>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48" name="直接连接符 47">
            <a:extLst>
              <a:ext uri="{FF2B5EF4-FFF2-40B4-BE49-F238E27FC236}">
                <a16:creationId xmlns:a16="http://schemas.microsoft.com/office/drawing/2014/main" id="{6BE0D1AF-AFCF-4941-A9F1-BD3076BC88A9}"/>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9F739B-2EC4-495C-8F88-1FE63363D813}"/>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B7896F0F-DCA7-4E02-B4E9-B521F499E399}"/>
              </a:ext>
            </a:extLst>
          </p:cNvPr>
          <p:cNvPicPr>
            <a:picLocks noChangeAspect="1"/>
          </p:cNvPicPr>
          <p:nvPr/>
        </p:nvPicPr>
        <p:blipFill>
          <a:blip r:embed="rId3"/>
          <a:stretch>
            <a:fillRect/>
          </a:stretch>
        </p:blipFill>
        <p:spPr>
          <a:xfrm>
            <a:off x="0" y="19050"/>
            <a:ext cx="791210" cy="715645"/>
          </a:xfrm>
          <a:prstGeom prst="rect">
            <a:avLst/>
          </a:prstGeom>
        </p:spPr>
      </p:pic>
      <p:sp>
        <p:nvSpPr>
          <p:cNvPr id="51" name="TextBox 7">
            <a:extLst>
              <a:ext uri="{FF2B5EF4-FFF2-40B4-BE49-F238E27FC236}">
                <a16:creationId xmlns:a16="http://schemas.microsoft.com/office/drawing/2014/main" id="{846D60F7-A53F-4B3C-BEC2-88C3CD60B933}"/>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31362615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42" name="文本框 41">
            <a:extLst>
              <a:ext uri="{FF2B5EF4-FFF2-40B4-BE49-F238E27FC236}">
                <a16:creationId xmlns:a16="http://schemas.microsoft.com/office/drawing/2014/main" id="{81F8A5BF-0438-44FF-B326-ACC816C69EEA}"/>
              </a:ext>
            </a:extLst>
          </p:cNvPr>
          <p:cNvSpPr txBox="1"/>
          <p:nvPr/>
        </p:nvSpPr>
        <p:spPr>
          <a:xfrm>
            <a:off x="1090239" y="1851717"/>
            <a:ext cx="10343515" cy="2775760"/>
          </a:xfrm>
          <a:prstGeom prst="rect">
            <a:avLst/>
          </a:prstGeom>
          <a:noFill/>
        </p:spPr>
        <p:txBody>
          <a:bodyPr wrap="square" rtlCol="0">
            <a:spAutoFit/>
          </a:bodyPr>
          <a:lstStyle/>
          <a:p>
            <a:pPr>
              <a:lnSpc>
                <a:spcPct val="150000"/>
              </a:lnSpc>
              <a:buClr>
                <a:srgbClr val="0054A3"/>
              </a:buClr>
            </a:pPr>
            <a:r>
              <a:rPr lang="zh-CN" altLang="en-US" sz="2400" kern="100" dirty="0">
                <a:effectLst/>
                <a:latin typeface="+mn-ea"/>
              </a:rPr>
              <a:t>（</a:t>
            </a:r>
            <a:r>
              <a:rPr lang="en-US" altLang="zh-CN" sz="2400" kern="100" dirty="0">
                <a:effectLst/>
                <a:latin typeface="+mn-ea"/>
              </a:rPr>
              <a:t>5</a:t>
            </a:r>
            <a:r>
              <a:rPr lang="zh-CN" altLang="en-US" sz="2400" kern="100" dirty="0">
                <a:effectLst/>
                <a:latin typeface="+mn-ea"/>
              </a:rPr>
              <a:t>）</a:t>
            </a:r>
            <a:r>
              <a:rPr lang="zh-CN" altLang="en-US" sz="2400" kern="100" dirty="0">
                <a:solidFill>
                  <a:srgbClr val="C00000"/>
                </a:solidFill>
                <a:effectLst/>
                <a:latin typeface="+mn-ea"/>
              </a:rPr>
              <a:t>面向对象模型</a:t>
            </a:r>
            <a:r>
              <a:rPr lang="zh-CN" altLang="en-US" sz="2400" kern="100" dirty="0">
                <a:effectLst/>
                <a:latin typeface="+mn-ea"/>
              </a:rPr>
              <a:t>：当系统的</a:t>
            </a:r>
            <a:r>
              <a:rPr lang="zh-CN" altLang="en-US" sz="2400" kern="100" dirty="0">
                <a:solidFill>
                  <a:srgbClr val="C00000"/>
                </a:solidFill>
                <a:effectLst/>
                <a:latin typeface="+mn-ea"/>
              </a:rPr>
              <a:t>结构和行为比较复杂</a:t>
            </a:r>
            <a:r>
              <a:rPr lang="zh-CN" altLang="en-US" sz="2400" kern="100" dirty="0">
                <a:effectLst/>
                <a:latin typeface="+mn-ea"/>
              </a:rPr>
              <a:t>，需要</a:t>
            </a:r>
            <a:r>
              <a:rPr lang="zh-CN" altLang="en-US" sz="2400" kern="100" dirty="0">
                <a:solidFill>
                  <a:srgbClr val="C00000"/>
                </a:solidFill>
                <a:effectLst/>
                <a:latin typeface="+mn-ea"/>
              </a:rPr>
              <a:t>经常进行修改和扩展</a:t>
            </a:r>
            <a:r>
              <a:rPr lang="zh-CN" altLang="en-US" sz="2400" kern="100" dirty="0">
                <a:effectLst/>
                <a:latin typeface="+mn-ea"/>
              </a:rPr>
              <a:t>，</a:t>
            </a:r>
            <a:r>
              <a:rPr lang="zh-CN" altLang="en-US" sz="2400" kern="100" dirty="0">
                <a:solidFill>
                  <a:srgbClr val="C00000"/>
                </a:solidFill>
                <a:effectLst/>
                <a:latin typeface="+mn-ea"/>
              </a:rPr>
              <a:t>并发处理较多</a:t>
            </a:r>
            <a:r>
              <a:rPr lang="zh-CN" altLang="en-US" sz="2400" kern="100" dirty="0">
                <a:effectLst/>
                <a:latin typeface="+mn-ea"/>
              </a:rPr>
              <a:t>，对系统的</a:t>
            </a:r>
            <a:r>
              <a:rPr lang="zh-CN" altLang="en-US" sz="2400" kern="100" dirty="0">
                <a:solidFill>
                  <a:srgbClr val="C00000"/>
                </a:solidFill>
                <a:effectLst/>
                <a:latin typeface="+mn-ea"/>
              </a:rPr>
              <a:t>质量及可维护性要求高时</a:t>
            </a:r>
            <a:r>
              <a:rPr lang="zh-CN" altLang="en-US" sz="2400" kern="100" dirty="0">
                <a:effectLst/>
                <a:latin typeface="+mn-ea"/>
              </a:rPr>
              <a:t>，采用面向对象模型可以更好地进行模块化设计和代码重构，。</a:t>
            </a:r>
          </a:p>
          <a:p>
            <a:pPr>
              <a:lnSpc>
                <a:spcPct val="150000"/>
              </a:lnSpc>
              <a:buClr>
                <a:srgbClr val="0054A3"/>
              </a:buClr>
            </a:pPr>
            <a:r>
              <a:rPr lang="zh-CN" altLang="en-US" sz="2400" kern="100" dirty="0">
                <a:effectLst/>
                <a:latin typeface="+mn-ea"/>
              </a:rPr>
              <a:t>（</a:t>
            </a:r>
            <a:r>
              <a:rPr lang="en-US" altLang="zh-CN" sz="2400" kern="100" dirty="0">
                <a:effectLst/>
                <a:latin typeface="+mn-ea"/>
              </a:rPr>
              <a:t>6</a:t>
            </a:r>
            <a:r>
              <a:rPr lang="zh-CN" altLang="en-US" sz="2400" kern="100" dirty="0">
                <a:effectLst/>
                <a:latin typeface="+mn-ea"/>
              </a:rPr>
              <a:t>）</a:t>
            </a:r>
            <a:r>
              <a:rPr lang="en-US" altLang="zh-CN" sz="2400" kern="100" dirty="0">
                <a:solidFill>
                  <a:srgbClr val="C00000"/>
                </a:solidFill>
                <a:effectLst/>
                <a:latin typeface="+mn-ea"/>
              </a:rPr>
              <a:t>Rational</a:t>
            </a:r>
            <a:r>
              <a:rPr lang="zh-CN" altLang="en-US" sz="2400" kern="100" dirty="0">
                <a:solidFill>
                  <a:srgbClr val="C00000"/>
                </a:solidFill>
                <a:effectLst/>
                <a:latin typeface="+mn-ea"/>
              </a:rPr>
              <a:t>统一过程</a:t>
            </a:r>
            <a:r>
              <a:rPr lang="zh-CN" altLang="en-US" sz="2400" kern="100" dirty="0">
                <a:effectLst/>
                <a:latin typeface="+mn-ea"/>
              </a:rPr>
              <a:t>：如果</a:t>
            </a:r>
            <a:r>
              <a:rPr lang="zh-CN" altLang="en-US" sz="2400" kern="100" dirty="0">
                <a:solidFill>
                  <a:srgbClr val="C00000"/>
                </a:solidFill>
                <a:effectLst/>
                <a:latin typeface="+mn-ea"/>
              </a:rPr>
              <a:t>项目的需求经常发生变化</a:t>
            </a:r>
            <a:r>
              <a:rPr lang="zh-CN" altLang="en-US" sz="2400" kern="100" dirty="0">
                <a:effectLst/>
                <a:latin typeface="+mn-ea"/>
              </a:rPr>
              <a:t>，对</a:t>
            </a:r>
            <a:r>
              <a:rPr lang="zh-CN" altLang="en-US" sz="2400" kern="100" dirty="0">
                <a:solidFill>
                  <a:srgbClr val="C00000"/>
                </a:solidFill>
                <a:effectLst/>
                <a:latin typeface="+mn-ea"/>
              </a:rPr>
              <a:t>质量要求较高</a:t>
            </a:r>
            <a:r>
              <a:rPr lang="zh-CN" altLang="en-US" sz="2400" kern="100" dirty="0">
                <a:effectLst/>
                <a:latin typeface="+mn-ea"/>
              </a:rPr>
              <a:t>，软件项目</a:t>
            </a:r>
            <a:r>
              <a:rPr lang="zh-CN" altLang="en-US" sz="2400" kern="100" dirty="0">
                <a:solidFill>
                  <a:srgbClr val="C00000"/>
                </a:solidFill>
                <a:effectLst/>
                <a:latin typeface="+mn-ea"/>
              </a:rPr>
              <a:t>规模较大</a:t>
            </a:r>
            <a:r>
              <a:rPr lang="zh-CN" altLang="en-US" sz="2400" kern="100" dirty="0">
                <a:effectLst/>
                <a:latin typeface="+mn-ea"/>
              </a:rPr>
              <a:t>，需要</a:t>
            </a:r>
            <a:r>
              <a:rPr lang="zh-CN" altLang="en-US" sz="2400" kern="100" dirty="0">
                <a:solidFill>
                  <a:srgbClr val="C00000"/>
                </a:solidFill>
                <a:effectLst/>
                <a:latin typeface="+mn-ea"/>
              </a:rPr>
              <a:t>多人协同工作</a:t>
            </a:r>
            <a:r>
              <a:rPr lang="zh-CN" altLang="en-US" sz="2400" kern="100" dirty="0">
                <a:effectLst/>
                <a:latin typeface="+mn-ea"/>
              </a:rPr>
              <a:t>，此时可以采用</a:t>
            </a:r>
            <a:r>
              <a:rPr lang="en-US" altLang="zh-CN" sz="2400" kern="100" dirty="0">
                <a:effectLst/>
                <a:latin typeface="+mn-ea"/>
              </a:rPr>
              <a:t>Rational</a:t>
            </a:r>
            <a:r>
              <a:rPr lang="zh-CN" altLang="en-US" sz="2400" kern="100" dirty="0">
                <a:effectLst/>
                <a:latin typeface="+mn-ea"/>
              </a:rPr>
              <a:t>统一过程。</a:t>
            </a:r>
          </a:p>
        </p:txBody>
      </p:sp>
      <p:sp>
        <p:nvSpPr>
          <p:cNvPr id="40" name="矩形 4">
            <a:extLst>
              <a:ext uri="{FF2B5EF4-FFF2-40B4-BE49-F238E27FC236}">
                <a16:creationId xmlns:a16="http://schemas.microsoft.com/office/drawing/2014/main" id="{639723A5-91E2-4393-A1BB-2330F7F5182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1" name="直接连接符 40">
            <a:extLst>
              <a:ext uri="{FF2B5EF4-FFF2-40B4-BE49-F238E27FC236}">
                <a16:creationId xmlns:a16="http://schemas.microsoft.com/office/drawing/2014/main" id="{D3178E5F-8A84-4146-8121-74D20442C6B8}"/>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1232FCC2-B883-4D7E-A39E-5C63A92E50CB}"/>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44" name="TextBox 6">
            <a:extLst>
              <a:ext uri="{FF2B5EF4-FFF2-40B4-BE49-F238E27FC236}">
                <a16:creationId xmlns:a16="http://schemas.microsoft.com/office/drawing/2014/main" id="{074479D6-E0E4-4E7F-8647-58F1A667A6F3}"/>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45" name="TextBox 7">
            <a:extLst>
              <a:ext uri="{FF2B5EF4-FFF2-40B4-BE49-F238E27FC236}">
                <a16:creationId xmlns:a16="http://schemas.microsoft.com/office/drawing/2014/main" id="{EC8B08F3-9103-4B60-82BE-F0F288E3EB01}"/>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6" name="TextBox 9">
            <a:extLst>
              <a:ext uri="{FF2B5EF4-FFF2-40B4-BE49-F238E27FC236}">
                <a16:creationId xmlns:a16="http://schemas.microsoft.com/office/drawing/2014/main" id="{01C75E3F-6832-40FC-98B3-3780105717CB}"/>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7" name="TextBox 10">
            <a:extLst>
              <a:ext uri="{FF2B5EF4-FFF2-40B4-BE49-F238E27FC236}">
                <a16:creationId xmlns:a16="http://schemas.microsoft.com/office/drawing/2014/main" id="{5D371EFD-C5EE-4C59-9F05-B38D6682CBE2}"/>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48" name="直接连接符 47">
            <a:extLst>
              <a:ext uri="{FF2B5EF4-FFF2-40B4-BE49-F238E27FC236}">
                <a16:creationId xmlns:a16="http://schemas.microsoft.com/office/drawing/2014/main" id="{BF13C268-3EBD-4867-AE66-9FE7AA0BB016}"/>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3488BAD-00BA-4696-AC90-A5703995032A}"/>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8098F876-7C7B-4A24-B0F8-77F721B82C26}"/>
              </a:ext>
            </a:extLst>
          </p:cNvPr>
          <p:cNvPicPr>
            <a:picLocks noChangeAspect="1"/>
          </p:cNvPicPr>
          <p:nvPr/>
        </p:nvPicPr>
        <p:blipFill>
          <a:blip r:embed="rId3"/>
          <a:stretch>
            <a:fillRect/>
          </a:stretch>
        </p:blipFill>
        <p:spPr>
          <a:xfrm>
            <a:off x="0" y="19050"/>
            <a:ext cx="791210" cy="715645"/>
          </a:xfrm>
          <a:prstGeom prst="rect">
            <a:avLst/>
          </a:prstGeom>
        </p:spPr>
      </p:pic>
      <p:sp>
        <p:nvSpPr>
          <p:cNvPr id="51" name="TextBox 7">
            <a:extLst>
              <a:ext uri="{FF2B5EF4-FFF2-40B4-BE49-F238E27FC236}">
                <a16:creationId xmlns:a16="http://schemas.microsoft.com/office/drawing/2014/main" id="{A865F94E-B636-4295-88B3-E71484E15D69}"/>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413779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42" name="文本框 41">
            <a:extLst>
              <a:ext uri="{FF2B5EF4-FFF2-40B4-BE49-F238E27FC236}">
                <a16:creationId xmlns:a16="http://schemas.microsoft.com/office/drawing/2014/main" id="{81F8A5BF-0438-44FF-B326-ACC816C69EEA}"/>
              </a:ext>
            </a:extLst>
          </p:cNvPr>
          <p:cNvSpPr txBox="1"/>
          <p:nvPr/>
        </p:nvSpPr>
        <p:spPr>
          <a:xfrm>
            <a:off x="1090239" y="1851717"/>
            <a:ext cx="10343515" cy="3329758"/>
          </a:xfrm>
          <a:prstGeom prst="rect">
            <a:avLst/>
          </a:prstGeom>
          <a:noFill/>
        </p:spPr>
        <p:txBody>
          <a:bodyPr wrap="square" rtlCol="0">
            <a:spAutoFit/>
          </a:bodyPr>
          <a:lstStyle/>
          <a:p>
            <a:pPr>
              <a:lnSpc>
                <a:spcPct val="150000"/>
              </a:lnSpc>
              <a:buClr>
                <a:srgbClr val="0054A3"/>
              </a:buClr>
            </a:pPr>
            <a:r>
              <a:rPr lang="zh-CN" altLang="en-US" sz="2400" kern="100" dirty="0">
                <a:effectLst/>
                <a:latin typeface="+mn-ea"/>
              </a:rPr>
              <a:t>（</a:t>
            </a:r>
            <a:r>
              <a:rPr lang="en-US" altLang="zh-CN" sz="2400" kern="100" dirty="0">
                <a:effectLst/>
                <a:latin typeface="+mn-ea"/>
              </a:rPr>
              <a:t>7</a:t>
            </a:r>
            <a:r>
              <a:rPr lang="zh-CN" altLang="en-US" sz="2400" kern="100" dirty="0">
                <a:effectLst/>
                <a:latin typeface="+mn-ea"/>
              </a:rPr>
              <a:t>）</a:t>
            </a:r>
            <a:r>
              <a:rPr lang="zh-CN" altLang="en-US" sz="2400" kern="100" dirty="0">
                <a:solidFill>
                  <a:srgbClr val="C00000"/>
                </a:solidFill>
                <a:effectLst/>
                <a:latin typeface="+mn-ea"/>
              </a:rPr>
              <a:t>敏捷过程</a:t>
            </a:r>
            <a:r>
              <a:rPr lang="zh-CN" altLang="en-US" sz="2400" kern="100" dirty="0">
                <a:effectLst/>
                <a:latin typeface="+mn-ea"/>
              </a:rPr>
              <a:t>：当项目</a:t>
            </a:r>
            <a:r>
              <a:rPr lang="zh-CN" altLang="en-US" sz="2400" kern="100" dirty="0">
                <a:solidFill>
                  <a:srgbClr val="C00000"/>
                </a:solidFill>
                <a:effectLst/>
                <a:latin typeface="+mn-ea"/>
              </a:rPr>
              <a:t>需求不断变化</a:t>
            </a:r>
            <a:r>
              <a:rPr lang="zh-CN" altLang="en-US" sz="2400" kern="100" dirty="0">
                <a:effectLst/>
                <a:latin typeface="+mn-ea"/>
              </a:rPr>
              <a:t>，</a:t>
            </a:r>
            <a:r>
              <a:rPr lang="zh-CN" altLang="en-US" sz="2400" kern="100" dirty="0">
                <a:solidFill>
                  <a:srgbClr val="C00000"/>
                </a:solidFill>
                <a:effectLst/>
                <a:latin typeface="+mn-ea"/>
              </a:rPr>
              <a:t>团队规模较小</a:t>
            </a:r>
            <a:r>
              <a:rPr lang="zh-CN" altLang="en-US" sz="2400" kern="100" dirty="0">
                <a:effectLst/>
                <a:latin typeface="+mn-ea"/>
              </a:rPr>
              <a:t>，团队成员</a:t>
            </a:r>
            <a:r>
              <a:rPr lang="zh-CN" altLang="en-US" sz="2400" kern="100" dirty="0">
                <a:solidFill>
                  <a:srgbClr val="C00000"/>
                </a:solidFill>
                <a:effectLst/>
                <a:latin typeface="+mn-ea"/>
              </a:rPr>
              <a:t>高度协作</a:t>
            </a:r>
            <a:r>
              <a:rPr lang="zh-CN" altLang="en-US" sz="2400" kern="100" dirty="0">
                <a:effectLst/>
                <a:latin typeface="+mn-ea"/>
              </a:rPr>
              <a:t>，产品</a:t>
            </a:r>
            <a:r>
              <a:rPr lang="zh-CN" altLang="en-US" sz="2400" kern="100" dirty="0">
                <a:solidFill>
                  <a:srgbClr val="C00000"/>
                </a:solidFill>
                <a:effectLst/>
                <a:latin typeface="+mn-ea"/>
              </a:rPr>
              <a:t>功能简单清晰</a:t>
            </a:r>
            <a:r>
              <a:rPr lang="zh-CN" altLang="en-US" sz="2400" kern="100" dirty="0">
                <a:effectLst/>
                <a:latin typeface="+mn-ea"/>
              </a:rPr>
              <a:t>，需要快速推向市场，且</a:t>
            </a:r>
            <a:r>
              <a:rPr lang="zh-CN" altLang="en-US" sz="2400" kern="100" dirty="0">
                <a:solidFill>
                  <a:srgbClr val="C00000"/>
                </a:solidFill>
                <a:effectLst/>
                <a:latin typeface="+mn-ea"/>
              </a:rPr>
              <a:t>风险可控</a:t>
            </a:r>
            <a:r>
              <a:rPr lang="zh-CN" altLang="en-US" sz="2400" kern="100" dirty="0">
                <a:effectLst/>
                <a:latin typeface="+mn-ea"/>
              </a:rPr>
              <a:t>时，可以采用敏捷过程来保证产品的高度的可扩展性和灵活性，。</a:t>
            </a:r>
          </a:p>
          <a:p>
            <a:pPr>
              <a:lnSpc>
                <a:spcPct val="150000"/>
              </a:lnSpc>
              <a:buClr>
                <a:srgbClr val="0054A3"/>
              </a:buClr>
            </a:pPr>
            <a:r>
              <a:rPr lang="zh-CN" altLang="en-US" sz="2400" kern="100" dirty="0">
                <a:effectLst/>
                <a:latin typeface="+mn-ea"/>
              </a:rPr>
              <a:t>（</a:t>
            </a:r>
            <a:r>
              <a:rPr lang="en-US" altLang="zh-CN" sz="2400" kern="100" dirty="0">
                <a:effectLst/>
                <a:latin typeface="+mn-ea"/>
              </a:rPr>
              <a:t>8</a:t>
            </a:r>
            <a:r>
              <a:rPr lang="zh-CN" altLang="en-US" sz="2400" kern="100" dirty="0">
                <a:effectLst/>
                <a:latin typeface="+mn-ea"/>
              </a:rPr>
              <a:t>）</a:t>
            </a:r>
            <a:r>
              <a:rPr lang="zh-CN" altLang="en-US" sz="2400" kern="100" dirty="0">
                <a:solidFill>
                  <a:srgbClr val="C00000"/>
                </a:solidFill>
                <a:effectLst/>
                <a:latin typeface="+mn-ea"/>
              </a:rPr>
              <a:t>微软过程</a:t>
            </a:r>
            <a:r>
              <a:rPr lang="zh-CN" altLang="en-US" sz="2400" kern="100" dirty="0">
                <a:effectLst/>
                <a:latin typeface="+mn-ea"/>
              </a:rPr>
              <a:t>：适用于</a:t>
            </a:r>
            <a:r>
              <a:rPr lang="zh-CN" altLang="en-US" sz="2400" kern="100" dirty="0">
                <a:solidFill>
                  <a:srgbClr val="C00000"/>
                </a:solidFill>
                <a:effectLst/>
                <a:latin typeface="+mn-ea"/>
              </a:rPr>
              <a:t>复杂的、多人协作开发</a:t>
            </a:r>
            <a:r>
              <a:rPr lang="zh-CN" altLang="en-US" sz="2400" kern="100" dirty="0">
                <a:effectLst/>
                <a:latin typeface="+mn-ea"/>
              </a:rPr>
              <a:t>的软件项目，特别是在</a:t>
            </a:r>
            <a:r>
              <a:rPr lang="en-US" altLang="zh-CN" sz="2400" kern="100" dirty="0">
                <a:effectLst/>
                <a:latin typeface="+mn-ea"/>
              </a:rPr>
              <a:t>Microsoft</a:t>
            </a:r>
            <a:r>
              <a:rPr lang="zh-CN" altLang="en-US" sz="2400" kern="100" dirty="0">
                <a:effectLst/>
                <a:latin typeface="+mn-ea"/>
              </a:rPr>
              <a:t>平台上开发的应用程序，需要灵活快速地响应业务变化，同时需要严格的质量控制和管理。</a:t>
            </a:r>
          </a:p>
        </p:txBody>
      </p:sp>
      <p:sp>
        <p:nvSpPr>
          <p:cNvPr id="40" name="矩形 4">
            <a:extLst>
              <a:ext uri="{FF2B5EF4-FFF2-40B4-BE49-F238E27FC236}">
                <a16:creationId xmlns:a16="http://schemas.microsoft.com/office/drawing/2014/main" id="{56E97CA7-7E66-4072-B1A5-5689310DB43E}"/>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1" name="直接连接符 40">
            <a:extLst>
              <a:ext uri="{FF2B5EF4-FFF2-40B4-BE49-F238E27FC236}">
                <a16:creationId xmlns:a16="http://schemas.microsoft.com/office/drawing/2014/main" id="{94E257D6-5BDF-494D-BAF6-539381229AB4}"/>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5C8D5789-32B6-46C5-8719-2C59E83BD451}"/>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44" name="TextBox 6">
            <a:extLst>
              <a:ext uri="{FF2B5EF4-FFF2-40B4-BE49-F238E27FC236}">
                <a16:creationId xmlns:a16="http://schemas.microsoft.com/office/drawing/2014/main" id="{2340DDCC-567D-474E-98CC-068EC126283E}"/>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45" name="TextBox 7">
            <a:extLst>
              <a:ext uri="{FF2B5EF4-FFF2-40B4-BE49-F238E27FC236}">
                <a16:creationId xmlns:a16="http://schemas.microsoft.com/office/drawing/2014/main" id="{5233AB5E-E99F-417E-9EF5-BD61CAF00142}"/>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6" name="TextBox 9">
            <a:extLst>
              <a:ext uri="{FF2B5EF4-FFF2-40B4-BE49-F238E27FC236}">
                <a16:creationId xmlns:a16="http://schemas.microsoft.com/office/drawing/2014/main" id="{D7793C70-1EB0-49C7-9A70-EC5B6240E9B3}"/>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7" name="TextBox 10">
            <a:extLst>
              <a:ext uri="{FF2B5EF4-FFF2-40B4-BE49-F238E27FC236}">
                <a16:creationId xmlns:a16="http://schemas.microsoft.com/office/drawing/2014/main" id="{EF631C02-93D2-4940-BA95-410B57234927}"/>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48" name="直接连接符 47">
            <a:extLst>
              <a:ext uri="{FF2B5EF4-FFF2-40B4-BE49-F238E27FC236}">
                <a16:creationId xmlns:a16="http://schemas.microsoft.com/office/drawing/2014/main" id="{E063B2A1-25FA-4D5E-95B7-54B0C32CAF57}"/>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A773F28-8D08-47FD-A4FF-137D09D2D089}"/>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03346DFB-0FA3-44D1-A32D-A23AEAB318F2}"/>
              </a:ext>
            </a:extLst>
          </p:cNvPr>
          <p:cNvPicPr>
            <a:picLocks noChangeAspect="1"/>
          </p:cNvPicPr>
          <p:nvPr/>
        </p:nvPicPr>
        <p:blipFill>
          <a:blip r:embed="rId3"/>
          <a:stretch>
            <a:fillRect/>
          </a:stretch>
        </p:blipFill>
        <p:spPr>
          <a:xfrm>
            <a:off x="0" y="19050"/>
            <a:ext cx="791210" cy="715645"/>
          </a:xfrm>
          <a:prstGeom prst="rect">
            <a:avLst/>
          </a:prstGeom>
        </p:spPr>
      </p:pic>
      <p:sp>
        <p:nvSpPr>
          <p:cNvPr id="51" name="TextBox 7">
            <a:extLst>
              <a:ext uri="{FF2B5EF4-FFF2-40B4-BE49-F238E27FC236}">
                <a16:creationId xmlns:a16="http://schemas.microsoft.com/office/drawing/2014/main" id="{FE2D78F2-CF2C-4BB5-95CB-FDA7CB77AD5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587605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9715-A3C2-688C-E4A6-8F26574B2269}"/>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0A52D57E-0994-27A1-1CAC-2B31598CB9B5}"/>
              </a:ext>
            </a:extLst>
          </p:cNvPr>
          <p:cNvSpPr txBox="1"/>
          <p:nvPr/>
        </p:nvSpPr>
        <p:spPr>
          <a:xfrm>
            <a:off x="425752" y="1079396"/>
            <a:ext cx="4571853" cy="527825"/>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 </a:t>
            </a:r>
            <a:r>
              <a:rPr lang="zh-CN" altLang="en-US" sz="2800" b="1" dirty="0">
                <a:solidFill>
                  <a:schemeClr val="tx1">
                    <a:lumMod val="65000"/>
                    <a:lumOff val="35000"/>
                  </a:schemeClr>
                </a:solidFill>
                <a:cs typeface="+mn-ea"/>
                <a:sym typeface="+mn-lt"/>
              </a:rPr>
              <a:t>各种模型的比较</a:t>
            </a:r>
          </a:p>
        </p:txBody>
      </p:sp>
      <p:sp>
        <p:nvSpPr>
          <p:cNvPr id="42" name="文本框 41">
            <a:extLst>
              <a:ext uri="{FF2B5EF4-FFF2-40B4-BE49-F238E27FC236}">
                <a16:creationId xmlns:a16="http://schemas.microsoft.com/office/drawing/2014/main" id="{53F264E1-4757-4CB0-0CA3-DE877E622950}"/>
              </a:ext>
            </a:extLst>
          </p:cNvPr>
          <p:cNvSpPr txBox="1"/>
          <p:nvPr/>
        </p:nvSpPr>
        <p:spPr>
          <a:xfrm>
            <a:off x="1090239" y="1851717"/>
            <a:ext cx="3169341" cy="4437753"/>
          </a:xfrm>
          <a:prstGeom prst="rect">
            <a:avLst/>
          </a:prstGeom>
          <a:noFill/>
        </p:spPr>
        <p:txBody>
          <a:bodyPr wrap="square" rtlCol="0">
            <a:spAutoFit/>
          </a:bodyPr>
          <a:lstStyle/>
          <a:p>
            <a:pPr>
              <a:lnSpc>
                <a:spcPct val="150000"/>
              </a:lnSpc>
              <a:buClr>
                <a:srgbClr val="0054A3"/>
              </a:buClr>
            </a:pPr>
            <a:r>
              <a:rPr lang="zh-CN" altLang="en-US" sz="2400" kern="100" dirty="0">
                <a:latin typeface="+mn-ea"/>
              </a:rPr>
              <a:t>    不同模型各有优劣，应该根据具体的应用环境选择相应的开发模型。</a:t>
            </a:r>
            <a:endParaRPr lang="en-US" altLang="zh-CN" sz="2400" kern="100" dirty="0">
              <a:latin typeface="+mn-ea"/>
            </a:endParaRPr>
          </a:p>
          <a:p>
            <a:pPr>
              <a:lnSpc>
                <a:spcPct val="150000"/>
              </a:lnSpc>
              <a:buClr>
                <a:srgbClr val="0054A3"/>
              </a:buClr>
            </a:pPr>
            <a:r>
              <a:rPr lang="zh-CN" altLang="en-US" sz="2400" kern="100" dirty="0">
                <a:latin typeface="+mn-ea"/>
              </a:rPr>
              <a:t>    这正体现了马克思主义哲学中所讲述的“</a:t>
            </a:r>
            <a:r>
              <a:rPr lang="zh-CN" altLang="en-US" sz="2400" kern="100" dirty="0">
                <a:solidFill>
                  <a:srgbClr val="FF0000"/>
                </a:solidFill>
                <a:latin typeface="+mn-ea"/>
              </a:rPr>
              <a:t>具体问题具体分析</a:t>
            </a:r>
            <a:r>
              <a:rPr lang="zh-CN" altLang="en-US" sz="2400" kern="100" dirty="0">
                <a:latin typeface="+mn-ea"/>
              </a:rPr>
              <a:t>”。</a:t>
            </a:r>
            <a:endParaRPr lang="en-US" altLang="zh-CN" sz="2400" kern="100" dirty="0">
              <a:latin typeface="+mn-ea"/>
            </a:endParaRPr>
          </a:p>
        </p:txBody>
      </p:sp>
      <p:sp>
        <p:nvSpPr>
          <p:cNvPr id="40" name="矩形 4">
            <a:extLst>
              <a:ext uri="{FF2B5EF4-FFF2-40B4-BE49-F238E27FC236}">
                <a16:creationId xmlns:a16="http://schemas.microsoft.com/office/drawing/2014/main" id="{E2F30538-0BCF-BCB0-EA6B-81138AB74CA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1" name="直接连接符 40">
            <a:extLst>
              <a:ext uri="{FF2B5EF4-FFF2-40B4-BE49-F238E27FC236}">
                <a16:creationId xmlns:a16="http://schemas.microsoft.com/office/drawing/2014/main" id="{1438A4AE-4650-FAFD-7A66-09BBBFD9B717}"/>
              </a:ext>
            </a:extLst>
          </p:cNvPr>
          <p:cNvCxnSpPr/>
          <p:nvPr/>
        </p:nvCxnSpPr>
        <p:spPr>
          <a:xfrm>
            <a:off x="10207794"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9A8856BB-541C-82E8-5D41-789875F9128E}"/>
              </a:ext>
            </a:extLst>
          </p:cNvPr>
          <p:cNvSpPr/>
          <p:nvPr/>
        </p:nvSpPr>
        <p:spPr>
          <a:xfrm>
            <a:off x="10300139" y="0"/>
            <a:ext cx="180514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1"/>
              </a:solidFill>
              <a:cs typeface="+mn-ea"/>
              <a:sym typeface="+mn-lt"/>
            </a:endParaRPr>
          </a:p>
        </p:txBody>
      </p:sp>
      <p:sp>
        <p:nvSpPr>
          <p:cNvPr id="44" name="TextBox 6">
            <a:extLst>
              <a:ext uri="{FF2B5EF4-FFF2-40B4-BE49-F238E27FC236}">
                <a16:creationId xmlns:a16="http://schemas.microsoft.com/office/drawing/2014/main" id="{4C002C15-9692-FE16-5CC9-395CFA87B3BE}"/>
              </a:ext>
            </a:extLst>
          </p:cNvPr>
          <p:cNvSpPr txBox="1"/>
          <p:nvPr/>
        </p:nvSpPr>
        <p:spPr>
          <a:xfrm>
            <a:off x="10537219" y="193643"/>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模型比较</a:t>
            </a:r>
          </a:p>
        </p:txBody>
      </p:sp>
      <p:sp>
        <p:nvSpPr>
          <p:cNvPr id="45" name="TextBox 7">
            <a:extLst>
              <a:ext uri="{FF2B5EF4-FFF2-40B4-BE49-F238E27FC236}">
                <a16:creationId xmlns:a16="http://schemas.microsoft.com/office/drawing/2014/main" id="{3DD4429F-5D22-54D3-04DC-BCFAA030DF46}"/>
              </a:ext>
            </a:extLst>
          </p:cNvPr>
          <p:cNvSpPr txBox="1"/>
          <p:nvPr/>
        </p:nvSpPr>
        <p:spPr>
          <a:xfrm>
            <a:off x="5446300"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过程与模型</a:t>
            </a:r>
          </a:p>
        </p:txBody>
      </p:sp>
      <p:sp>
        <p:nvSpPr>
          <p:cNvPr id="46" name="TextBox 9">
            <a:extLst>
              <a:ext uri="{FF2B5EF4-FFF2-40B4-BE49-F238E27FC236}">
                <a16:creationId xmlns:a16="http://schemas.microsoft.com/office/drawing/2014/main" id="{52446F28-D23C-4280-014A-57F3A720E62D}"/>
              </a:ext>
            </a:extLst>
          </p:cNvPr>
          <p:cNvSpPr txBox="1"/>
          <p:nvPr/>
        </p:nvSpPr>
        <p:spPr>
          <a:xfrm>
            <a:off x="709833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47" name="TextBox 10">
            <a:extLst>
              <a:ext uri="{FF2B5EF4-FFF2-40B4-BE49-F238E27FC236}">
                <a16:creationId xmlns:a16="http://schemas.microsoft.com/office/drawing/2014/main" id="{6A3C4C35-A049-5887-A7C3-BA9916A7A40A}"/>
              </a:ext>
            </a:extLst>
          </p:cNvPr>
          <p:cNvSpPr txBox="1"/>
          <p:nvPr/>
        </p:nvSpPr>
        <p:spPr>
          <a:xfrm>
            <a:off x="8616741" y="193643"/>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cxnSp>
        <p:nvCxnSpPr>
          <p:cNvPr id="48" name="直接连接符 47">
            <a:extLst>
              <a:ext uri="{FF2B5EF4-FFF2-40B4-BE49-F238E27FC236}">
                <a16:creationId xmlns:a16="http://schemas.microsoft.com/office/drawing/2014/main" id="{434953CE-5AA1-C675-114A-5207DF6A1D82}"/>
              </a:ext>
            </a:extLst>
          </p:cNvPr>
          <p:cNvCxnSpPr/>
          <p:nvPr/>
        </p:nvCxnSpPr>
        <p:spPr>
          <a:xfrm>
            <a:off x="8619565"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CF6EF1D-4FB1-AC90-D216-84EB76C16A55}"/>
              </a:ext>
            </a:extLst>
          </p:cNvPr>
          <p:cNvCxnSpPr/>
          <p:nvPr/>
        </p:nvCxnSpPr>
        <p:spPr>
          <a:xfrm>
            <a:off x="699537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a:extLst>
              <a:ext uri="{FF2B5EF4-FFF2-40B4-BE49-F238E27FC236}">
                <a16:creationId xmlns:a16="http://schemas.microsoft.com/office/drawing/2014/main" id="{570425B3-62CD-6342-4E86-406CB60EAA39}"/>
              </a:ext>
            </a:extLst>
          </p:cNvPr>
          <p:cNvPicPr>
            <a:picLocks noChangeAspect="1"/>
          </p:cNvPicPr>
          <p:nvPr/>
        </p:nvPicPr>
        <p:blipFill>
          <a:blip r:embed="rId3"/>
          <a:stretch>
            <a:fillRect/>
          </a:stretch>
        </p:blipFill>
        <p:spPr>
          <a:xfrm>
            <a:off x="0" y="19050"/>
            <a:ext cx="791210" cy="715645"/>
          </a:xfrm>
          <a:prstGeom prst="rect">
            <a:avLst/>
          </a:prstGeom>
        </p:spPr>
      </p:pic>
      <p:sp>
        <p:nvSpPr>
          <p:cNvPr id="51" name="TextBox 7">
            <a:extLst>
              <a:ext uri="{FF2B5EF4-FFF2-40B4-BE49-F238E27FC236}">
                <a16:creationId xmlns:a16="http://schemas.microsoft.com/office/drawing/2014/main" id="{C474B624-44E1-9D12-93D1-1C82463C21F7}"/>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pic>
        <p:nvPicPr>
          <p:cNvPr id="3" name="图片 2">
            <a:extLst>
              <a:ext uri="{FF2B5EF4-FFF2-40B4-BE49-F238E27FC236}">
                <a16:creationId xmlns:a16="http://schemas.microsoft.com/office/drawing/2014/main" id="{D6BEC64E-5272-D33A-5B3C-42D858A7931C}"/>
              </a:ext>
            </a:extLst>
          </p:cNvPr>
          <p:cNvPicPr>
            <a:picLocks noChangeAspect="1"/>
          </p:cNvPicPr>
          <p:nvPr/>
        </p:nvPicPr>
        <p:blipFill>
          <a:blip r:embed="rId4"/>
          <a:stretch>
            <a:fillRect/>
          </a:stretch>
        </p:blipFill>
        <p:spPr>
          <a:xfrm>
            <a:off x="4124730" y="2034540"/>
            <a:ext cx="8049692" cy="4255793"/>
          </a:xfrm>
          <a:prstGeom prst="rect">
            <a:avLst/>
          </a:prstGeom>
        </p:spPr>
      </p:pic>
    </p:spTree>
    <p:extLst>
      <p:ext uri="{BB962C8B-B14F-4D97-AF65-F5344CB8AC3E}">
        <p14:creationId xmlns:p14="http://schemas.microsoft.com/office/powerpoint/2010/main" val="2684322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Part.05</a:t>
            </a:r>
          </a:p>
        </p:txBody>
      </p:sp>
      <p:sp>
        <p:nvSpPr>
          <p:cNvPr id="9" name="文本框 8"/>
          <p:cNvSpPr txBox="1"/>
          <p:nvPr/>
        </p:nvSpPr>
        <p:spPr>
          <a:xfrm>
            <a:off x="2953046" y="4789616"/>
            <a:ext cx="6285908" cy="707886"/>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小结</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extLst>
      <p:ext uri="{BB962C8B-B14F-4D97-AF65-F5344CB8AC3E}">
        <p14:creationId xmlns:p14="http://schemas.microsoft.com/office/powerpoint/2010/main" val="2524226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FD0C7DAE-689E-4FCF-B893-D24C3F4144E0}"/>
              </a:ext>
            </a:extLst>
          </p:cNvPr>
          <p:cNvSpPr txBox="1"/>
          <p:nvPr/>
        </p:nvSpPr>
        <p:spPr>
          <a:xfrm>
            <a:off x="924242" y="2041120"/>
            <a:ext cx="10343515" cy="2775760"/>
          </a:xfrm>
          <a:prstGeom prst="rect">
            <a:avLst/>
          </a:prstGeom>
          <a:noFill/>
        </p:spPr>
        <p:txBody>
          <a:bodyPr wrap="square" rtlCol="0">
            <a:spAutoFit/>
          </a:bodyPr>
          <a:lstStyle/>
          <a:p>
            <a:pPr>
              <a:lnSpc>
                <a:spcPct val="150000"/>
              </a:lnSpc>
              <a:buClr>
                <a:srgbClr val="0054A3"/>
              </a:buClr>
            </a:pPr>
            <a:r>
              <a:rPr lang="zh-CN" altLang="en-US" sz="2400" kern="100" dirty="0">
                <a:latin typeface="+mn-ea"/>
              </a:rPr>
              <a:t>（</a:t>
            </a:r>
            <a:r>
              <a:rPr lang="en-US" altLang="zh-CN" sz="2400" kern="100" dirty="0">
                <a:latin typeface="+mn-ea"/>
              </a:rPr>
              <a:t>1</a:t>
            </a:r>
            <a:r>
              <a:rPr lang="zh-CN" altLang="en-US" sz="2400" kern="100" dirty="0">
                <a:latin typeface="+mn-ea"/>
              </a:rPr>
              <a:t>）</a:t>
            </a:r>
            <a:r>
              <a:rPr lang="zh-CN" altLang="en-US" sz="2400" kern="100" dirty="0">
                <a:effectLst/>
                <a:latin typeface="+mn-ea"/>
              </a:rPr>
              <a:t>介绍了软件的</a:t>
            </a:r>
            <a:r>
              <a:rPr lang="zh-CN" altLang="en-US" sz="2400" kern="100" dirty="0">
                <a:solidFill>
                  <a:srgbClr val="C00000"/>
                </a:solidFill>
                <a:effectLst/>
                <a:latin typeface="+mn-ea"/>
              </a:rPr>
              <a:t>开发过程</a:t>
            </a:r>
            <a:r>
              <a:rPr lang="zh-CN" altLang="en-US" sz="2400" kern="100" dirty="0">
                <a:effectLst/>
                <a:latin typeface="+mn-ea"/>
              </a:rPr>
              <a:t>，对软件开发</a:t>
            </a:r>
            <a:r>
              <a:rPr lang="zh-CN" altLang="en-US" sz="2400" kern="100" dirty="0">
                <a:solidFill>
                  <a:srgbClr val="C00000"/>
                </a:solidFill>
                <a:effectLst/>
                <a:latin typeface="+mn-ea"/>
              </a:rPr>
              <a:t>各个阶段的目标</a:t>
            </a:r>
            <a:r>
              <a:rPr lang="zh-CN" altLang="en-US" sz="2400" kern="100" dirty="0">
                <a:effectLst/>
                <a:latin typeface="+mn-ea"/>
              </a:rPr>
              <a:t>、任务进行了详细介绍；</a:t>
            </a:r>
            <a:endParaRPr lang="en-US" altLang="zh-CN" sz="2400" kern="100" dirty="0">
              <a:effectLst/>
              <a:latin typeface="+mn-ea"/>
            </a:endParaRPr>
          </a:p>
          <a:p>
            <a:pPr>
              <a:lnSpc>
                <a:spcPct val="150000"/>
              </a:lnSpc>
              <a:buClr>
                <a:srgbClr val="0054A3"/>
              </a:buClr>
            </a:pPr>
            <a:r>
              <a:rPr lang="zh-CN" altLang="en-US" sz="2400" kern="100" dirty="0">
                <a:latin typeface="+mn-ea"/>
              </a:rPr>
              <a:t>（</a:t>
            </a:r>
            <a:r>
              <a:rPr lang="en-US" altLang="zh-CN" sz="2400" kern="100" dirty="0">
                <a:latin typeface="+mn-ea"/>
              </a:rPr>
              <a:t>2</a:t>
            </a:r>
            <a:r>
              <a:rPr lang="zh-CN" altLang="en-US" sz="2400" kern="100" dirty="0">
                <a:latin typeface="+mn-ea"/>
              </a:rPr>
              <a:t>）</a:t>
            </a:r>
            <a:r>
              <a:rPr lang="zh-CN" altLang="en-US" sz="2400" kern="100" dirty="0">
                <a:effectLst/>
                <a:latin typeface="+mn-ea"/>
              </a:rPr>
              <a:t>对软件开发的固有</a:t>
            </a:r>
            <a:r>
              <a:rPr lang="zh-CN" altLang="en-US" sz="2400" kern="100" dirty="0">
                <a:solidFill>
                  <a:srgbClr val="C00000"/>
                </a:solidFill>
                <a:effectLst/>
                <a:latin typeface="+mn-ea"/>
              </a:rPr>
              <a:t>困难与问题</a:t>
            </a:r>
            <a:r>
              <a:rPr lang="zh-CN" altLang="en-US" sz="2400" kern="100" dirty="0">
                <a:effectLst/>
                <a:latin typeface="+mn-ea"/>
              </a:rPr>
              <a:t>进行了分析，说明了软件产品不同于硬件产品的开发风险与难度；</a:t>
            </a:r>
            <a:endParaRPr lang="en-US" altLang="zh-CN" sz="2400" kern="100" dirty="0">
              <a:effectLst/>
              <a:latin typeface="+mn-ea"/>
            </a:endParaRPr>
          </a:p>
          <a:p>
            <a:pPr>
              <a:lnSpc>
                <a:spcPct val="150000"/>
              </a:lnSpc>
              <a:buClr>
                <a:srgbClr val="0054A3"/>
              </a:buClr>
            </a:pPr>
            <a:r>
              <a:rPr lang="zh-CN" altLang="en-US" sz="2400" kern="100" dirty="0">
                <a:latin typeface="+mn-ea"/>
              </a:rPr>
              <a:t>（</a:t>
            </a:r>
            <a:r>
              <a:rPr lang="en-US" altLang="zh-CN" sz="2400" kern="100" dirty="0">
                <a:latin typeface="+mn-ea"/>
              </a:rPr>
              <a:t>3</a:t>
            </a:r>
            <a:r>
              <a:rPr lang="zh-CN" altLang="en-US" sz="2400" kern="100" dirty="0">
                <a:latin typeface="+mn-ea"/>
              </a:rPr>
              <a:t>）</a:t>
            </a:r>
            <a:r>
              <a:rPr lang="zh-CN" altLang="en-US" sz="2400" kern="100" dirty="0">
                <a:effectLst/>
                <a:latin typeface="+mn-ea"/>
              </a:rPr>
              <a:t>详细介绍了目前所采用的</a:t>
            </a:r>
            <a:r>
              <a:rPr lang="zh-CN" altLang="en-US" sz="2400" kern="100" dirty="0">
                <a:solidFill>
                  <a:srgbClr val="C00000"/>
                </a:solidFill>
                <a:effectLst/>
                <a:latin typeface="+mn-ea"/>
              </a:rPr>
              <a:t>各种软件生命周期模型</a:t>
            </a:r>
            <a:r>
              <a:rPr lang="zh-CN" altLang="en-US" sz="2400" kern="100" dirty="0">
                <a:effectLst/>
                <a:latin typeface="+mn-ea"/>
              </a:rPr>
              <a:t>。</a:t>
            </a:r>
          </a:p>
        </p:txBody>
      </p:sp>
      <p:sp>
        <p:nvSpPr>
          <p:cNvPr id="43" name="矩形 4">
            <a:extLst>
              <a:ext uri="{FF2B5EF4-FFF2-40B4-BE49-F238E27FC236}">
                <a16:creationId xmlns:a16="http://schemas.microsoft.com/office/drawing/2014/main" id="{DF03AE85-2E46-4660-A52B-D07054A76ECD}"/>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本章小结</a:t>
            </a:r>
            <a:endParaRPr lang="zh-CN" altLang="en-US" sz="1200" dirty="0">
              <a:solidFill>
                <a:schemeClr val="tx1"/>
              </a:solidFill>
              <a:cs typeface="+mn-ea"/>
              <a:sym typeface="+mn-lt"/>
            </a:endParaRPr>
          </a:p>
        </p:txBody>
      </p:sp>
      <p:pic>
        <p:nvPicPr>
          <p:cNvPr id="44" name="图片 43">
            <a:extLst>
              <a:ext uri="{FF2B5EF4-FFF2-40B4-BE49-F238E27FC236}">
                <a16:creationId xmlns:a16="http://schemas.microsoft.com/office/drawing/2014/main" id="{CAFC5DE9-524A-4783-9E50-30A2611628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60" y="196850"/>
            <a:ext cx="2352040" cy="438785"/>
          </a:xfrm>
          <a:prstGeom prst="rect">
            <a:avLst/>
          </a:prstGeom>
        </p:spPr>
      </p:pic>
    </p:spTree>
    <p:extLst>
      <p:ext uri="{BB962C8B-B14F-4D97-AF65-F5344CB8AC3E}">
        <p14:creationId xmlns:p14="http://schemas.microsoft.com/office/powerpoint/2010/main" val="459694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cs typeface="+mn-ea"/>
                <a:sym typeface="+mn-lt"/>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grpSp>
        <p:nvGrpSpPr>
          <p:cNvPr id="17" name="组合 16">
            <a:extLst>
              <a:ext uri="{FF2B5EF4-FFF2-40B4-BE49-F238E27FC236}">
                <a16:creationId xmlns:a16="http://schemas.microsoft.com/office/drawing/2014/main" id="{4F4A9AB3-16D3-4FB6-9FBC-B7998569D013}"/>
              </a:ext>
            </a:extLst>
          </p:cNvPr>
          <p:cNvGrpSpPr/>
          <p:nvPr/>
        </p:nvGrpSpPr>
        <p:grpSpPr>
          <a:xfrm>
            <a:off x="827740" y="1742224"/>
            <a:ext cx="4808220" cy="460375"/>
            <a:chOff x="797704" y="1573079"/>
            <a:chExt cx="6184668" cy="460375"/>
          </a:xfrm>
        </p:grpSpPr>
        <p:sp>
          <p:nvSpPr>
            <p:cNvPr id="18" name="矩形 17">
              <a:extLst>
                <a:ext uri="{FF2B5EF4-FFF2-40B4-BE49-F238E27FC236}">
                  <a16:creationId xmlns:a16="http://schemas.microsoft.com/office/drawing/2014/main" id="{472A8F8B-7FE6-4D12-BF4C-EC77BCD9679F}"/>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9" name="文本框 18">
              <a:extLst>
                <a:ext uri="{FF2B5EF4-FFF2-40B4-BE49-F238E27FC236}">
                  <a16:creationId xmlns:a16="http://schemas.microsoft.com/office/drawing/2014/main" id="{5A27DBA1-4BBB-4060-8D20-F04D657470BB}"/>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需求分析阶段</a:t>
              </a:r>
            </a:p>
          </p:txBody>
        </p:sp>
      </p:grpSp>
      <p:sp>
        <p:nvSpPr>
          <p:cNvPr id="20" name="文本框 19">
            <a:extLst>
              <a:ext uri="{FF2B5EF4-FFF2-40B4-BE49-F238E27FC236}">
                <a16:creationId xmlns:a16="http://schemas.microsoft.com/office/drawing/2014/main" id="{81646644-47A8-4E9D-AC3C-95B219F54436}"/>
              </a:ext>
            </a:extLst>
          </p:cNvPr>
          <p:cNvSpPr txBox="1"/>
          <p:nvPr/>
        </p:nvSpPr>
        <p:spPr>
          <a:xfrm>
            <a:off x="1266549" y="4723725"/>
            <a:ext cx="10343515" cy="574581"/>
          </a:xfrm>
          <a:prstGeom prst="rect">
            <a:avLst/>
          </a:prstGeom>
          <a:noFill/>
        </p:spPr>
        <p:txBody>
          <a:bodyPr wrap="square" rtlCol="0">
            <a:spAutoFit/>
          </a:bodyPr>
          <a:lstStyle/>
          <a:p>
            <a:pPr lvl="1">
              <a:lnSpc>
                <a:spcPct val="150000"/>
              </a:lnSpc>
              <a:buClr>
                <a:srgbClr val="0054A3"/>
              </a:buClr>
            </a:pPr>
            <a:r>
              <a:rPr lang="zh-CN" altLang="en-US" sz="2400" dirty="0">
                <a:cs typeface="+mn-ea"/>
                <a:sym typeface="+mn-lt"/>
              </a:rPr>
              <a:t>可以把问题分为以下内容：</a:t>
            </a:r>
            <a:endParaRPr lang="en-US" altLang="zh-CN" sz="2400" dirty="0">
              <a:cs typeface="+mn-ea"/>
              <a:sym typeface="+mn-lt"/>
            </a:endParaRPr>
          </a:p>
        </p:txBody>
      </p:sp>
      <p:pic>
        <p:nvPicPr>
          <p:cNvPr id="21" name="图片 20">
            <a:extLst>
              <a:ext uri="{FF2B5EF4-FFF2-40B4-BE49-F238E27FC236}">
                <a16:creationId xmlns:a16="http://schemas.microsoft.com/office/drawing/2014/main" id="{EC44334D-EB74-4DD4-9750-703DA46B282C}"/>
              </a:ext>
            </a:extLst>
          </p:cNvPr>
          <p:cNvPicPr>
            <a:picLocks noChangeAspect="1"/>
          </p:cNvPicPr>
          <p:nvPr/>
        </p:nvPicPr>
        <p:blipFill>
          <a:blip r:embed="rId3"/>
          <a:stretch>
            <a:fillRect/>
          </a:stretch>
        </p:blipFill>
        <p:spPr>
          <a:xfrm>
            <a:off x="2986295" y="1629218"/>
            <a:ext cx="5873238" cy="3131802"/>
          </a:xfrm>
          <a:prstGeom prst="rect">
            <a:avLst/>
          </a:prstGeom>
        </p:spPr>
      </p:pic>
      <p:sp>
        <p:nvSpPr>
          <p:cNvPr id="47" name="文本框 46">
            <a:extLst>
              <a:ext uri="{FF2B5EF4-FFF2-40B4-BE49-F238E27FC236}">
                <a16:creationId xmlns:a16="http://schemas.microsoft.com/office/drawing/2014/main" id="{394E395E-32AE-487F-B64C-E0B2903FDF9A}"/>
              </a:ext>
            </a:extLst>
          </p:cNvPr>
          <p:cNvSpPr txBox="1"/>
          <p:nvPr/>
        </p:nvSpPr>
        <p:spPr>
          <a:xfrm>
            <a:off x="1507024" y="5320303"/>
            <a:ext cx="9533107" cy="955903"/>
          </a:xfrm>
          <a:prstGeom prst="rect">
            <a:avLst/>
          </a:prstGeom>
          <a:solidFill>
            <a:schemeClr val="accent6">
              <a:lumMod val="20000"/>
              <a:lumOff val="80000"/>
            </a:schemeClr>
          </a:solidFill>
        </p:spPr>
        <p:txBody>
          <a:bodyPr wrap="square" rtlCol="0" anchor="t">
            <a:spAutoFit/>
          </a:bodyPr>
          <a:lstStyle/>
          <a:p>
            <a:pPr lvl="1">
              <a:lnSpc>
                <a:spcPct val="150000"/>
              </a:lnSpc>
              <a:buClr>
                <a:srgbClr val="0054A3"/>
              </a:buClr>
            </a:pPr>
            <a:r>
              <a:rPr lang="zh-CN" altLang="en-US" sz="2000" dirty="0">
                <a:cs typeface="+mn-ea"/>
                <a:sym typeface="+mn-lt"/>
              </a:rPr>
              <a:t>（</a:t>
            </a:r>
            <a:r>
              <a:rPr lang="en-US" altLang="zh-CN" sz="2000" dirty="0">
                <a:cs typeface="+mn-ea"/>
                <a:sym typeface="+mn-lt"/>
              </a:rPr>
              <a:t>1</a:t>
            </a:r>
            <a:r>
              <a:rPr lang="zh-CN" altLang="en-US" sz="2000" dirty="0">
                <a:cs typeface="+mn-ea"/>
                <a:sym typeface="+mn-lt"/>
              </a:rPr>
              <a:t>）输入数据；（</a:t>
            </a:r>
            <a:r>
              <a:rPr lang="en-US" altLang="zh-CN" sz="2000" dirty="0">
                <a:cs typeface="+mn-ea"/>
                <a:sym typeface="+mn-lt"/>
              </a:rPr>
              <a:t>2</a:t>
            </a:r>
            <a:r>
              <a:rPr lang="zh-CN" altLang="en-US" sz="2000" dirty="0">
                <a:cs typeface="+mn-ea"/>
                <a:sym typeface="+mn-lt"/>
              </a:rPr>
              <a:t>）运行条件；（</a:t>
            </a:r>
            <a:r>
              <a:rPr lang="en-US" altLang="zh-CN" sz="2000" dirty="0">
                <a:cs typeface="+mn-ea"/>
                <a:sym typeface="+mn-lt"/>
              </a:rPr>
              <a:t>3</a:t>
            </a:r>
            <a:r>
              <a:rPr lang="zh-CN" altLang="en-US" sz="2000" dirty="0">
                <a:cs typeface="+mn-ea"/>
                <a:sym typeface="+mn-lt"/>
              </a:rPr>
              <a:t>）输出数据；（</a:t>
            </a:r>
            <a:r>
              <a:rPr lang="en-US" altLang="zh-CN" sz="2000" dirty="0">
                <a:cs typeface="+mn-ea"/>
                <a:sym typeface="+mn-lt"/>
              </a:rPr>
              <a:t>4</a:t>
            </a:r>
            <a:r>
              <a:rPr lang="zh-CN" altLang="en-US" sz="2000" dirty="0">
                <a:cs typeface="+mn-ea"/>
                <a:sym typeface="+mn-lt"/>
              </a:rPr>
              <a:t>）完成状态；</a:t>
            </a:r>
            <a:endParaRPr lang="en-US" altLang="zh-CN" sz="2000" dirty="0">
              <a:cs typeface="+mn-ea"/>
              <a:sym typeface="+mn-lt"/>
            </a:endParaRPr>
          </a:p>
          <a:p>
            <a:pPr lvl="1">
              <a:lnSpc>
                <a:spcPct val="150000"/>
              </a:lnSpc>
              <a:buClr>
                <a:srgbClr val="0054A3"/>
              </a:buClr>
            </a:pPr>
            <a:r>
              <a:rPr lang="zh-CN" altLang="en-US" sz="2000" dirty="0">
                <a:cs typeface="+mn-ea"/>
                <a:sym typeface="+mn-lt"/>
              </a:rPr>
              <a:t>（</a:t>
            </a:r>
            <a:r>
              <a:rPr lang="en-US" altLang="zh-CN" sz="2000" dirty="0">
                <a:cs typeface="+mn-ea"/>
                <a:sym typeface="+mn-lt"/>
              </a:rPr>
              <a:t>5</a:t>
            </a:r>
            <a:r>
              <a:rPr lang="zh-CN" altLang="en-US" sz="2000" dirty="0">
                <a:cs typeface="+mn-ea"/>
                <a:sym typeface="+mn-lt"/>
              </a:rPr>
              <a:t>）辅助数据；（</a:t>
            </a:r>
            <a:r>
              <a:rPr lang="en-US" altLang="zh-CN" sz="2000" dirty="0">
                <a:cs typeface="+mn-ea"/>
                <a:sym typeface="+mn-lt"/>
              </a:rPr>
              <a:t>6</a:t>
            </a:r>
            <a:r>
              <a:rPr lang="zh-CN" altLang="en-US" sz="2000" dirty="0">
                <a:cs typeface="+mn-ea"/>
                <a:sym typeface="+mn-lt"/>
              </a:rPr>
              <a:t>）关联事件；（</a:t>
            </a:r>
            <a:r>
              <a:rPr lang="en-US" altLang="zh-CN" sz="2000" dirty="0">
                <a:cs typeface="+mn-ea"/>
                <a:sym typeface="+mn-lt"/>
              </a:rPr>
              <a:t>7</a:t>
            </a:r>
            <a:r>
              <a:rPr lang="zh-CN" altLang="en-US" sz="2000" dirty="0">
                <a:cs typeface="+mn-ea"/>
                <a:sym typeface="+mn-lt"/>
              </a:rPr>
              <a:t>）异常结束。</a:t>
            </a:r>
            <a:endParaRPr lang="en-US" altLang="zh-CN" sz="2000" dirty="0">
              <a:cs typeface="+mn-ea"/>
              <a:sym typeface="+mn-lt"/>
            </a:endParaRPr>
          </a:p>
        </p:txBody>
      </p:sp>
      <p:sp>
        <p:nvSpPr>
          <p:cNvPr id="59" name="矩形 4">
            <a:extLst>
              <a:ext uri="{FF2B5EF4-FFF2-40B4-BE49-F238E27FC236}">
                <a16:creationId xmlns:a16="http://schemas.microsoft.com/office/drawing/2014/main" id="{E63A3D4C-A437-4891-9301-01F3165CA59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60" name="直接连接符 59">
            <a:extLst>
              <a:ext uri="{FF2B5EF4-FFF2-40B4-BE49-F238E27FC236}">
                <a16:creationId xmlns:a16="http://schemas.microsoft.com/office/drawing/2014/main" id="{FE716299-513B-4549-8EC3-3F8C4B875310}"/>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D85539BA-0B37-4A4D-AEE7-2196D0C25DB0}"/>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62" name="TextBox 6">
            <a:extLst>
              <a:ext uri="{FF2B5EF4-FFF2-40B4-BE49-F238E27FC236}">
                <a16:creationId xmlns:a16="http://schemas.microsoft.com/office/drawing/2014/main" id="{0AFBF56F-0958-4371-8FAC-3A895DBA31B7}"/>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63" name="TextBox 7">
            <a:extLst>
              <a:ext uri="{FF2B5EF4-FFF2-40B4-BE49-F238E27FC236}">
                <a16:creationId xmlns:a16="http://schemas.microsoft.com/office/drawing/2014/main" id="{412A0007-34CA-4FE2-8C71-3C91EA9EB8BE}"/>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64" name="TextBox 9">
            <a:extLst>
              <a:ext uri="{FF2B5EF4-FFF2-40B4-BE49-F238E27FC236}">
                <a16:creationId xmlns:a16="http://schemas.microsoft.com/office/drawing/2014/main" id="{56FD2C89-1D3F-4B6F-8BA9-72F0701122BF}"/>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65" name="TextBox 10">
            <a:extLst>
              <a:ext uri="{FF2B5EF4-FFF2-40B4-BE49-F238E27FC236}">
                <a16:creationId xmlns:a16="http://schemas.microsoft.com/office/drawing/2014/main" id="{2488A45D-AD84-4868-A847-25AAA7AB55C1}"/>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66" name="直接连接符 65">
            <a:extLst>
              <a:ext uri="{FF2B5EF4-FFF2-40B4-BE49-F238E27FC236}">
                <a16:creationId xmlns:a16="http://schemas.microsoft.com/office/drawing/2014/main" id="{6A645462-3D37-4AA9-9444-6150A1E3AA5E}"/>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73E30F3B-0AE7-47D8-A412-7B32ED3116BA}"/>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D08211A9-E16D-4964-A12A-5B45AAFE2FCD}"/>
              </a:ext>
            </a:extLst>
          </p:cNvPr>
          <p:cNvPicPr>
            <a:picLocks noChangeAspect="1"/>
          </p:cNvPicPr>
          <p:nvPr/>
        </p:nvPicPr>
        <p:blipFill>
          <a:blip r:embed="rId4"/>
          <a:stretch>
            <a:fillRect/>
          </a:stretch>
        </p:blipFill>
        <p:spPr>
          <a:xfrm>
            <a:off x="0" y="19050"/>
            <a:ext cx="791210" cy="715645"/>
          </a:xfrm>
          <a:prstGeom prst="rect">
            <a:avLst/>
          </a:prstGeom>
        </p:spPr>
      </p:pic>
      <p:sp>
        <p:nvSpPr>
          <p:cNvPr id="69" name="TextBox 7">
            <a:extLst>
              <a:ext uri="{FF2B5EF4-FFF2-40B4-BE49-F238E27FC236}">
                <a16:creationId xmlns:a16="http://schemas.microsoft.com/office/drawing/2014/main" id="{69F01F6A-94FF-4A91-A583-B0A318A3F0DB}"/>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25577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425752" y="1079396"/>
            <a:ext cx="457185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2.1.2 </a:t>
            </a:r>
            <a:r>
              <a:rPr lang="zh-CN" altLang="en-US" sz="2800" b="1" dirty="0">
                <a:solidFill>
                  <a:schemeClr val="tx1">
                    <a:lumMod val="65000"/>
                    <a:lumOff val="35000"/>
                  </a:schemeClr>
                </a:solidFill>
                <a:cs typeface="+mn-ea"/>
                <a:sym typeface="+mn-lt"/>
              </a:rPr>
              <a:t>需求分析与描述</a:t>
            </a:r>
          </a:p>
        </p:txBody>
      </p:sp>
      <p:sp>
        <p:nvSpPr>
          <p:cNvPr id="48" name="文本框 47">
            <a:extLst>
              <a:ext uri="{FF2B5EF4-FFF2-40B4-BE49-F238E27FC236}">
                <a16:creationId xmlns:a16="http://schemas.microsoft.com/office/drawing/2014/main" id="{8D01A304-B225-460E-BB99-40AE3B0E3697}"/>
              </a:ext>
            </a:extLst>
          </p:cNvPr>
          <p:cNvSpPr txBox="1"/>
          <p:nvPr/>
        </p:nvSpPr>
        <p:spPr>
          <a:xfrm>
            <a:off x="998578" y="3552226"/>
            <a:ext cx="4407715" cy="1879232"/>
          </a:xfrm>
          <a:prstGeom prst="rect">
            <a:avLst/>
          </a:prstGeom>
          <a:solidFill>
            <a:schemeClr val="accent6">
              <a:lumMod val="20000"/>
              <a:lumOff val="80000"/>
            </a:schemeClr>
          </a:solidFill>
        </p:spPr>
        <p:txBody>
          <a:bodyPr wrap="square" rtlCol="0" anchor="t">
            <a:spAutoFit/>
          </a:bodyPr>
          <a:lstStyle/>
          <a:p>
            <a:pPr>
              <a:lnSpc>
                <a:spcPct val="150000"/>
              </a:lnSpc>
              <a:buClr>
                <a:srgbClr val="0054A3"/>
              </a:buClr>
            </a:pPr>
            <a:r>
              <a:rPr lang="zh-CN" altLang="en-US" sz="2000" dirty="0">
                <a:cs typeface="+mn-ea"/>
                <a:sym typeface="+mn-lt"/>
              </a:rPr>
              <a:t>（</a:t>
            </a:r>
            <a:r>
              <a:rPr lang="en-US" altLang="zh-CN" sz="2000" dirty="0">
                <a:cs typeface="+mn-ea"/>
                <a:sym typeface="+mn-lt"/>
              </a:rPr>
              <a:t>1</a:t>
            </a:r>
            <a:r>
              <a:rPr lang="zh-CN" altLang="en-US" sz="2000" dirty="0">
                <a:cs typeface="+mn-ea"/>
                <a:sym typeface="+mn-lt"/>
              </a:rPr>
              <a:t>）客户对功能的具体要求不清楚；</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2</a:t>
            </a:r>
            <a:r>
              <a:rPr lang="zh-CN" altLang="en-US" sz="2000" dirty="0">
                <a:cs typeface="+mn-ea"/>
                <a:sym typeface="+mn-lt"/>
              </a:rPr>
              <a:t>）客户忘记了重要的功能需求；</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3</a:t>
            </a:r>
            <a:r>
              <a:rPr lang="zh-CN" altLang="en-US" sz="2000" dirty="0">
                <a:cs typeface="+mn-ea"/>
                <a:sym typeface="+mn-lt"/>
              </a:rPr>
              <a:t>）客户不能确定数据的格式；</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4</a:t>
            </a:r>
            <a:r>
              <a:rPr lang="zh-CN" altLang="en-US" sz="2000" dirty="0">
                <a:cs typeface="+mn-ea"/>
                <a:sym typeface="+mn-lt"/>
              </a:rPr>
              <a:t>）客户无法理顺数据之间的关系；</a:t>
            </a:r>
            <a:endParaRPr lang="en-US" altLang="zh-CN" sz="2000" dirty="0">
              <a:cs typeface="+mn-ea"/>
              <a:sym typeface="+mn-lt"/>
            </a:endParaRPr>
          </a:p>
        </p:txBody>
      </p:sp>
      <p:sp>
        <p:nvSpPr>
          <p:cNvPr id="49" name="文本框 48">
            <a:extLst>
              <a:ext uri="{FF2B5EF4-FFF2-40B4-BE49-F238E27FC236}">
                <a16:creationId xmlns:a16="http://schemas.microsoft.com/office/drawing/2014/main" id="{BC51949B-AF0F-489C-A50B-5B3BB570D516}"/>
              </a:ext>
            </a:extLst>
          </p:cNvPr>
          <p:cNvSpPr txBox="1"/>
          <p:nvPr/>
        </p:nvSpPr>
        <p:spPr>
          <a:xfrm>
            <a:off x="5931629" y="3472606"/>
            <a:ext cx="4407715" cy="2802562"/>
          </a:xfrm>
          <a:prstGeom prst="rect">
            <a:avLst/>
          </a:prstGeom>
          <a:solidFill>
            <a:schemeClr val="accent6">
              <a:lumMod val="20000"/>
              <a:lumOff val="80000"/>
            </a:schemeClr>
          </a:solidFill>
        </p:spPr>
        <p:txBody>
          <a:bodyPr wrap="square" rtlCol="0" anchor="t">
            <a:spAutoFit/>
          </a:bodyPr>
          <a:lstStyle/>
          <a:p>
            <a:pPr>
              <a:lnSpc>
                <a:spcPct val="150000"/>
              </a:lnSpc>
              <a:buClr>
                <a:srgbClr val="0054A3"/>
              </a:buClr>
            </a:pPr>
            <a:r>
              <a:rPr lang="zh-CN" altLang="en-US" sz="2000" dirty="0">
                <a:cs typeface="+mn-ea"/>
                <a:sym typeface="+mn-lt"/>
              </a:rPr>
              <a:t>（</a:t>
            </a:r>
            <a:r>
              <a:rPr lang="en-US" altLang="zh-CN" sz="2000" dirty="0">
                <a:cs typeface="+mn-ea"/>
                <a:sym typeface="+mn-lt"/>
              </a:rPr>
              <a:t>5</a:t>
            </a:r>
            <a:r>
              <a:rPr lang="zh-CN" altLang="en-US" sz="2000" dirty="0">
                <a:cs typeface="+mn-ea"/>
                <a:sym typeface="+mn-lt"/>
              </a:rPr>
              <a:t>）软件工程师对数据的理解与客户对数据的理解差异极大；</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6</a:t>
            </a:r>
            <a:r>
              <a:rPr lang="zh-CN" altLang="en-US" sz="2000" dirty="0">
                <a:cs typeface="+mn-ea"/>
                <a:sym typeface="+mn-lt"/>
              </a:rPr>
              <a:t>）软件工程师不知道缺少了重要的数据甚至是功能；</a:t>
            </a:r>
            <a:endParaRPr lang="en-US" altLang="zh-CN" sz="2000" dirty="0">
              <a:cs typeface="+mn-ea"/>
              <a:sym typeface="+mn-lt"/>
            </a:endParaRPr>
          </a:p>
          <a:p>
            <a:pPr>
              <a:lnSpc>
                <a:spcPct val="150000"/>
              </a:lnSpc>
              <a:buClr>
                <a:srgbClr val="0054A3"/>
              </a:buClr>
            </a:pPr>
            <a:r>
              <a:rPr lang="zh-CN" altLang="en-US" sz="2000" dirty="0">
                <a:cs typeface="+mn-ea"/>
                <a:sym typeface="+mn-lt"/>
              </a:rPr>
              <a:t>（</a:t>
            </a:r>
            <a:r>
              <a:rPr lang="en-US" altLang="zh-CN" sz="2000" dirty="0">
                <a:cs typeface="+mn-ea"/>
                <a:sym typeface="+mn-lt"/>
              </a:rPr>
              <a:t>7</a:t>
            </a:r>
            <a:r>
              <a:rPr lang="zh-CN" altLang="en-US" sz="2000" dirty="0">
                <a:cs typeface="+mn-ea"/>
                <a:sym typeface="+mn-lt"/>
              </a:rPr>
              <a:t>）软件工程师的数据处理不符合客户的习惯。</a:t>
            </a:r>
            <a:endParaRPr lang="en-US" altLang="zh-CN" sz="2000" dirty="0">
              <a:cs typeface="+mn-ea"/>
              <a:sym typeface="+mn-lt"/>
            </a:endParaRPr>
          </a:p>
        </p:txBody>
      </p:sp>
      <p:sp>
        <p:nvSpPr>
          <p:cNvPr id="50" name="文本框 49">
            <a:extLst>
              <a:ext uri="{FF2B5EF4-FFF2-40B4-BE49-F238E27FC236}">
                <a16:creationId xmlns:a16="http://schemas.microsoft.com/office/drawing/2014/main" id="{E801547F-722A-4D8A-9E10-58159D1B237B}"/>
              </a:ext>
            </a:extLst>
          </p:cNvPr>
          <p:cNvSpPr txBox="1"/>
          <p:nvPr/>
        </p:nvSpPr>
        <p:spPr>
          <a:xfrm>
            <a:off x="998578" y="2354992"/>
            <a:ext cx="9182841" cy="955903"/>
          </a:xfrm>
          <a:prstGeom prst="rect">
            <a:avLst/>
          </a:prstGeom>
          <a:solidFill>
            <a:schemeClr val="accent6">
              <a:lumMod val="20000"/>
              <a:lumOff val="80000"/>
            </a:schemeClr>
          </a:solidFill>
        </p:spPr>
        <p:txBody>
          <a:bodyPr wrap="square" rtlCol="0" anchor="t">
            <a:spAutoFit/>
          </a:bodyPr>
          <a:lstStyle/>
          <a:p>
            <a:pPr lvl="1">
              <a:lnSpc>
                <a:spcPct val="150000"/>
              </a:lnSpc>
              <a:buClr>
                <a:srgbClr val="0054A3"/>
              </a:buClr>
            </a:pPr>
            <a:r>
              <a:rPr lang="zh-CN" altLang="en-US" sz="2000" dirty="0">
                <a:cs typeface="+mn-ea"/>
                <a:sym typeface="+mn-lt"/>
              </a:rPr>
              <a:t>如果每个功能是完整独立的、互不影响的，需求分析就容易得多。然而事实上，软件工程师面临的</a:t>
            </a:r>
            <a:r>
              <a:rPr lang="zh-CN" altLang="en-US" sz="2000" dirty="0">
                <a:solidFill>
                  <a:srgbClr val="C00000"/>
                </a:solidFill>
                <a:cs typeface="+mn-ea"/>
                <a:sym typeface="+mn-lt"/>
              </a:rPr>
              <a:t>困难</a:t>
            </a:r>
            <a:r>
              <a:rPr lang="zh-CN" altLang="en-US" sz="2000" dirty="0">
                <a:cs typeface="+mn-ea"/>
                <a:sym typeface="+mn-lt"/>
              </a:rPr>
              <a:t>远远超出他们的预计，具体如下：</a:t>
            </a:r>
            <a:endParaRPr lang="en-US" altLang="zh-CN" sz="2000" dirty="0">
              <a:cs typeface="+mn-ea"/>
              <a:sym typeface="+mn-lt"/>
            </a:endParaRPr>
          </a:p>
        </p:txBody>
      </p:sp>
      <p:grpSp>
        <p:nvGrpSpPr>
          <p:cNvPr id="55" name="组合 54">
            <a:extLst>
              <a:ext uri="{FF2B5EF4-FFF2-40B4-BE49-F238E27FC236}">
                <a16:creationId xmlns:a16="http://schemas.microsoft.com/office/drawing/2014/main" id="{5A6D8D6D-22F8-4094-B466-C9D9A634CDA6}"/>
              </a:ext>
            </a:extLst>
          </p:cNvPr>
          <p:cNvGrpSpPr/>
          <p:nvPr/>
        </p:nvGrpSpPr>
        <p:grpSpPr>
          <a:xfrm>
            <a:off x="827740" y="1742224"/>
            <a:ext cx="4808220" cy="460375"/>
            <a:chOff x="797704" y="1573079"/>
            <a:chExt cx="6184668" cy="460375"/>
          </a:xfrm>
        </p:grpSpPr>
        <p:sp>
          <p:nvSpPr>
            <p:cNvPr id="56" name="矩形 55">
              <a:extLst>
                <a:ext uri="{FF2B5EF4-FFF2-40B4-BE49-F238E27FC236}">
                  <a16:creationId xmlns:a16="http://schemas.microsoft.com/office/drawing/2014/main" id="{5D38E18E-6F82-4C2D-B3BD-04A7E62721B2}"/>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7" name="文本框 56">
              <a:extLst>
                <a:ext uri="{FF2B5EF4-FFF2-40B4-BE49-F238E27FC236}">
                  <a16:creationId xmlns:a16="http://schemas.microsoft.com/office/drawing/2014/main" id="{871F32C1-B02C-4ABD-AEB8-60D4516FE4D1}"/>
                </a:ext>
              </a:extLst>
            </p:cNvPr>
            <p:cNvSpPr txBox="1"/>
            <p:nvPr/>
          </p:nvSpPr>
          <p:spPr>
            <a:xfrm>
              <a:off x="843444" y="1573079"/>
              <a:ext cx="6138928" cy="460375"/>
            </a:xfrm>
            <a:prstGeom prst="rect">
              <a:avLst/>
            </a:prstGeom>
            <a:noFill/>
          </p:spPr>
          <p:txBody>
            <a:bodyPr wrap="square" rtlCol="0">
              <a:spAutoFit/>
            </a:bodyPr>
            <a:lstStyle/>
            <a:p>
              <a:r>
                <a:rPr lang="zh-CN" altLang="en-US" sz="2400" dirty="0">
                  <a:cs typeface="+mn-ea"/>
                  <a:sym typeface="+mn-lt"/>
                </a:rPr>
                <a:t>需求分析阶段</a:t>
              </a:r>
            </a:p>
          </p:txBody>
        </p:sp>
      </p:grpSp>
      <p:sp>
        <p:nvSpPr>
          <p:cNvPr id="46" name="矩形 4">
            <a:extLst>
              <a:ext uri="{FF2B5EF4-FFF2-40B4-BE49-F238E27FC236}">
                <a16:creationId xmlns:a16="http://schemas.microsoft.com/office/drawing/2014/main" id="{F138F86E-681E-445A-B04E-DA712CE71B3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dirty="0">
              <a:cs typeface="+mn-ea"/>
              <a:sym typeface="+mn-lt"/>
            </a:endParaRPr>
          </a:p>
        </p:txBody>
      </p:sp>
      <p:cxnSp>
        <p:nvCxnSpPr>
          <p:cNvPr id="47" name="直接连接符 46">
            <a:extLst>
              <a:ext uri="{FF2B5EF4-FFF2-40B4-BE49-F238E27FC236}">
                <a16:creationId xmlns:a16="http://schemas.microsoft.com/office/drawing/2014/main" id="{A9C330FF-5813-4326-B119-253AB02B2D87}"/>
              </a:ext>
            </a:extLst>
          </p:cNvPr>
          <p:cNvCxnSpPr/>
          <p:nvPr/>
        </p:nvCxnSpPr>
        <p:spPr>
          <a:xfrm>
            <a:off x="10302386" y="27458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35E167C5-2988-4212-919E-2DC38D6D72F6}"/>
              </a:ext>
            </a:extLst>
          </p:cNvPr>
          <p:cNvSpPr/>
          <p:nvPr/>
        </p:nvSpPr>
        <p:spPr>
          <a:xfrm>
            <a:off x="5325243" y="0"/>
            <a:ext cx="1666001" cy="792000"/>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2" name="TextBox 6">
            <a:extLst>
              <a:ext uri="{FF2B5EF4-FFF2-40B4-BE49-F238E27FC236}">
                <a16:creationId xmlns:a16="http://schemas.microsoft.com/office/drawing/2014/main" id="{3004E2F7-48B3-4AF7-A918-8BB597768B7E}"/>
              </a:ext>
            </a:extLst>
          </p:cNvPr>
          <p:cNvSpPr txBox="1"/>
          <p:nvPr/>
        </p:nvSpPr>
        <p:spPr>
          <a:xfrm>
            <a:off x="5465473" y="192390"/>
            <a:ext cx="1344000" cy="404714"/>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过程与模型</a:t>
            </a:r>
          </a:p>
        </p:txBody>
      </p:sp>
      <p:sp>
        <p:nvSpPr>
          <p:cNvPr id="53" name="TextBox 7">
            <a:extLst>
              <a:ext uri="{FF2B5EF4-FFF2-40B4-BE49-F238E27FC236}">
                <a16:creationId xmlns:a16="http://schemas.microsoft.com/office/drawing/2014/main" id="{565957C5-844E-4559-919B-E682CB03B206}"/>
              </a:ext>
            </a:extLst>
          </p:cNvPr>
          <p:cNvSpPr txBox="1"/>
          <p:nvPr/>
        </p:nvSpPr>
        <p:spPr>
          <a:xfrm>
            <a:off x="7192778" y="19364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困难与问题</a:t>
            </a:r>
          </a:p>
        </p:txBody>
      </p:sp>
      <p:sp>
        <p:nvSpPr>
          <p:cNvPr id="54" name="TextBox 9">
            <a:extLst>
              <a:ext uri="{FF2B5EF4-FFF2-40B4-BE49-F238E27FC236}">
                <a16:creationId xmlns:a16="http://schemas.microsoft.com/office/drawing/2014/main" id="{5E43F860-BF02-4412-9F7B-2C30F51C7A55}"/>
              </a:ext>
            </a:extLst>
          </p:cNvPr>
          <p:cNvSpPr txBox="1"/>
          <p:nvPr/>
        </p:nvSpPr>
        <p:spPr>
          <a:xfrm>
            <a:off x="8859533" y="195133"/>
            <a:ext cx="1344000"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过程模型</a:t>
            </a:r>
          </a:p>
        </p:txBody>
      </p:sp>
      <p:sp>
        <p:nvSpPr>
          <p:cNvPr id="58" name="TextBox 10">
            <a:extLst>
              <a:ext uri="{FF2B5EF4-FFF2-40B4-BE49-F238E27FC236}">
                <a16:creationId xmlns:a16="http://schemas.microsoft.com/office/drawing/2014/main" id="{4DCA13C4-F5FD-4241-A8D4-1A98D4038D35}"/>
              </a:ext>
            </a:extLst>
          </p:cNvPr>
          <p:cNvSpPr txBox="1"/>
          <p:nvPr/>
        </p:nvSpPr>
        <p:spPr>
          <a:xfrm>
            <a:off x="10415751" y="190959"/>
            <a:ext cx="1611813" cy="404714"/>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模型比较</a:t>
            </a:r>
          </a:p>
        </p:txBody>
      </p:sp>
      <p:cxnSp>
        <p:nvCxnSpPr>
          <p:cNvPr id="59" name="直接连接符 58">
            <a:extLst>
              <a:ext uri="{FF2B5EF4-FFF2-40B4-BE49-F238E27FC236}">
                <a16:creationId xmlns:a16="http://schemas.microsoft.com/office/drawing/2014/main" id="{CB12B90E-64D4-491C-8DD9-599204A17E08}"/>
              </a:ext>
            </a:extLst>
          </p:cNvPr>
          <p:cNvCxnSpPr/>
          <p:nvPr/>
        </p:nvCxnSpPr>
        <p:spPr>
          <a:xfrm>
            <a:off x="8766710"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0EFB287-F443-4C26-B778-8E0DB4ADE979}"/>
              </a:ext>
            </a:extLst>
          </p:cNvPr>
          <p:cNvCxnSpPr/>
          <p:nvPr/>
        </p:nvCxnSpPr>
        <p:spPr>
          <a:xfrm>
            <a:off x="7047926" y="26407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52C7EADB-7C48-4188-AE0C-439A766FF61B}"/>
              </a:ext>
            </a:extLst>
          </p:cNvPr>
          <p:cNvPicPr>
            <a:picLocks noChangeAspect="1"/>
          </p:cNvPicPr>
          <p:nvPr/>
        </p:nvPicPr>
        <p:blipFill>
          <a:blip r:embed="rId3"/>
          <a:stretch>
            <a:fillRect/>
          </a:stretch>
        </p:blipFill>
        <p:spPr>
          <a:xfrm>
            <a:off x="0" y="19050"/>
            <a:ext cx="791210" cy="715645"/>
          </a:xfrm>
          <a:prstGeom prst="rect">
            <a:avLst/>
          </a:prstGeom>
        </p:spPr>
      </p:pic>
      <p:sp>
        <p:nvSpPr>
          <p:cNvPr id="62" name="TextBox 7">
            <a:extLst>
              <a:ext uri="{FF2B5EF4-FFF2-40B4-BE49-F238E27FC236}">
                <a16:creationId xmlns:a16="http://schemas.microsoft.com/office/drawing/2014/main" id="{10573D81-63B8-4797-BD19-4937EC00969E}"/>
              </a:ext>
            </a:extLst>
          </p:cNvPr>
          <p:cNvSpPr txBox="1"/>
          <p:nvPr/>
        </p:nvSpPr>
        <p:spPr>
          <a:xfrm>
            <a:off x="596900" y="158115"/>
            <a:ext cx="2635250" cy="464185"/>
          </a:xfrm>
          <a:prstGeom prst="rect">
            <a:avLst/>
          </a:prstGeom>
          <a:noFill/>
        </p:spPr>
        <p:txBody>
          <a:bodyPr wrap="square" lIns="0" tIns="48000" rIns="0" bIns="48000" rtlCol="0">
            <a:spAutoFit/>
          </a:bodyPr>
          <a:lstStyle/>
          <a:p>
            <a:pPr algn="ctr"/>
            <a:r>
              <a:rPr lang="zh-CN" altLang="en-US" sz="2400" b="1" dirty="0">
                <a:solidFill>
                  <a:schemeClr val="tx1"/>
                </a:solidFill>
                <a:latin typeface="黑体" panose="02010609060101010101" pitchFamily="49" charset="-122"/>
                <a:ea typeface="黑体" panose="02010609060101010101" pitchFamily="49" charset="-122"/>
                <a:sym typeface="+mn-ea"/>
              </a:rPr>
              <a:t>软件的生命周期</a:t>
            </a:r>
          </a:p>
        </p:txBody>
      </p:sp>
    </p:spTree>
    <p:extLst>
      <p:ext uri="{BB962C8B-B14F-4D97-AF65-F5344CB8AC3E}">
        <p14:creationId xmlns:p14="http://schemas.microsoft.com/office/powerpoint/2010/main" val="859104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xww5tq2h">
      <a:majorFont>
        <a:latin typeface=""/>
        <a:ea typeface="黑体"/>
        <a:cs typeface=""/>
      </a:majorFont>
      <a:minorFont>
        <a:latin typeface=""/>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5713</TotalTime>
  <Words>9736</Words>
  <Application>Microsoft Office PowerPoint</Application>
  <PresentationFormat>宽屏</PresentationFormat>
  <Paragraphs>1074</Paragraphs>
  <Slides>78</Slides>
  <Notes>78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78</vt:i4>
      </vt:variant>
    </vt:vector>
  </HeadingPairs>
  <TitlesOfParts>
    <vt:vector size="88" baseType="lpstr">
      <vt:lpstr>-apple-system</vt:lpstr>
      <vt:lpstr>等线</vt:lpstr>
      <vt:lpstr>黑体</vt:lpstr>
      <vt:lpstr>Arial</vt:lpstr>
      <vt:lpstr>Calibri</vt:lpstr>
      <vt:lpstr>Times New Roman</vt:lpstr>
      <vt:lpstr>Wingdings</vt:lpstr>
      <vt:lpstr>Office 主题​​</vt:lpstr>
      <vt:lpstr>Visio</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一杭 童</cp:lastModifiedBy>
  <cp:revision>1779</cp:revision>
  <dcterms:created xsi:type="dcterms:W3CDTF">2016-11-24T09:20:00Z</dcterms:created>
  <dcterms:modified xsi:type="dcterms:W3CDTF">2024-10-09T12:00:20Z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4F566C572D5B44F288B505D0CFDFD933</vt:lpwstr>
  </property>
</Properties>
</file>